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3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840" r:id="rId3"/>
    <p:sldId id="860" r:id="rId4"/>
    <p:sldId id="735" r:id="rId5"/>
    <p:sldId id="841" r:id="rId6"/>
    <p:sldId id="864" r:id="rId7"/>
    <p:sldId id="861" r:id="rId8"/>
    <p:sldId id="872" r:id="rId9"/>
    <p:sldId id="843" r:id="rId10"/>
    <p:sldId id="851" r:id="rId11"/>
    <p:sldId id="862" r:id="rId12"/>
    <p:sldId id="857" r:id="rId13"/>
    <p:sldId id="845" r:id="rId14"/>
    <p:sldId id="844" r:id="rId15"/>
    <p:sldId id="854" r:id="rId16"/>
    <p:sldId id="866" r:id="rId17"/>
    <p:sldId id="859" r:id="rId18"/>
    <p:sldId id="858" r:id="rId19"/>
    <p:sldId id="856" r:id="rId20"/>
    <p:sldId id="870" r:id="rId21"/>
    <p:sldId id="868" r:id="rId22"/>
  </p:sldIdLst>
  <p:sldSz cx="10080625" cy="7559675"/>
  <p:notesSz cx="6797675" cy="9872663"/>
  <p:defaultTextStyle>
    <a:defPPr>
      <a:defRPr lang="en-GB"/>
    </a:defPPr>
    <a:lvl1pPr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1pPr>
    <a:lvl2pPr marL="742873" indent="-285721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2pPr>
    <a:lvl3pPr marL="1142881" indent="-228576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3pPr>
    <a:lvl4pPr marL="1600034" indent="-228576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4pPr>
    <a:lvl5pPr marL="2057187" indent="-228576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5pPr>
    <a:lvl6pPr marL="2285763" algn="l" defTabSz="914305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6pPr>
    <a:lvl7pPr marL="2742916" algn="l" defTabSz="914305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7pPr>
    <a:lvl8pPr marL="3200068" algn="l" defTabSz="914305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8pPr>
    <a:lvl9pPr marL="3657221" algn="l" defTabSz="914305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rella" initials="M" lastIdx="5" clrIdx="0"/>
  <p:cmAuthor id="1" name="vergnanimirella" initials="v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66"/>
    <a:srgbClr val="336699"/>
    <a:srgbClr val="0F536B"/>
    <a:srgbClr val="66FF66"/>
    <a:srgbClr val="009999"/>
    <a:srgbClr val="0000FF"/>
    <a:srgbClr val="FFFFFF"/>
    <a:srgbClr val="669900"/>
    <a:srgbClr val="CC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6161" autoAdjust="0"/>
  </p:normalViewPr>
  <p:slideViewPr>
    <p:cSldViewPr>
      <p:cViewPr>
        <p:scale>
          <a:sx n="70" d="100"/>
          <a:sy n="70" d="100"/>
        </p:scale>
        <p:origin x="-1603" y="-53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>
      <p:cViewPr>
        <p:scale>
          <a:sx n="200" d="100"/>
          <a:sy n="200" d="100"/>
        </p:scale>
        <p:origin x="-1428" y="2976"/>
      </p:cViewPr>
      <p:guideLst>
        <p:guide orient="horz" pos="2659"/>
        <p:guide pos="19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5862" cy="493097"/>
          </a:xfrm>
          <a:prstGeom prst="rect">
            <a:avLst/>
          </a:prstGeom>
        </p:spPr>
        <p:txBody>
          <a:bodyPr vert="horz" lIns="87936" tIns="43968" rIns="87936" bIns="43968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296" y="3"/>
            <a:ext cx="2945862" cy="493097"/>
          </a:xfrm>
          <a:prstGeom prst="rect">
            <a:avLst/>
          </a:prstGeom>
        </p:spPr>
        <p:txBody>
          <a:bodyPr vert="horz" lIns="87936" tIns="43968" rIns="87936" bIns="43968" rtlCol="0"/>
          <a:lstStyle>
            <a:lvl1pPr algn="r">
              <a:defRPr sz="1200"/>
            </a:lvl1pPr>
          </a:lstStyle>
          <a:p>
            <a:fld id="{C3209B46-23D5-40AE-80B7-8EF3EE20C24D}" type="datetimeFigureOut">
              <a:rPr lang="it-IT" smtClean="0"/>
              <a:pPr/>
              <a:t>08/10/2018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378037"/>
            <a:ext cx="2945862" cy="493097"/>
          </a:xfrm>
          <a:prstGeom prst="rect">
            <a:avLst/>
          </a:prstGeom>
        </p:spPr>
        <p:txBody>
          <a:bodyPr vert="horz" lIns="87936" tIns="43968" rIns="87936" bIns="43968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296" y="9378037"/>
            <a:ext cx="2945862" cy="493097"/>
          </a:xfrm>
          <a:prstGeom prst="rect">
            <a:avLst/>
          </a:prstGeom>
        </p:spPr>
        <p:txBody>
          <a:bodyPr vert="horz" lIns="87936" tIns="43968" rIns="87936" bIns="43968" rtlCol="0" anchor="b"/>
          <a:lstStyle>
            <a:lvl1pPr algn="r">
              <a:defRPr sz="1200"/>
            </a:lvl1pPr>
          </a:lstStyle>
          <a:p>
            <a:fld id="{AA6461B4-65D2-447D-8C26-1E6DAA6684C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2454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/>
          <p:cNvSpPr>
            <a:spLocks noChangeArrowheads="1"/>
          </p:cNvSpPr>
          <p:nvPr/>
        </p:nvSpPr>
        <p:spPr bwMode="auto">
          <a:xfrm>
            <a:off x="1" y="2"/>
            <a:ext cx="6797675" cy="987266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513" tIns="41756" rIns="83513" bIns="41756" anchor="ctr"/>
          <a:lstStyle/>
          <a:p>
            <a:endParaRPr lang="it-IT"/>
          </a:p>
        </p:txBody>
      </p:sp>
      <p:sp>
        <p:nvSpPr>
          <p:cNvPr id="1433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1863" y="750888"/>
            <a:ext cx="4930775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9484" y="4689332"/>
            <a:ext cx="5435856" cy="444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2" y="1"/>
            <a:ext cx="2947753" cy="49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75000"/>
              </a:lnSpc>
              <a:buClrTx/>
              <a:buFontTx/>
              <a:buNone/>
              <a:tabLst>
                <a:tab pos="0" algn="l"/>
                <a:tab pos="408863" algn="l"/>
                <a:tab pos="819177" algn="l"/>
                <a:tab pos="1229490" algn="l"/>
                <a:tab pos="1639804" algn="l"/>
                <a:tab pos="2050116" algn="l"/>
                <a:tab pos="2460431" algn="l"/>
                <a:tab pos="2870744" algn="l"/>
                <a:tab pos="3281058" algn="l"/>
                <a:tab pos="3691370" algn="l"/>
                <a:tab pos="4101684" algn="l"/>
                <a:tab pos="4511997" algn="l"/>
                <a:tab pos="4922311" algn="l"/>
                <a:tab pos="5332624" algn="l"/>
                <a:tab pos="5742937" algn="l"/>
                <a:tab pos="6153250" algn="l"/>
                <a:tab pos="6563564" algn="l"/>
                <a:tab pos="6973876" algn="l"/>
                <a:tab pos="7384191" algn="l"/>
                <a:tab pos="7794504" algn="l"/>
                <a:tab pos="820481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47070" y="1"/>
            <a:ext cx="2947752" cy="49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75000"/>
              </a:lnSpc>
              <a:buClrTx/>
              <a:buFontTx/>
              <a:buNone/>
              <a:tabLst>
                <a:tab pos="0" algn="l"/>
                <a:tab pos="408863" algn="l"/>
                <a:tab pos="819177" algn="l"/>
                <a:tab pos="1229490" algn="l"/>
                <a:tab pos="1639804" algn="l"/>
                <a:tab pos="2050116" algn="l"/>
                <a:tab pos="2460431" algn="l"/>
                <a:tab pos="2870744" algn="l"/>
                <a:tab pos="3281058" algn="l"/>
                <a:tab pos="3691370" algn="l"/>
                <a:tab pos="4101684" algn="l"/>
                <a:tab pos="4511997" algn="l"/>
                <a:tab pos="4922311" algn="l"/>
                <a:tab pos="5332624" algn="l"/>
                <a:tab pos="5742937" algn="l"/>
                <a:tab pos="6153250" algn="l"/>
                <a:tab pos="6563564" algn="l"/>
                <a:tab pos="6973876" algn="l"/>
                <a:tab pos="7384191" algn="l"/>
                <a:tab pos="7794504" algn="l"/>
                <a:tab pos="820481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2" y="9378665"/>
            <a:ext cx="2947753" cy="49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75000"/>
              </a:lnSpc>
              <a:buClrTx/>
              <a:buFontTx/>
              <a:buNone/>
              <a:tabLst>
                <a:tab pos="0" algn="l"/>
                <a:tab pos="408863" algn="l"/>
                <a:tab pos="819177" algn="l"/>
                <a:tab pos="1229490" algn="l"/>
                <a:tab pos="1639804" algn="l"/>
                <a:tab pos="2050116" algn="l"/>
                <a:tab pos="2460431" algn="l"/>
                <a:tab pos="2870744" algn="l"/>
                <a:tab pos="3281058" algn="l"/>
                <a:tab pos="3691370" algn="l"/>
                <a:tab pos="4101684" algn="l"/>
                <a:tab pos="4511997" algn="l"/>
                <a:tab pos="4922311" algn="l"/>
                <a:tab pos="5332624" algn="l"/>
                <a:tab pos="5742937" algn="l"/>
                <a:tab pos="6153250" algn="l"/>
                <a:tab pos="6563564" algn="l"/>
                <a:tab pos="6973876" algn="l"/>
                <a:tab pos="7384191" algn="l"/>
                <a:tab pos="7794504" algn="l"/>
                <a:tab pos="820481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47070" y="9378665"/>
            <a:ext cx="2947752" cy="49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75000"/>
              </a:lnSpc>
              <a:buClrTx/>
              <a:buFontTx/>
              <a:buNone/>
              <a:tabLst>
                <a:tab pos="0" algn="l"/>
                <a:tab pos="408863" algn="l"/>
                <a:tab pos="819177" algn="l"/>
                <a:tab pos="1229490" algn="l"/>
                <a:tab pos="1639804" algn="l"/>
                <a:tab pos="2050116" algn="l"/>
                <a:tab pos="2460431" algn="l"/>
                <a:tab pos="2870744" algn="l"/>
                <a:tab pos="3281058" algn="l"/>
                <a:tab pos="3691370" algn="l"/>
                <a:tab pos="4101684" algn="l"/>
                <a:tab pos="4511997" algn="l"/>
                <a:tab pos="4922311" algn="l"/>
                <a:tab pos="5332624" algn="l"/>
                <a:tab pos="5742937" algn="l"/>
                <a:tab pos="6153250" algn="l"/>
                <a:tab pos="6563564" algn="l"/>
                <a:tab pos="6973876" algn="l"/>
                <a:tab pos="7384191" algn="l"/>
                <a:tab pos="7794504" algn="l"/>
                <a:tab pos="820481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C18F8A0A-9FA8-4B2D-8411-F3F5E0051A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847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07035" algn="l"/>
                <a:tab pos="815514" algn="l"/>
                <a:tab pos="1223993" algn="l"/>
                <a:tab pos="1632472" algn="l"/>
                <a:tab pos="2040950" algn="l"/>
                <a:tab pos="2449429" algn="l"/>
                <a:tab pos="2857908" algn="l"/>
                <a:tab pos="3266387" algn="l"/>
                <a:tab pos="3674865" algn="l"/>
                <a:tab pos="4083345" algn="l"/>
                <a:tab pos="4491823" algn="l"/>
                <a:tab pos="4900303" algn="l"/>
                <a:tab pos="5308780" algn="l"/>
                <a:tab pos="5717259" algn="l"/>
                <a:tab pos="6125737" algn="l"/>
                <a:tab pos="6534217" algn="l"/>
                <a:tab pos="6942694" algn="l"/>
                <a:tab pos="7351175" algn="l"/>
                <a:tab pos="7759653" algn="l"/>
                <a:tab pos="816813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07035" algn="l"/>
                <a:tab pos="815514" algn="l"/>
                <a:tab pos="1223993" algn="l"/>
                <a:tab pos="1632472" algn="l"/>
                <a:tab pos="2040950" algn="l"/>
                <a:tab pos="2449429" algn="l"/>
                <a:tab pos="2857908" algn="l"/>
                <a:tab pos="3266387" algn="l"/>
                <a:tab pos="3674865" algn="l"/>
                <a:tab pos="4083345" algn="l"/>
                <a:tab pos="4491823" algn="l"/>
                <a:tab pos="4900303" algn="l"/>
                <a:tab pos="5308780" algn="l"/>
                <a:tab pos="5717259" algn="l"/>
                <a:tab pos="6125737" algn="l"/>
                <a:tab pos="6534217" algn="l"/>
                <a:tab pos="6942694" algn="l"/>
                <a:tab pos="7351175" algn="l"/>
                <a:tab pos="7759653" algn="l"/>
                <a:tab pos="816813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07035" algn="l"/>
                <a:tab pos="815514" algn="l"/>
                <a:tab pos="1223993" algn="l"/>
                <a:tab pos="1632472" algn="l"/>
                <a:tab pos="2040950" algn="l"/>
                <a:tab pos="2449429" algn="l"/>
                <a:tab pos="2857908" algn="l"/>
                <a:tab pos="3266387" algn="l"/>
                <a:tab pos="3674865" algn="l"/>
                <a:tab pos="4083345" algn="l"/>
                <a:tab pos="4491823" algn="l"/>
                <a:tab pos="4900303" algn="l"/>
                <a:tab pos="5308780" algn="l"/>
                <a:tab pos="5717259" algn="l"/>
                <a:tab pos="6125737" algn="l"/>
                <a:tab pos="6534217" algn="l"/>
                <a:tab pos="6942694" algn="l"/>
                <a:tab pos="7351175" algn="l"/>
                <a:tab pos="7759653" algn="l"/>
                <a:tab pos="816813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07035" algn="l"/>
                <a:tab pos="815514" algn="l"/>
                <a:tab pos="1223993" algn="l"/>
                <a:tab pos="1632472" algn="l"/>
                <a:tab pos="2040950" algn="l"/>
                <a:tab pos="2449429" algn="l"/>
                <a:tab pos="2857908" algn="l"/>
                <a:tab pos="3266387" algn="l"/>
                <a:tab pos="3674865" algn="l"/>
                <a:tab pos="4083345" algn="l"/>
                <a:tab pos="4491823" algn="l"/>
                <a:tab pos="4900303" algn="l"/>
                <a:tab pos="5308780" algn="l"/>
                <a:tab pos="5717259" algn="l"/>
                <a:tab pos="6125737" algn="l"/>
                <a:tab pos="6534217" algn="l"/>
                <a:tab pos="6942694" algn="l"/>
                <a:tab pos="7351175" algn="l"/>
                <a:tab pos="7759653" algn="l"/>
                <a:tab pos="816813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07035" algn="l"/>
                <a:tab pos="815514" algn="l"/>
                <a:tab pos="1223993" algn="l"/>
                <a:tab pos="1632472" algn="l"/>
                <a:tab pos="2040950" algn="l"/>
                <a:tab pos="2449429" algn="l"/>
                <a:tab pos="2857908" algn="l"/>
                <a:tab pos="3266387" algn="l"/>
                <a:tab pos="3674865" algn="l"/>
                <a:tab pos="4083345" algn="l"/>
                <a:tab pos="4491823" algn="l"/>
                <a:tab pos="4900303" algn="l"/>
                <a:tab pos="5308780" algn="l"/>
                <a:tab pos="5717259" algn="l"/>
                <a:tab pos="6125737" algn="l"/>
                <a:tab pos="6534217" algn="l"/>
                <a:tab pos="6942694" algn="l"/>
                <a:tab pos="7351175" algn="l"/>
                <a:tab pos="7759653" algn="l"/>
                <a:tab pos="816813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86327" indent="-207848" defTabSz="40847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07035" algn="l"/>
                <a:tab pos="815514" algn="l"/>
                <a:tab pos="1223993" algn="l"/>
                <a:tab pos="1632472" algn="l"/>
                <a:tab pos="2040950" algn="l"/>
                <a:tab pos="2449429" algn="l"/>
                <a:tab pos="2857908" algn="l"/>
                <a:tab pos="3266387" algn="l"/>
                <a:tab pos="3674865" algn="l"/>
                <a:tab pos="4083345" algn="l"/>
                <a:tab pos="4491823" algn="l"/>
                <a:tab pos="4900303" algn="l"/>
                <a:tab pos="5308780" algn="l"/>
                <a:tab pos="5717259" algn="l"/>
                <a:tab pos="6125737" algn="l"/>
                <a:tab pos="6534217" algn="l"/>
                <a:tab pos="6942694" algn="l"/>
                <a:tab pos="7351175" algn="l"/>
                <a:tab pos="7759653" algn="l"/>
                <a:tab pos="816813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702021" indent="-207848" defTabSz="40847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07035" algn="l"/>
                <a:tab pos="815514" algn="l"/>
                <a:tab pos="1223993" algn="l"/>
                <a:tab pos="1632472" algn="l"/>
                <a:tab pos="2040950" algn="l"/>
                <a:tab pos="2449429" algn="l"/>
                <a:tab pos="2857908" algn="l"/>
                <a:tab pos="3266387" algn="l"/>
                <a:tab pos="3674865" algn="l"/>
                <a:tab pos="4083345" algn="l"/>
                <a:tab pos="4491823" algn="l"/>
                <a:tab pos="4900303" algn="l"/>
                <a:tab pos="5308780" algn="l"/>
                <a:tab pos="5717259" algn="l"/>
                <a:tab pos="6125737" algn="l"/>
                <a:tab pos="6534217" algn="l"/>
                <a:tab pos="6942694" algn="l"/>
                <a:tab pos="7351175" algn="l"/>
                <a:tab pos="7759653" algn="l"/>
                <a:tab pos="816813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117717" indent="-207848" defTabSz="40847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07035" algn="l"/>
                <a:tab pos="815514" algn="l"/>
                <a:tab pos="1223993" algn="l"/>
                <a:tab pos="1632472" algn="l"/>
                <a:tab pos="2040950" algn="l"/>
                <a:tab pos="2449429" algn="l"/>
                <a:tab pos="2857908" algn="l"/>
                <a:tab pos="3266387" algn="l"/>
                <a:tab pos="3674865" algn="l"/>
                <a:tab pos="4083345" algn="l"/>
                <a:tab pos="4491823" algn="l"/>
                <a:tab pos="4900303" algn="l"/>
                <a:tab pos="5308780" algn="l"/>
                <a:tab pos="5717259" algn="l"/>
                <a:tab pos="6125737" algn="l"/>
                <a:tab pos="6534217" algn="l"/>
                <a:tab pos="6942694" algn="l"/>
                <a:tab pos="7351175" algn="l"/>
                <a:tab pos="7759653" algn="l"/>
                <a:tab pos="816813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533413" indent="-207848" defTabSz="40847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07035" algn="l"/>
                <a:tab pos="815514" algn="l"/>
                <a:tab pos="1223993" algn="l"/>
                <a:tab pos="1632472" algn="l"/>
                <a:tab pos="2040950" algn="l"/>
                <a:tab pos="2449429" algn="l"/>
                <a:tab pos="2857908" algn="l"/>
                <a:tab pos="3266387" algn="l"/>
                <a:tab pos="3674865" algn="l"/>
                <a:tab pos="4083345" algn="l"/>
                <a:tab pos="4491823" algn="l"/>
                <a:tab pos="4900303" algn="l"/>
                <a:tab pos="5308780" algn="l"/>
                <a:tab pos="5717259" algn="l"/>
                <a:tab pos="6125737" algn="l"/>
                <a:tab pos="6534217" algn="l"/>
                <a:tab pos="6942694" algn="l"/>
                <a:tab pos="7351175" algn="l"/>
                <a:tab pos="7759653" algn="l"/>
                <a:tab pos="816813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F84ECD2E-4EF4-443E-AD75-21B421878C56}" type="slidenum">
              <a:rPr lang="it-IT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</a:t>
            </a:fld>
            <a:endParaRPr lang="it-I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49300"/>
            <a:ext cx="4937125" cy="3703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4" y="4689334"/>
            <a:ext cx="5438710" cy="444306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18F8A0A-9FA8-4B2D-8411-F3F5E0051ACA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9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5" indent="0" algn="ctr">
              <a:buNone/>
              <a:defRPr/>
            </a:lvl3pPr>
            <a:lvl4pPr marL="1371457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6" indent="0" algn="ctr">
              <a:buNone/>
              <a:defRPr/>
            </a:lvl7pPr>
            <a:lvl8pPr marL="3200068" indent="0" algn="ctr">
              <a:buNone/>
              <a:defRPr/>
            </a:lvl8pPr>
            <a:lvl9pPr marL="3657221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Bologna, 2 dicembre 2013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Aipo-Ufficio per il Monitoraggio Idrologico ed il Coordinamento del Servizio di Piena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ABC71-6595-4EF1-853E-E98201A9A0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740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Bologna, 2 dicembre 2013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Aipo-Ufficio per il Monitoraggio Idrologico ed il Coordinamento del Servizio di Piena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2BA8C-F514-4C56-984B-CD92006E79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528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4088" y="301626"/>
            <a:ext cx="2266950" cy="64531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6"/>
            <a:ext cx="6648450" cy="64531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Bologna, 2 dicembre 2013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Aipo-Ufficio per il Monitoraggio Idrologico ed il Coordinamento del Servizio di Piena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106A3-7629-4C0E-A574-4F60A3731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721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Bologna, 2 dicembre 2013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Aipo-Ufficio per il Monitoraggio Idrologico ed il Coordinamento del Servizio di Piena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89E1-CBD5-413F-94AF-7EE1472C60B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76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Bologna, 2 dicembre 2013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Aipo-Ufficio per il Monitoraggio Idrologico ed il Coordinamento del Servizio di Piena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89E1-CBD5-413F-94AF-7EE1472C60B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19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1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Bologna, 2 dicembre 2013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Aipo-Ufficio per il Monitoraggio Idrologico ed il Coordinamento del Servizio di Piena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89E1-CBD5-413F-94AF-7EE1472C60B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85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6514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Bologna, 2 dicembre 2013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Aipo-Ufficio per il Monitoraggio Idrologico ed il Coordinamento del Servizio di Piena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89E1-CBD5-413F-94AF-7EE1472C60B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40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700" b="1"/>
            </a:lvl4pPr>
            <a:lvl5pPr marL="1828610" indent="0">
              <a:buNone/>
              <a:defRPr sz="1700" b="1"/>
            </a:lvl5pPr>
            <a:lvl6pPr marL="2285763" indent="0">
              <a:buNone/>
              <a:defRPr sz="1700" b="1"/>
            </a:lvl6pPr>
            <a:lvl7pPr marL="2742916" indent="0">
              <a:buNone/>
              <a:defRPr sz="1700" b="1"/>
            </a:lvl7pPr>
            <a:lvl8pPr marL="3200068" indent="0">
              <a:buNone/>
              <a:defRPr sz="1700" b="1"/>
            </a:lvl8pPr>
            <a:lvl9pPr marL="3657221" indent="0">
              <a:buNone/>
              <a:defRPr sz="17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6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700" b="1"/>
            </a:lvl4pPr>
            <a:lvl5pPr marL="1828610" indent="0">
              <a:buNone/>
              <a:defRPr sz="1700" b="1"/>
            </a:lvl5pPr>
            <a:lvl6pPr marL="2285763" indent="0">
              <a:buNone/>
              <a:defRPr sz="1700" b="1"/>
            </a:lvl6pPr>
            <a:lvl7pPr marL="2742916" indent="0">
              <a:buNone/>
              <a:defRPr sz="1700" b="1"/>
            </a:lvl7pPr>
            <a:lvl8pPr marL="3200068" indent="0">
              <a:buNone/>
              <a:defRPr sz="1700" b="1"/>
            </a:lvl8pPr>
            <a:lvl9pPr marL="3657221" indent="0">
              <a:buNone/>
              <a:defRPr sz="17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6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Bologna, 2 dicembre 2013</a:t>
            </a: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Aipo-Ufficio per il Monitoraggio Idrologico ed il Coordinamento del Servizio di Piena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89E1-CBD5-413F-94AF-7EE1472C60B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60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Bologna, 2 dicembre 2013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Aipo-Ufficio per il Monitoraggio Idrologico ed il Coordinamento del Servizio di Piena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89E1-CBD5-413F-94AF-7EE1472C60B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13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Bologna, 2 dicembre 2013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Aipo-Ufficio per il Monitoraggio Idrologico ed il Coordinamento del Servizio di Piena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89E1-CBD5-413F-94AF-7EE1472C60B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7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4" y="301626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1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5" indent="0">
              <a:buNone/>
              <a:defRPr sz="1000"/>
            </a:lvl3pPr>
            <a:lvl4pPr marL="1371457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6" indent="0">
              <a:buNone/>
              <a:defRPr sz="900"/>
            </a:lvl7pPr>
            <a:lvl8pPr marL="3200068" indent="0">
              <a:buNone/>
              <a:defRPr sz="900"/>
            </a:lvl8pPr>
            <a:lvl9pPr marL="365722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Bologna, 2 dicembre 2013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Aipo-Ufficio per il Monitoraggio Idrologico ed il Coordinamento del Servizio di Piena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89E1-CBD5-413F-94AF-7EE1472C60B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0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Bologna, 2 dicembre 2013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Aipo-Ufficio per il Monitoraggio Idrologico ed il Coordinamento del Servizio di Piena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D56AC-1BFC-44A9-8A26-F476F17EFF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146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9" y="5291139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9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6" indent="0">
              <a:buNone/>
              <a:defRPr sz="2000"/>
            </a:lvl7pPr>
            <a:lvl8pPr marL="3200068" indent="0">
              <a:buNone/>
              <a:defRPr sz="2000"/>
            </a:lvl8pPr>
            <a:lvl9pPr marL="365722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9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5" indent="0">
              <a:buNone/>
              <a:defRPr sz="1000"/>
            </a:lvl3pPr>
            <a:lvl4pPr marL="1371457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6" indent="0">
              <a:buNone/>
              <a:defRPr sz="900"/>
            </a:lvl7pPr>
            <a:lvl8pPr marL="3200068" indent="0">
              <a:buNone/>
              <a:defRPr sz="900"/>
            </a:lvl8pPr>
            <a:lvl9pPr marL="365722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Bologna, 2 dicembre 2013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Aipo-Ufficio per il Monitoraggio Idrologico ed il Coordinamento del Servizio di Piena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89E1-CBD5-413F-94AF-7EE1472C60B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81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Bologna, 2 dicembre 2013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Aipo-Ufficio per il Monitoraggio Idrologico ed il Coordinamento del Servizio di Piena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89E1-CBD5-413F-94AF-7EE1472C60B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51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4826" y="303213"/>
            <a:ext cx="6653213" cy="64500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Bologna, 2 dicembre 2013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Aipo-Ufficio per il Monitoraggio Idrologico ed il Coordinamento del Servizio di Piena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89E1-CBD5-413F-94AF-7EE1472C60B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03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1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5" indent="0">
              <a:buNone/>
              <a:defRPr sz="1700"/>
            </a:lvl3pPr>
            <a:lvl4pPr marL="1371457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6" indent="0">
              <a:buNone/>
              <a:defRPr sz="1400"/>
            </a:lvl7pPr>
            <a:lvl8pPr marL="3200068" indent="0">
              <a:buNone/>
              <a:defRPr sz="1400"/>
            </a:lvl8pPr>
            <a:lvl9pPr marL="365722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Bologna, 2 dicembre 2013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Aipo-Ufficio per il Monitoraggio Idrologico ed il Coordinamento del Servizio di Piena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CD4AA-FCD1-4CB3-84C1-645301D6C8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540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6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3338" y="1768476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Bologna, 2 dicembre 2013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Aipo-Ufficio per il Monitoraggio Idrologico ed il Coordinamento del Servizio di Piena</a:t>
            </a: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D1509-4E34-4FEA-AFE5-DEADE2B5F6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07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6" y="303214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700" b="1"/>
            </a:lvl4pPr>
            <a:lvl5pPr marL="1828610" indent="0">
              <a:buNone/>
              <a:defRPr sz="1700" b="1"/>
            </a:lvl5pPr>
            <a:lvl6pPr marL="2285763" indent="0">
              <a:buNone/>
              <a:defRPr sz="1700" b="1"/>
            </a:lvl6pPr>
            <a:lvl7pPr marL="2742916" indent="0">
              <a:buNone/>
              <a:defRPr sz="1700" b="1"/>
            </a:lvl7pPr>
            <a:lvl8pPr marL="3200068" indent="0">
              <a:buNone/>
              <a:defRPr sz="1700" b="1"/>
            </a:lvl8pPr>
            <a:lvl9pPr marL="3657221" indent="0">
              <a:buNone/>
              <a:defRPr sz="17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6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700" b="1"/>
            </a:lvl4pPr>
            <a:lvl5pPr marL="1828610" indent="0">
              <a:buNone/>
              <a:defRPr sz="1700" b="1"/>
            </a:lvl5pPr>
            <a:lvl6pPr marL="2285763" indent="0">
              <a:buNone/>
              <a:defRPr sz="1700" b="1"/>
            </a:lvl6pPr>
            <a:lvl7pPr marL="2742916" indent="0">
              <a:buNone/>
              <a:defRPr sz="1700" b="1"/>
            </a:lvl7pPr>
            <a:lvl8pPr marL="3200068" indent="0">
              <a:buNone/>
              <a:defRPr sz="1700" b="1"/>
            </a:lvl8pPr>
            <a:lvl9pPr marL="3657221" indent="0">
              <a:buNone/>
              <a:defRPr sz="17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6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Bologna, 2 dicembre 2013</a:t>
            </a:r>
            <a:endParaRPr 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Aipo-Ufficio per il Monitoraggio Idrologico ed il Coordinamento del Servizio di Piena</a:t>
            </a:r>
            <a:endParaRPr 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4A62D-4AC1-4AD2-838C-091C8338F1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324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503239" y="6886576"/>
            <a:ext cx="1872778" cy="517525"/>
          </a:xfrm>
          <a:ln/>
        </p:spPr>
        <p:txBody>
          <a:bodyPr/>
          <a:lstStyle>
            <a:lvl1pPr>
              <a:defRPr sz="1000" i="1">
                <a:latin typeface="+mn-lt"/>
              </a:defRPr>
            </a:lvl1pPr>
          </a:lstStyle>
          <a:p>
            <a:pPr>
              <a:defRPr/>
            </a:pPr>
            <a:r>
              <a:rPr lang="it-IT" smtClean="0"/>
              <a:t>Bologna, 2 dicembre 2013</a:t>
            </a:r>
            <a:endParaRPr lang="it-IT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2520032" y="6886576"/>
            <a:ext cx="4536504" cy="517525"/>
          </a:xfrm>
          <a:ln/>
        </p:spPr>
        <p:txBody>
          <a:bodyPr/>
          <a:lstStyle>
            <a:lvl1pPr>
              <a:defRPr sz="1000" i="1">
                <a:latin typeface="+mn-lt"/>
              </a:defRPr>
            </a:lvl1pPr>
          </a:lstStyle>
          <a:p>
            <a:pPr>
              <a:defRPr/>
            </a:pPr>
            <a:r>
              <a:rPr lang="it-IT" dirty="0" smtClean="0"/>
              <a:t>Aipo-Ufficio per il Monitoraggio Idrologico ed il Coordinamento del Servizio di Piena</a:t>
            </a: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 lang="it-IT" sz="1000" i="1" kern="1200">
                <a:solidFill>
                  <a:srgbClr val="000000"/>
                </a:solidFill>
                <a:latin typeface="+mn-lt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r>
              <a:rPr lang="en-US" dirty="0" smtClean="0"/>
              <a:t>Ing. Mirella Vergnani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430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Bologna, 2 dicembre 2013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Aipo-Ufficio per il Monitoraggio Idrologico ed il Coordinamento del Servizio di Piena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909CE-B926-4C72-A9F2-3D9AE0B5E6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743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4" y="301626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1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5" indent="0">
              <a:buNone/>
              <a:defRPr sz="1000"/>
            </a:lvl3pPr>
            <a:lvl4pPr marL="1371457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6" indent="0">
              <a:buNone/>
              <a:defRPr sz="900"/>
            </a:lvl7pPr>
            <a:lvl8pPr marL="3200068" indent="0">
              <a:buNone/>
              <a:defRPr sz="900"/>
            </a:lvl8pPr>
            <a:lvl9pPr marL="365722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Bologna, 2 dicembre 2013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Aipo-Ufficio per il Monitoraggio Idrologico ed il Coordinamento del Servizio di Piena</a:t>
            </a: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E4B43-616A-4B55-A1FA-65110845DD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44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9" y="5291139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9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6" indent="0">
              <a:buNone/>
              <a:defRPr sz="2000"/>
            </a:lvl7pPr>
            <a:lvl8pPr marL="3200068" indent="0">
              <a:buNone/>
              <a:defRPr sz="2000"/>
            </a:lvl8pPr>
            <a:lvl9pPr marL="3657221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9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5" indent="0">
              <a:buNone/>
              <a:defRPr sz="1000"/>
            </a:lvl3pPr>
            <a:lvl4pPr marL="1371457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6" indent="0">
              <a:buNone/>
              <a:defRPr sz="900"/>
            </a:lvl7pPr>
            <a:lvl8pPr marL="3200068" indent="0">
              <a:buNone/>
              <a:defRPr sz="900"/>
            </a:lvl8pPr>
            <a:lvl9pPr marL="365722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Bologna, 2 dicembre 2013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Aipo-Ufficio per il Monitoraggio Idrologico ed il Coordinamento del Servizio di Piena</a:t>
            </a: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3DAEE-AEF8-4D3D-91F6-259EF7D952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0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Fate clic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6"/>
            <a:ext cx="9067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7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Fate clic per modificare il formato del testo della struttura</a:t>
            </a:r>
          </a:p>
          <a:p>
            <a:pPr lvl="1"/>
            <a:r>
              <a:rPr lang="en-GB" smtClean="0"/>
              <a:t>Secondo livello struttura</a:t>
            </a:r>
          </a:p>
          <a:p>
            <a:pPr lvl="2"/>
            <a:r>
              <a:rPr lang="en-GB" smtClean="0"/>
              <a:t>Terzo livello struttura</a:t>
            </a:r>
          </a:p>
          <a:p>
            <a:pPr lvl="3"/>
            <a:r>
              <a:rPr lang="en-GB" smtClean="0"/>
              <a:t>Quarto livello struttura</a:t>
            </a:r>
          </a:p>
          <a:p>
            <a:pPr lvl="4"/>
            <a:r>
              <a:rPr lang="en-GB" smtClean="0"/>
              <a:t>Quinto livello struttura</a:t>
            </a:r>
          </a:p>
          <a:p>
            <a:pPr lvl="4"/>
            <a:r>
              <a:rPr lang="en-GB" smtClean="0"/>
              <a:t>Sesto livello struttura</a:t>
            </a:r>
          </a:p>
          <a:p>
            <a:pPr lvl="4"/>
            <a:r>
              <a:rPr lang="en-GB" smtClean="0"/>
              <a:t>Settimo livello struttura</a:t>
            </a:r>
          </a:p>
          <a:p>
            <a:pPr lvl="4"/>
            <a:r>
              <a:rPr lang="en-GB" smtClean="0"/>
              <a:t>Ottavo livello struttura</a:t>
            </a:r>
          </a:p>
          <a:p>
            <a:pPr lvl="4"/>
            <a:r>
              <a:rPr lang="en-GB" smtClean="0"/>
              <a:t>Nono livello struttura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6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it-IT" smtClean="0"/>
              <a:t>Bologna, 2 dicembre 2013</a:t>
            </a:r>
            <a:endParaRPr 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1" y="6886576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it-IT" smtClean="0"/>
              <a:t>Aipo-Ufficio per il Monitoraggio Idrologico ed il Coordinamento del Servizio di Piena</a:t>
            </a: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6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3709" algn="l"/>
                <a:tab pos="3142924" algn="l"/>
                <a:tab pos="3592141" algn="l"/>
                <a:tab pos="4041356" algn="l"/>
                <a:tab pos="4490573" algn="l"/>
                <a:tab pos="4939788" algn="l"/>
                <a:tab pos="5389005" algn="l"/>
                <a:tab pos="5838220" algn="l"/>
                <a:tab pos="6287437" algn="l"/>
                <a:tab pos="6736651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BD006DC-8B38-45F9-8D9E-37B301F821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4921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1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 Unicode MS" charset="0"/>
        </a:defRPr>
      </a:lvl2pPr>
      <a:lvl3pPr algn="ctr" defTabSz="44921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 Unicode MS" charset="0"/>
        </a:defRPr>
      </a:lvl3pPr>
      <a:lvl4pPr algn="ctr" defTabSz="44921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 Unicode MS" charset="0"/>
        </a:defRPr>
      </a:lvl4pPr>
      <a:lvl5pPr algn="ctr" defTabSz="44921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 Unicode MS" charset="0"/>
        </a:defRPr>
      </a:lvl5pPr>
      <a:lvl6pPr marL="2514340" indent="-228576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492" indent="-228576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8645" indent="-228576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5797" indent="-228576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865" indent="-342865" algn="l" defTabSz="449216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873" indent="-285721" algn="l" defTabSz="449216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2881" indent="-228576" algn="l" defTabSz="449216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034" indent="-228576" algn="l" defTabSz="449216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187" indent="-228576" algn="l" defTabSz="449216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340" indent="-228576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492" indent="-228576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8645" indent="-228576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5797" indent="-228576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6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1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04826" y="303214"/>
            <a:ext cx="9072563" cy="1258887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6" y="1763713"/>
            <a:ext cx="9072563" cy="4989512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Bologna, 2 dicembre 2013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Aipo-Ufficio per il Monitoraggio Idrologico ed il Coordinamento del Servizio di Piena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224714" y="7007225"/>
            <a:ext cx="2352675" cy="401638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89E1-CBD5-413F-94AF-7EE1472C60B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9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3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1" algn="l" defTabSz="91430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1" indent="-228576" algn="l" defTabSz="9143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6" algn="l" defTabSz="91430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6" algn="l" defTabSz="91430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6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6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6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6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6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1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Microsoft_Word_97_-_2003_Document1.doc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8" y="-11128"/>
            <a:ext cx="10080872" cy="7535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357447" y="6383997"/>
            <a:ext cx="3808543" cy="636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3366"/>
                </a:solidFill>
                <a:latin typeface="+mj-lt"/>
              </a:rPr>
              <a:t>Relatore: Ing. Ivano Galvani</a:t>
            </a:r>
          </a:p>
          <a:p>
            <a:r>
              <a:rPr lang="it-IT" sz="1400" i="1" dirty="0" smtClean="0">
                <a:solidFill>
                  <a:srgbClr val="003366"/>
                </a:solidFill>
                <a:latin typeface="+mj-lt"/>
              </a:rPr>
              <a:t>Area Navigazione, Idrovie e Porti</a:t>
            </a:r>
            <a:endParaRPr lang="it-IT" sz="1400" i="1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3808" y="7015520"/>
            <a:ext cx="1948034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 dirty="0" smtClean="0">
                <a:solidFill>
                  <a:srgbClr val="003366"/>
                </a:solidFill>
                <a:latin typeface="+mn-lt"/>
              </a:rPr>
              <a:t>Boretto, 8 ottobre 2018 </a:t>
            </a:r>
            <a:endParaRPr lang="it-IT" sz="1400" b="1" i="1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43768" y="2726441"/>
            <a:ext cx="9721080" cy="5493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77" rIns="0" bIns="0" numCol="1" anchor="t" anchorCtr="0" compatLnSpc="1">
            <a:prstTxWarp prst="textNoShape">
              <a:avLst/>
            </a:prstTxWarp>
          </a:bodyPr>
          <a:lstStyle/>
          <a:p>
            <a:pPr marL="92065" algn="ctr" defTabSz="439692">
              <a:lnSpc>
                <a:spcPct val="100000"/>
              </a:lnSpc>
              <a:spcAft>
                <a:spcPts val="0"/>
              </a:spcAft>
              <a:buClrTx/>
              <a:defRPr/>
            </a:pPr>
            <a:r>
              <a:rPr lang="it-IT" sz="2400" b="1" dirty="0">
                <a:solidFill>
                  <a:srgbClr val="003366"/>
                </a:solidFill>
                <a:latin typeface="+mj-lt"/>
              </a:rPr>
              <a:t>SEMINARIO TECNICO SCIENTIFICO E GIORNATA DELLA TRASPARENZA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7" t="40962" r="14167" b="4808"/>
          <a:stretch/>
        </p:blipFill>
        <p:spPr bwMode="auto">
          <a:xfrm>
            <a:off x="503808" y="3196390"/>
            <a:ext cx="4693835" cy="376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5357447" y="4135200"/>
            <a:ext cx="4507401" cy="1466171"/>
          </a:xfrm>
          <a:prstGeom prst="rect">
            <a:avLst/>
          </a:prstGeom>
          <a:ln>
            <a:solidFill>
              <a:srgbClr val="0F536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 PROGETTO DELLA CONCA DI PORTO DELLA TORRE SUL FIUME TICINO</a:t>
            </a:r>
            <a:endParaRPr lang="it-IT" sz="32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65417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28144" y="488246"/>
            <a:ext cx="4909229" cy="893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800" b="1" dirty="0" smtClean="0">
              <a:solidFill>
                <a:srgbClr val="003366"/>
              </a:solidFill>
              <a:latin typeface="+mj-lt"/>
            </a:endParaRPr>
          </a:p>
          <a:p>
            <a:r>
              <a:rPr lang="it-IT" sz="2800" b="1" dirty="0" smtClean="0">
                <a:solidFill>
                  <a:srgbClr val="003366"/>
                </a:solidFill>
                <a:latin typeface="+mj-lt"/>
              </a:rPr>
              <a:t>stato di attuazione del progetto</a:t>
            </a:r>
            <a:endParaRPr lang="it-IT" sz="2800" b="1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/>
              <a:t> </a:t>
            </a:r>
            <a:r>
              <a:rPr lang="it-IT" sz="2400" dirty="0" smtClean="0"/>
              <a:t>progetto definitivo approvato con delibera Giunta Regionale Piemonte</a:t>
            </a:r>
          </a:p>
          <a:p>
            <a:r>
              <a:rPr lang="it-IT" sz="2400" dirty="0" smtClean="0"/>
              <a:t>n. 21-5374 del 26 febbraio 2007 -  giudizio positivo con le prescrizioni e raccomandazioni espresse in conferenza servizi;</a:t>
            </a:r>
          </a:p>
          <a:p>
            <a:r>
              <a:rPr lang="it-IT" sz="2400" dirty="0" smtClean="0"/>
              <a:t>il giudizio di compatibilità ambientale ha efficacia per la durata di 3 anni e condizionata all’attuazione di tutte le prescrizioni;</a:t>
            </a:r>
          </a:p>
          <a:p>
            <a:r>
              <a:rPr lang="it-IT" sz="2400" dirty="0" smtClean="0"/>
              <a:t>progetto esecutivo  completato nel 2012  e integrazioni completate nel 2014;</a:t>
            </a:r>
          </a:p>
          <a:p>
            <a:r>
              <a:rPr lang="it-IT" sz="2400" b="1" i="1" dirty="0" smtClean="0"/>
              <a:t>dalla documentazione disponibile si ritiene necessaria una nuova V.I.A. da attivare con un progetto definitivo revisionando gli elaborati progettuali  definitivo ed esecutivo disponibili </a:t>
            </a:r>
            <a:endParaRPr lang="it-IT" sz="2400" b="1" i="1" dirty="0"/>
          </a:p>
        </p:txBody>
      </p:sp>
    </p:spTree>
    <p:extLst>
      <p:ext uri="{BB962C8B-B14F-4D97-AF65-F5344CB8AC3E}">
        <p14:creationId xmlns:p14="http://schemas.microsoft.com/office/powerpoint/2010/main" val="79585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28144" y="488246"/>
            <a:ext cx="3538533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003366"/>
                </a:solidFill>
                <a:latin typeface="+mj-lt"/>
              </a:rPr>
              <a:t>quadro economico del progetto</a:t>
            </a:r>
            <a:endParaRPr lang="it-IT" sz="2000" b="1" dirty="0">
              <a:solidFill>
                <a:srgbClr val="003366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71524"/>
            <a:ext cx="7488238" cy="611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28144" y="488246"/>
            <a:ext cx="3894208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003366"/>
                </a:solidFill>
                <a:latin typeface="+mj-lt"/>
              </a:rPr>
              <a:t>Conca Porto della Torre in progetto</a:t>
            </a:r>
            <a:endParaRPr lang="it-IT" sz="2000" b="1" dirty="0">
              <a:solidFill>
                <a:srgbClr val="003366"/>
              </a:solidFill>
              <a:latin typeface="+mj-lt"/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376214"/>
              </p:ext>
            </p:extLst>
          </p:nvPr>
        </p:nvGraphicFramePr>
        <p:xfrm>
          <a:off x="1680104" y="899518"/>
          <a:ext cx="6720418" cy="6264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0209"/>
                <a:gridCol w="3360209"/>
              </a:tblGrid>
              <a:tr h="389273">
                <a:tc>
                  <a:txBody>
                    <a:bodyPr/>
                    <a:lstStyle/>
                    <a:p>
                      <a:r>
                        <a:rPr lang="it-IT" dirty="0" smtClean="0"/>
                        <a:t>Caratteristiche  fisiche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1635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ubicazione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sponda dx Ticino presso sbarramento di Porto della Torre</a:t>
                      </a:r>
                      <a:endParaRPr lang="it-IT" sz="1600" dirty="0"/>
                    </a:p>
                  </a:txBody>
                  <a:tcPr/>
                </a:tc>
              </a:tr>
              <a:tr h="587793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linea navigabile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Ticino da Lago Maggiore (Sesto Calende) a canale industriale</a:t>
                      </a:r>
                      <a:endParaRPr lang="it-IT" sz="1600" dirty="0"/>
                    </a:p>
                  </a:txBody>
                  <a:tcPr/>
                </a:tc>
              </a:tr>
              <a:tr h="389273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progressiva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Km 9.5</a:t>
                      </a:r>
                      <a:endParaRPr lang="it-IT" sz="1600" dirty="0"/>
                    </a:p>
                  </a:txBody>
                  <a:tcPr/>
                </a:tc>
              </a:tr>
              <a:tr h="389273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località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Varallo Pombia (NO)</a:t>
                      </a:r>
                      <a:endParaRPr lang="it-IT" sz="1600" dirty="0"/>
                    </a:p>
                  </a:txBody>
                  <a:tcPr/>
                </a:tc>
              </a:tr>
              <a:tr h="389273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lunghezza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30.50 m</a:t>
                      </a:r>
                      <a:endParaRPr lang="it-IT" sz="1600" dirty="0"/>
                    </a:p>
                  </a:txBody>
                  <a:tcPr/>
                </a:tc>
              </a:tr>
              <a:tr h="389273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larghezza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  8.00 m</a:t>
                      </a:r>
                      <a:endParaRPr lang="it-IT" sz="1600" dirty="0"/>
                    </a:p>
                  </a:txBody>
                  <a:tcPr/>
                </a:tc>
              </a:tr>
              <a:tr h="389273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max</a:t>
                      </a:r>
                      <a:r>
                        <a:rPr lang="it-IT" sz="1600" dirty="0" smtClean="0"/>
                        <a:t> livello navigazione monte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192.50 </a:t>
                      </a:r>
                      <a:r>
                        <a:rPr lang="it-IT" sz="1600" dirty="0" err="1" smtClean="0"/>
                        <a:t>m.s.l.m</a:t>
                      </a:r>
                      <a:r>
                        <a:rPr lang="it-IT" sz="1600" dirty="0" smtClean="0"/>
                        <a:t>.</a:t>
                      </a:r>
                      <a:endParaRPr lang="it-IT" sz="1600" dirty="0"/>
                    </a:p>
                  </a:txBody>
                  <a:tcPr/>
                </a:tc>
              </a:tr>
              <a:tr h="389273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min. livello navigazione valle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185.90 </a:t>
                      </a:r>
                      <a:r>
                        <a:rPr lang="it-IT" sz="1600" dirty="0" err="1" smtClean="0"/>
                        <a:t>m.s.l.m</a:t>
                      </a:r>
                      <a:r>
                        <a:rPr lang="it-IT" sz="1600" dirty="0" smtClean="0"/>
                        <a:t>.</a:t>
                      </a:r>
                      <a:endParaRPr lang="it-IT" sz="1600" dirty="0"/>
                    </a:p>
                  </a:txBody>
                  <a:tcPr/>
                </a:tc>
              </a:tr>
              <a:tr h="389273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salto </a:t>
                      </a:r>
                      <a:r>
                        <a:rPr lang="it-IT" sz="1600" dirty="0" err="1" smtClean="0"/>
                        <a:t>max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   </a:t>
                      </a:r>
                      <a:r>
                        <a:rPr lang="it-IT" sz="1600" dirty="0" smtClean="0"/>
                        <a:t>6.60 m</a:t>
                      </a:r>
                      <a:endParaRPr lang="it-IT" sz="1600" dirty="0"/>
                    </a:p>
                  </a:txBody>
                  <a:tcPr/>
                </a:tc>
              </a:tr>
              <a:tr h="389273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tirante acqua minimo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     2.00 m</a:t>
                      </a:r>
                      <a:endParaRPr lang="it-IT" sz="1600" dirty="0"/>
                    </a:p>
                  </a:txBody>
                  <a:tcPr/>
                </a:tc>
              </a:tr>
              <a:tr h="389273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tirante aria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      4.00 m</a:t>
                      </a:r>
                      <a:endParaRPr lang="it-IT" sz="1600" dirty="0"/>
                    </a:p>
                  </a:txBody>
                  <a:tcPr/>
                </a:tc>
              </a:tr>
              <a:tr h="389273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tipo alimentazione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</a:t>
                      </a:r>
                      <a:r>
                        <a:rPr lang="it-IT" sz="1600" dirty="0" smtClean="0"/>
                        <a:t>acquedotti laterali</a:t>
                      </a:r>
                      <a:endParaRPr lang="it-IT" dirty="0"/>
                    </a:p>
                  </a:txBody>
                  <a:tcPr/>
                </a:tc>
              </a:tr>
              <a:tr h="389273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porte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vinciane</a:t>
                      </a:r>
                      <a:endParaRPr lang="it-IT" sz="1600" dirty="0"/>
                    </a:p>
                  </a:txBody>
                  <a:tcPr/>
                </a:tc>
              </a:tr>
              <a:tr h="389273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impianti manovra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servomotore idraulico</a:t>
                      </a:r>
                      <a:endParaRPr lang="it-IT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2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28144" y="488246"/>
            <a:ext cx="2963888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003366"/>
                </a:solidFill>
                <a:latin typeface="+mj-lt"/>
              </a:rPr>
              <a:t>            Conche  esistenti     </a:t>
            </a:r>
            <a:endParaRPr lang="it-IT" sz="2000" b="1" dirty="0">
              <a:solidFill>
                <a:srgbClr val="003366"/>
              </a:solidFill>
              <a:latin typeface="+mj-lt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833542"/>
              </p:ext>
            </p:extLst>
          </p:nvPr>
        </p:nvGraphicFramePr>
        <p:xfrm>
          <a:off x="647824" y="1539694"/>
          <a:ext cx="8784976" cy="4400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244"/>
                <a:gridCol w="2196244"/>
                <a:gridCol w="2196244"/>
                <a:gridCol w="2196244"/>
              </a:tblGrid>
              <a:tr h="733397">
                <a:tc>
                  <a:txBody>
                    <a:bodyPr/>
                    <a:lstStyle/>
                    <a:p>
                      <a:r>
                        <a:rPr lang="it-IT" dirty="0" smtClean="0"/>
                        <a:t>Caratteristiche fisiche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Miorina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Panperduto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Maddalena</a:t>
                      </a:r>
                      <a:endParaRPr lang="it-IT" dirty="0"/>
                    </a:p>
                  </a:txBody>
                  <a:tcPr/>
                </a:tc>
              </a:tr>
              <a:tr h="733397">
                <a:tc>
                  <a:txBody>
                    <a:bodyPr/>
                    <a:lstStyle/>
                    <a:p>
                      <a:r>
                        <a:rPr lang="it-IT" dirty="0" smtClean="0"/>
                        <a:t>Lunghezza utile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44.00 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28.75 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40.00 </a:t>
                      </a:r>
                      <a:r>
                        <a:rPr lang="it-IT" dirty="0" smtClean="0"/>
                        <a:t>m</a:t>
                      </a:r>
                      <a:endParaRPr lang="it-IT" dirty="0"/>
                    </a:p>
                  </a:txBody>
                  <a:tcPr/>
                </a:tc>
              </a:tr>
              <a:tr h="733397">
                <a:tc>
                  <a:txBody>
                    <a:bodyPr/>
                    <a:lstStyle/>
                    <a:p>
                      <a:r>
                        <a:rPr lang="it-IT" dirty="0" smtClean="0"/>
                        <a:t>Larghezza utile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10.00 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 8.00 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 5.55 m</a:t>
                      </a:r>
                      <a:endParaRPr lang="it-IT" dirty="0"/>
                    </a:p>
                  </a:txBody>
                  <a:tcPr/>
                </a:tc>
              </a:tr>
              <a:tr h="733397">
                <a:tc>
                  <a:txBody>
                    <a:bodyPr/>
                    <a:lstStyle/>
                    <a:p>
                      <a:r>
                        <a:rPr lang="it-IT" dirty="0" smtClean="0"/>
                        <a:t>Profondità utile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  2.50 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  1.50 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  3.05 m</a:t>
                      </a:r>
                      <a:endParaRPr lang="it-IT" dirty="0"/>
                    </a:p>
                  </a:txBody>
                  <a:tcPr/>
                </a:tc>
              </a:tr>
              <a:tr h="733397">
                <a:tc>
                  <a:txBody>
                    <a:bodyPr/>
                    <a:lstStyle/>
                    <a:p>
                      <a:r>
                        <a:rPr lang="it-IT" dirty="0" smtClean="0"/>
                        <a:t>Altezza libera di navigazione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   2.15 m</a:t>
                      </a:r>
                      <a:endParaRPr lang="it-IT" dirty="0"/>
                    </a:p>
                  </a:txBody>
                  <a:tcPr/>
                </a:tc>
              </a:tr>
              <a:tr h="733397">
                <a:tc>
                  <a:txBody>
                    <a:bodyPr/>
                    <a:lstStyle/>
                    <a:p>
                      <a:r>
                        <a:rPr lang="it-IT" dirty="0" smtClean="0"/>
                        <a:t>Dislivello da superare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  2.00 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  variabile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    0.80 m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46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096096" y="838214"/>
            <a:ext cx="6379760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003366"/>
                </a:solidFill>
                <a:latin typeface="+mj-lt"/>
              </a:rPr>
              <a:t>classificazione CEMT - 1992-vie navigabili</a:t>
            </a:r>
            <a:endParaRPr lang="it-IT" sz="2800" b="1" dirty="0">
              <a:solidFill>
                <a:srgbClr val="003366"/>
              </a:solidFill>
              <a:latin typeface="+mj-lt"/>
            </a:endParaRP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/>
        </p:nvGraphicFramePr>
        <p:xfrm>
          <a:off x="676275" y="1371600"/>
          <a:ext cx="8162925" cy="531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Documento" r:id="rId5" imgW="10154412" imgH="6004560" progId="Word.Document.8">
                  <p:embed/>
                </p:oleObj>
              </mc:Choice>
              <mc:Fallback>
                <p:oleObj name="Documento" r:id="rId5" imgW="10154412" imgH="6004560" progId="Word.Document.8">
                  <p:embed/>
                  <p:pic>
                    <p:nvPicPr>
                      <p:cNvPr id="0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1371600"/>
                        <a:ext cx="8162925" cy="531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416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56851" y="215241"/>
            <a:ext cx="3711144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3366"/>
                </a:solidFill>
                <a:latin typeface="+mj-lt"/>
              </a:rPr>
              <a:t>mappa dei navigli Lombardi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043533"/>
            <a:ext cx="85725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Freccia in giù 1"/>
          <p:cNvSpPr/>
          <p:nvPr/>
        </p:nvSpPr>
        <p:spPr bwMode="auto">
          <a:xfrm>
            <a:off x="809021" y="1907629"/>
            <a:ext cx="216024" cy="690376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4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234787" y="107429"/>
            <a:ext cx="6279668" cy="1294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3366"/>
                </a:solidFill>
                <a:latin typeface="+mj-lt"/>
              </a:rPr>
              <a:t>bacino idrografico del nord Italia – vie navigabili</a:t>
            </a:r>
          </a:p>
          <a:p>
            <a:endParaRPr lang="it-IT" sz="2400" b="1" dirty="0" smtClean="0">
              <a:solidFill>
                <a:srgbClr val="003366"/>
              </a:solidFill>
              <a:latin typeface="+mj-lt"/>
            </a:endParaRPr>
          </a:p>
          <a:p>
            <a:r>
              <a:rPr lang="it-IT" b="1" dirty="0" smtClean="0">
                <a:solidFill>
                  <a:srgbClr val="003366"/>
                </a:solidFill>
                <a:latin typeface="+mj-lt"/>
              </a:rPr>
              <a:t>(ripristino della navigazione da Locarno a Venezia: </a:t>
            </a:r>
          </a:p>
          <a:p>
            <a:r>
              <a:rPr lang="it-IT" b="1" dirty="0" smtClean="0">
                <a:solidFill>
                  <a:srgbClr val="003366"/>
                </a:solidFill>
                <a:latin typeface="+mj-lt"/>
              </a:rPr>
              <a:t>Lago Maggiore-Ticino-Navigli Lombardi-Po-Laguna Veneta )</a:t>
            </a:r>
            <a:endParaRPr lang="it-IT" b="1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95568" y="1562894"/>
            <a:ext cx="1775230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3366"/>
                </a:solidFill>
                <a:latin typeface="+mj-lt"/>
              </a:rPr>
              <a:t>Porto della Torre</a:t>
            </a:r>
            <a:endParaRPr lang="it-IT" b="1" dirty="0">
              <a:solidFill>
                <a:srgbClr val="003366"/>
              </a:solidFill>
              <a:latin typeface="+mj-l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6113"/>
            <a:ext cx="8229600" cy="4068762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ccia in giù 2"/>
          <p:cNvSpPr/>
          <p:nvPr/>
        </p:nvSpPr>
        <p:spPr bwMode="auto">
          <a:xfrm>
            <a:off x="1007864" y="1825549"/>
            <a:ext cx="360040" cy="978408"/>
          </a:xfrm>
          <a:prstGeom prst="downArrow">
            <a:avLst>
              <a:gd name="adj1" fmla="val 19570"/>
              <a:gd name="adj2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1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024089" y="488246"/>
            <a:ext cx="6552728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b="1" dirty="0" smtClean="0">
              <a:solidFill>
                <a:srgbClr val="003366"/>
              </a:solidFill>
              <a:latin typeface="+mj-lt"/>
            </a:endParaRPr>
          </a:p>
          <a:p>
            <a:r>
              <a:rPr lang="it-IT" sz="2800" b="1" dirty="0" smtClean="0">
                <a:solidFill>
                  <a:srgbClr val="003366"/>
                </a:solidFill>
                <a:latin typeface="+mj-lt"/>
              </a:rPr>
              <a:t>competenze </a:t>
            </a:r>
            <a:r>
              <a:rPr lang="it-IT" sz="2800" b="1" dirty="0" err="1" smtClean="0">
                <a:solidFill>
                  <a:srgbClr val="003366"/>
                </a:solidFill>
                <a:latin typeface="+mj-lt"/>
              </a:rPr>
              <a:t>AIPo</a:t>
            </a:r>
            <a:r>
              <a:rPr lang="it-IT" sz="2800" b="1" dirty="0" smtClean="0">
                <a:solidFill>
                  <a:srgbClr val="003366"/>
                </a:solidFill>
                <a:latin typeface="+mj-lt"/>
              </a:rPr>
              <a:t> in materia di navigazione</a:t>
            </a:r>
            <a:endParaRPr lang="it-IT" sz="2800" b="1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/>
              <a:t> con delibera n. 33 del 18 dicembre 2014 il Comitato d’Indirizzo di </a:t>
            </a:r>
            <a:r>
              <a:rPr lang="it-IT" sz="1800" dirty="0" err="1" smtClean="0"/>
              <a:t>AIPo</a:t>
            </a:r>
            <a:r>
              <a:rPr lang="it-IT" sz="1800" dirty="0" smtClean="0"/>
              <a:t> ha preso atto della modifica dell’Accordo Costitutivo dell’Agenzia con integrazione delle funzioni in materia di navigazione interna</a:t>
            </a:r>
          </a:p>
          <a:p>
            <a:endParaRPr lang="it-IT" sz="1800" dirty="0"/>
          </a:p>
          <a:p>
            <a:r>
              <a:rPr lang="it-IT" sz="1800" dirty="0" smtClean="0"/>
              <a:t>  </a:t>
            </a:r>
            <a:r>
              <a:rPr lang="it-IT" sz="1800" i="1" dirty="0" smtClean="0"/>
              <a:t>art. 4 comma f) bis</a:t>
            </a:r>
          </a:p>
          <a:p>
            <a:r>
              <a:rPr lang="it-IT" sz="1800" i="1" dirty="0"/>
              <a:t> </a:t>
            </a:r>
            <a:r>
              <a:rPr lang="it-IT" sz="1800" i="1" dirty="0" smtClean="0"/>
              <a:t> la gestione delle idrovie e della navigazione interna, per i tratti navigabili assegnati dalle Regioni interessate con le modalità previste dai rispettivi ordinamenti</a:t>
            </a:r>
            <a:endParaRPr lang="it-IT" sz="1800" i="1" dirty="0"/>
          </a:p>
        </p:txBody>
      </p:sp>
    </p:spTree>
    <p:extLst>
      <p:ext uri="{BB962C8B-B14F-4D97-AF65-F5344CB8AC3E}">
        <p14:creationId xmlns:p14="http://schemas.microsoft.com/office/powerpoint/2010/main" val="21545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28144" y="488246"/>
            <a:ext cx="5184946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3366"/>
                </a:solidFill>
                <a:latin typeface="+mj-lt"/>
              </a:rPr>
              <a:t>competenze </a:t>
            </a:r>
            <a:r>
              <a:rPr lang="it-IT" sz="2400" b="1" dirty="0" err="1" smtClean="0">
                <a:solidFill>
                  <a:srgbClr val="003366"/>
                </a:solidFill>
                <a:latin typeface="+mj-lt"/>
              </a:rPr>
              <a:t>AIPo</a:t>
            </a:r>
            <a:r>
              <a:rPr lang="it-IT" sz="2400" b="1" dirty="0" smtClean="0">
                <a:solidFill>
                  <a:srgbClr val="003366"/>
                </a:solidFill>
                <a:latin typeface="+mj-lt"/>
              </a:rPr>
              <a:t> sul sistema idroviario</a:t>
            </a:r>
            <a:endParaRPr lang="it-IT" sz="2400" b="1" dirty="0">
              <a:solidFill>
                <a:srgbClr val="003366"/>
              </a:solidFill>
              <a:latin typeface="+mj-lt"/>
            </a:endParaRPr>
          </a:p>
        </p:txBody>
      </p:sp>
      <p:pic>
        <p:nvPicPr>
          <p:cNvPr id="5" name="Immagine 2" descr="C:\Users\ivano\Desktop\ReteIdroviariaGestioneAIPo_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74" y="1617612"/>
            <a:ext cx="9074533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4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5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000957"/>
            <a:ext cx="9721079" cy="614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032200" y="215241"/>
            <a:ext cx="262398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3366"/>
                </a:solidFill>
                <a:latin typeface="+mj-lt"/>
              </a:rPr>
              <a:t>conca Isola Serafini</a:t>
            </a:r>
            <a:endParaRPr lang="it-IT" sz="2400" b="1" dirty="0">
              <a:solidFill>
                <a:srgbClr val="0033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769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28144" y="488246"/>
            <a:ext cx="184731" cy="893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800" b="1" dirty="0" smtClean="0">
              <a:solidFill>
                <a:srgbClr val="003366"/>
              </a:solidFill>
              <a:latin typeface="+mj-lt"/>
            </a:endParaRPr>
          </a:p>
          <a:p>
            <a:endParaRPr lang="it-IT" sz="2800" b="1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/>
              <a:t> </a:t>
            </a:r>
            <a:r>
              <a:rPr lang="it-IT" sz="2800" dirty="0" smtClean="0"/>
              <a:t>Convenzione tra l’Ente di Gestione delle Aree protette del Ticino e del lago Maggiore </a:t>
            </a:r>
          </a:p>
          <a:p>
            <a:r>
              <a:rPr lang="it-IT" sz="2800" i="1" dirty="0"/>
              <a:t> </a:t>
            </a:r>
            <a:r>
              <a:rPr lang="it-IT" sz="2800" i="1" dirty="0" smtClean="0"/>
              <a:t>                                               e</a:t>
            </a:r>
          </a:p>
          <a:p>
            <a:r>
              <a:rPr lang="it-IT" sz="2800" dirty="0" smtClean="0"/>
              <a:t>l’Agenzia Interregionale per il fiume Po</a:t>
            </a:r>
          </a:p>
          <a:p>
            <a:endParaRPr lang="it-IT" sz="2800" dirty="0"/>
          </a:p>
          <a:p>
            <a:r>
              <a:rPr lang="it-IT" sz="2800" dirty="0" smtClean="0"/>
              <a:t>per la realizzazione della conca di navigazione di Porto della Torre in Comune di Varallo Pombia(NO)</a:t>
            </a:r>
          </a:p>
          <a:p>
            <a:endParaRPr lang="it-IT" sz="2800" dirty="0"/>
          </a:p>
          <a:p>
            <a:r>
              <a:rPr lang="it-IT" sz="2800" dirty="0" smtClean="0"/>
              <a:t>importo complessivo del finanziamento euro 13.532.059,96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69003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511920" y="2771725"/>
            <a:ext cx="6754028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003366"/>
                </a:solidFill>
                <a:latin typeface="+mj-lt"/>
              </a:rPr>
              <a:t>      </a:t>
            </a:r>
            <a:r>
              <a:rPr lang="it-IT" sz="4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Grazie    dell’attenzione</a:t>
            </a:r>
            <a:endParaRPr lang="it-IT" sz="4800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053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28144" y="488246"/>
            <a:ext cx="4208011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000" b="1" dirty="0" smtClean="0">
              <a:solidFill>
                <a:srgbClr val="003366"/>
              </a:solidFill>
              <a:latin typeface="+mj-lt"/>
            </a:endParaRPr>
          </a:p>
          <a:p>
            <a:r>
              <a:rPr lang="it-IT" sz="2800" b="1" dirty="0" smtClean="0">
                <a:solidFill>
                  <a:srgbClr val="003366"/>
                </a:solidFill>
                <a:latin typeface="+mj-lt"/>
              </a:rPr>
              <a:t>inquadramento territoriale</a:t>
            </a:r>
            <a:endParaRPr lang="it-IT" sz="2800" b="1" dirty="0">
              <a:solidFill>
                <a:srgbClr val="003366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1619597"/>
            <a:ext cx="979308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08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640979" y="108023"/>
            <a:ext cx="5184881" cy="693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3366"/>
                </a:solidFill>
                <a:latin typeface="+mj-lt"/>
              </a:rPr>
              <a:t>inquadramento territoriale</a:t>
            </a:r>
          </a:p>
          <a:p>
            <a:r>
              <a:rPr lang="it-IT" b="1" dirty="0" err="1" smtClean="0">
                <a:solidFill>
                  <a:srgbClr val="003366"/>
                </a:solidFill>
                <a:latin typeface="+mj-lt"/>
              </a:rPr>
              <a:t>Miorina</a:t>
            </a:r>
            <a:r>
              <a:rPr lang="it-IT" b="1" dirty="0" smtClean="0">
                <a:solidFill>
                  <a:srgbClr val="003366"/>
                </a:solidFill>
                <a:latin typeface="+mj-lt"/>
              </a:rPr>
              <a:t>, Porto della Torre, </a:t>
            </a:r>
            <a:r>
              <a:rPr lang="it-IT" b="1" dirty="0" err="1" smtClean="0">
                <a:solidFill>
                  <a:srgbClr val="003366"/>
                </a:solidFill>
                <a:latin typeface="+mj-lt"/>
              </a:rPr>
              <a:t>Panperduto</a:t>
            </a:r>
            <a:r>
              <a:rPr lang="it-IT" b="1" dirty="0" smtClean="0">
                <a:solidFill>
                  <a:srgbClr val="003366"/>
                </a:solidFill>
                <a:latin typeface="+mj-lt"/>
              </a:rPr>
              <a:t> e Maddalena</a:t>
            </a:r>
            <a:endParaRPr lang="it-IT" b="1" dirty="0">
              <a:solidFill>
                <a:srgbClr val="003366"/>
              </a:solidFill>
              <a:latin typeface="+mj-lt"/>
            </a:endParaRPr>
          </a:p>
        </p:txBody>
      </p:sp>
      <p:pic>
        <p:nvPicPr>
          <p:cNvPr id="7" name="Picture 2" descr="C:\Users\galvaniivano\Desktop\torre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1525"/>
            <a:ext cx="9685460" cy="58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in giù 2"/>
          <p:cNvSpPr/>
          <p:nvPr/>
        </p:nvSpPr>
        <p:spPr bwMode="auto">
          <a:xfrm>
            <a:off x="6696496" y="4427909"/>
            <a:ext cx="484632" cy="978408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2" name="Freccia in giù 1"/>
          <p:cNvSpPr/>
          <p:nvPr/>
        </p:nvSpPr>
        <p:spPr bwMode="auto">
          <a:xfrm>
            <a:off x="5544368" y="2267669"/>
            <a:ext cx="216024" cy="978408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" name="Freccia in giù 3"/>
          <p:cNvSpPr/>
          <p:nvPr/>
        </p:nvSpPr>
        <p:spPr bwMode="auto">
          <a:xfrm>
            <a:off x="7776616" y="5043506"/>
            <a:ext cx="216024" cy="978408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" name="Freccia in giù 4"/>
          <p:cNvSpPr/>
          <p:nvPr/>
        </p:nvSpPr>
        <p:spPr bwMode="auto">
          <a:xfrm>
            <a:off x="7578716" y="5532710"/>
            <a:ext cx="216024" cy="978408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36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63996" y="107429"/>
            <a:ext cx="4527009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003366"/>
                </a:solidFill>
                <a:latin typeface="+mj-lt"/>
              </a:rPr>
              <a:t>    inquadramento territoriale</a:t>
            </a:r>
          </a:p>
          <a:p>
            <a:r>
              <a:rPr lang="it-IT" sz="2000" b="1" dirty="0" smtClean="0">
                <a:solidFill>
                  <a:srgbClr val="003366"/>
                </a:solidFill>
                <a:latin typeface="+mj-lt"/>
              </a:rPr>
              <a:t>Porto della Torre   e   </a:t>
            </a:r>
            <a:r>
              <a:rPr lang="it-IT" sz="2000" b="1" dirty="0" err="1" smtClean="0">
                <a:solidFill>
                  <a:srgbClr val="003366"/>
                </a:solidFill>
                <a:latin typeface="+mj-lt"/>
              </a:rPr>
              <a:t>Panperduto</a:t>
            </a:r>
            <a:endParaRPr lang="it-IT" sz="2800" b="1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/>
              <a:t> </a:t>
            </a:r>
            <a:endParaRPr lang="it-IT" sz="1800" i="1" dirty="0"/>
          </a:p>
        </p:txBody>
      </p:sp>
      <p:pic>
        <p:nvPicPr>
          <p:cNvPr id="9" name="Picture 2" descr="C:\Users\galvaniivano\Desktop\tor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2" y="1115541"/>
            <a:ext cx="988981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in giù 1"/>
          <p:cNvSpPr/>
          <p:nvPr/>
        </p:nvSpPr>
        <p:spPr bwMode="auto">
          <a:xfrm>
            <a:off x="1583928" y="1115541"/>
            <a:ext cx="484632" cy="1122424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5" name="Freccia in giù 4"/>
          <p:cNvSpPr/>
          <p:nvPr/>
        </p:nvSpPr>
        <p:spPr bwMode="auto">
          <a:xfrm>
            <a:off x="9144768" y="3995861"/>
            <a:ext cx="288032" cy="119443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63996" y="107429"/>
            <a:ext cx="4338175" cy="893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003366"/>
                </a:solidFill>
                <a:latin typeface="+mj-lt"/>
              </a:rPr>
              <a:t>    Porto della Torre</a:t>
            </a:r>
          </a:p>
          <a:p>
            <a:r>
              <a:rPr lang="it-IT" sz="2000" b="1" dirty="0" smtClean="0">
                <a:solidFill>
                  <a:srgbClr val="003366"/>
                </a:solidFill>
                <a:latin typeface="+mj-lt"/>
              </a:rPr>
              <a:t>posizione conca in progetto sponda dx</a:t>
            </a:r>
            <a:r>
              <a:rPr lang="it-IT" sz="2800" b="1" dirty="0" smtClean="0">
                <a:solidFill>
                  <a:srgbClr val="003366"/>
                </a:solidFill>
                <a:latin typeface="+mj-lt"/>
              </a:rPr>
              <a:t> </a:t>
            </a:r>
            <a:endParaRPr lang="it-IT" sz="2800" b="1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/>
              <a:t> </a:t>
            </a:r>
            <a:endParaRPr lang="it-IT" sz="1800" i="1" dirty="0"/>
          </a:p>
        </p:txBody>
      </p:sp>
      <p:pic>
        <p:nvPicPr>
          <p:cNvPr id="7" name="Picture 2" descr="C:\Users\galvaniivano\Desktop\torre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7" y="1148278"/>
            <a:ext cx="9842610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ccia in giù 3"/>
          <p:cNvSpPr/>
          <p:nvPr/>
        </p:nvSpPr>
        <p:spPr bwMode="auto">
          <a:xfrm>
            <a:off x="4320232" y="4715941"/>
            <a:ext cx="484632" cy="978408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47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511920" y="2771725"/>
            <a:ext cx="809837" cy="607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003366"/>
                </a:solidFill>
                <a:latin typeface="+mj-lt"/>
              </a:rPr>
              <a:t>      </a:t>
            </a:r>
            <a:endParaRPr lang="it-IT" sz="4800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10964" y="-641805"/>
            <a:ext cx="6462376" cy="936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05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736056" y="1043533"/>
            <a:ext cx="6480720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3366"/>
                </a:solidFill>
                <a:latin typeface="+mj-lt"/>
              </a:rPr>
              <a:t>Sbarramento di Porto della Torre - Impianto idroelettrico sponda </a:t>
            </a:r>
            <a:r>
              <a:rPr lang="it-IT" sz="2000" b="1" dirty="0" err="1" smtClean="0">
                <a:solidFill>
                  <a:srgbClr val="003366"/>
                </a:solidFill>
                <a:latin typeface="+mj-lt"/>
              </a:rPr>
              <a:t>sx</a:t>
            </a:r>
            <a:r>
              <a:rPr lang="it-IT" sz="2000" b="1" dirty="0" smtClean="0">
                <a:solidFill>
                  <a:srgbClr val="003366"/>
                </a:solidFill>
                <a:latin typeface="+mj-lt"/>
              </a:rPr>
              <a:t> – portata </a:t>
            </a:r>
            <a:r>
              <a:rPr lang="it-IT" sz="2000" b="1" dirty="0" err="1" smtClean="0">
                <a:solidFill>
                  <a:srgbClr val="003366"/>
                </a:solidFill>
                <a:latin typeface="+mj-lt"/>
              </a:rPr>
              <a:t>max</a:t>
            </a:r>
            <a:r>
              <a:rPr lang="it-IT" sz="2000" b="1" dirty="0" smtClean="0">
                <a:solidFill>
                  <a:srgbClr val="003366"/>
                </a:solidFill>
                <a:latin typeface="+mj-lt"/>
              </a:rPr>
              <a:t> 187 mc/sec.</a:t>
            </a:r>
            <a:endParaRPr lang="it-IT" sz="2000" b="1" dirty="0">
              <a:solidFill>
                <a:srgbClr val="003366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1920240"/>
            <a:ext cx="8570478" cy="473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35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2" y="215241"/>
            <a:ext cx="2415150" cy="6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0" y="7272001"/>
            <a:ext cx="10084305" cy="286868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50000">
                <a:srgbClr val="006699">
                  <a:shade val="67500"/>
                  <a:satMod val="115000"/>
                </a:srgbClr>
              </a:gs>
              <a:gs pos="100000">
                <a:srgbClr val="006699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solidFill>
              <a:srgbClr val="003366"/>
            </a:solidFill>
            <a:round/>
            <a:headEnd/>
            <a:tailEnd/>
          </a:ln>
          <a:effectLst/>
        </p:spPr>
        <p:txBody>
          <a:bodyPr vert="horz" wrap="square" lIns="0" tIns="14039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buClrTx/>
              <a:tabLst>
                <a:tab pos="9718992" algn="r"/>
              </a:tabLst>
            </a:pPr>
            <a:r>
              <a:rPr lang="it-IT" sz="1000" b="1" i="1" dirty="0" smtClean="0">
                <a:solidFill>
                  <a:schemeClr val="accent3"/>
                </a:solidFill>
                <a:latin typeface="+mn-lt"/>
              </a:rPr>
              <a:t>8 ottobre 2018 - Il Progetto della conca di Porto della Torre sul fiume Ticino                                                                                                                                       Agenzia Interregionale per il fiume Po</a:t>
            </a:r>
            <a:endParaRPr lang="it-IT" sz="10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096097" y="488246"/>
            <a:ext cx="6840760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3366"/>
                </a:solidFill>
                <a:latin typeface="+mj-lt"/>
              </a:rPr>
              <a:t>           </a:t>
            </a:r>
          </a:p>
          <a:p>
            <a:endParaRPr lang="it-IT" sz="2000" b="1" dirty="0">
              <a:solidFill>
                <a:srgbClr val="003366"/>
              </a:solidFill>
              <a:latin typeface="+mj-lt"/>
            </a:endParaRPr>
          </a:p>
          <a:p>
            <a:r>
              <a:rPr lang="it-IT" sz="2000" b="1" dirty="0" smtClean="0">
                <a:solidFill>
                  <a:srgbClr val="003366"/>
                </a:solidFill>
                <a:latin typeface="+mj-lt"/>
              </a:rPr>
              <a:t>sponda dx sbarramento vista da valle – ubicazione conca     </a:t>
            </a:r>
            <a:endParaRPr lang="it-IT" sz="2000" b="1" dirty="0">
              <a:solidFill>
                <a:srgbClr val="003366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64" y="2274887"/>
            <a:ext cx="8496944" cy="474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17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b="1" dirty="0" smtClean="0">
            <a:solidFill>
              <a:srgbClr val="003366"/>
            </a:solidFill>
            <a:latin typeface="+mj-lt"/>
          </a:defRPr>
        </a:defPPr>
      </a:lstStyle>
    </a:tx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6230</TotalTime>
  <Words>915</Words>
  <Application>Microsoft Office PowerPoint</Application>
  <PresentationFormat>Personalizzato</PresentationFormat>
  <Paragraphs>143</Paragraphs>
  <Slides>20</Slides>
  <Notes>20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3" baseType="lpstr">
      <vt:lpstr>Tema di Office</vt:lpstr>
      <vt:lpstr>Personalizza struttura</vt:lpstr>
      <vt:lpstr>Documento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comunicazione e i rapporti con i media in situazione di emergenza idraulica Seminario AIPo</dc:title>
  <dc:creator>Mirella Vergnani</dc:creator>
  <cp:lastModifiedBy>galvaniivano</cp:lastModifiedBy>
  <cp:revision>674</cp:revision>
  <cp:lastPrinted>2017-10-12T12:27:51Z</cp:lastPrinted>
  <dcterms:created xsi:type="dcterms:W3CDTF">2011-08-05T18:27:41Z</dcterms:created>
  <dcterms:modified xsi:type="dcterms:W3CDTF">2018-10-08T06:44:58Z</dcterms:modified>
</cp:coreProperties>
</file>