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300" r:id="rId2"/>
    <p:sldId id="301" r:id="rId3"/>
    <p:sldId id="329" r:id="rId4"/>
    <p:sldId id="330" r:id="rId5"/>
    <p:sldId id="331" r:id="rId6"/>
    <p:sldId id="332" r:id="rId7"/>
    <p:sldId id="333" r:id="rId8"/>
    <p:sldId id="360" r:id="rId9"/>
    <p:sldId id="361" r:id="rId10"/>
    <p:sldId id="362" r:id="rId11"/>
    <p:sldId id="363" r:id="rId12"/>
    <p:sldId id="364" r:id="rId13"/>
    <p:sldId id="365" r:id="rId14"/>
    <p:sldId id="354" r:id="rId15"/>
    <p:sldId id="355" r:id="rId16"/>
    <p:sldId id="356" r:id="rId17"/>
    <p:sldId id="357" r:id="rId18"/>
    <p:sldId id="358" r:id="rId19"/>
    <p:sldId id="359" r:id="rId20"/>
    <p:sldId id="366" r:id="rId21"/>
    <p:sldId id="387" r:id="rId22"/>
    <p:sldId id="367" r:id="rId23"/>
    <p:sldId id="368" r:id="rId24"/>
    <p:sldId id="374" r:id="rId25"/>
    <p:sldId id="375" r:id="rId26"/>
    <p:sldId id="376" r:id="rId27"/>
    <p:sldId id="377" r:id="rId28"/>
    <p:sldId id="385" r:id="rId29"/>
    <p:sldId id="386"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4" r:id="rId52"/>
    <p:sldId id="325" r:id="rId53"/>
    <p:sldId id="326" r:id="rId54"/>
    <p:sldId id="327" r:id="rId55"/>
    <p:sldId id="328" r:id="rId56"/>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C9EE"/>
    <a:srgbClr val="E5F9FF"/>
    <a:srgbClr val="FF6600"/>
    <a:srgbClr val="FF9933"/>
    <a:srgbClr val="18699E"/>
    <a:srgbClr val="FFFFE1"/>
    <a:srgbClr val="88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71" autoAdjust="0"/>
  </p:normalViewPr>
  <p:slideViewPr>
    <p:cSldViewPr>
      <p:cViewPr>
        <p:scale>
          <a:sx n="70" d="100"/>
          <a:sy n="70" d="100"/>
        </p:scale>
        <p:origin x="-2718" y="-89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2945862" cy="495793"/>
          </a:xfrm>
          <a:prstGeom prst="rect">
            <a:avLst/>
          </a:prstGeom>
        </p:spPr>
        <p:txBody>
          <a:bodyPr vert="horz" lIns="86018" tIns="43009" rIns="86018" bIns="43009" rtlCol="0"/>
          <a:lstStyle>
            <a:lvl1pPr algn="l">
              <a:defRPr sz="1100"/>
            </a:lvl1pPr>
          </a:lstStyle>
          <a:p>
            <a:endParaRPr lang="it-IT"/>
          </a:p>
        </p:txBody>
      </p:sp>
      <p:sp>
        <p:nvSpPr>
          <p:cNvPr id="3" name="Segnaposto data 2"/>
          <p:cNvSpPr>
            <a:spLocks noGrp="1"/>
          </p:cNvSpPr>
          <p:nvPr>
            <p:ph type="dt" idx="1"/>
          </p:nvPr>
        </p:nvSpPr>
        <p:spPr>
          <a:xfrm>
            <a:off x="3850294" y="1"/>
            <a:ext cx="2945862" cy="495793"/>
          </a:xfrm>
          <a:prstGeom prst="rect">
            <a:avLst/>
          </a:prstGeom>
        </p:spPr>
        <p:txBody>
          <a:bodyPr vert="horz" lIns="86018" tIns="43009" rIns="86018" bIns="43009" rtlCol="0"/>
          <a:lstStyle>
            <a:lvl1pPr algn="r">
              <a:defRPr sz="1100"/>
            </a:lvl1pPr>
          </a:lstStyle>
          <a:p>
            <a:fld id="{61DDC365-8DAE-432B-A182-950A61EBB090}" type="datetimeFigureOut">
              <a:rPr lang="it-IT" smtClean="0"/>
              <a:t>08/10/2018</a:t>
            </a:fld>
            <a:endParaRPr lang="it-IT"/>
          </a:p>
        </p:txBody>
      </p:sp>
      <p:sp>
        <p:nvSpPr>
          <p:cNvPr id="4" name="Segnaposto immagine diapositiva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86018" tIns="43009" rIns="86018" bIns="43009" rtlCol="0" anchor="ctr"/>
          <a:lstStyle/>
          <a:p>
            <a:endParaRPr lang="it-IT"/>
          </a:p>
        </p:txBody>
      </p:sp>
      <p:sp>
        <p:nvSpPr>
          <p:cNvPr id="5" name="Segnaposto note 4"/>
          <p:cNvSpPr>
            <a:spLocks noGrp="1"/>
          </p:cNvSpPr>
          <p:nvPr>
            <p:ph type="body" sz="quarter" idx="3"/>
          </p:nvPr>
        </p:nvSpPr>
        <p:spPr>
          <a:xfrm>
            <a:off x="679464" y="4714652"/>
            <a:ext cx="5438748" cy="4466756"/>
          </a:xfrm>
          <a:prstGeom prst="rect">
            <a:avLst/>
          </a:prstGeom>
        </p:spPr>
        <p:txBody>
          <a:bodyPr vert="horz" lIns="86018" tIns="43009" rIns="86018" bIns="43009"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1" y="9429306"/>
            <a:ext cx="2945862" cy="495793"/>
          </a:xfrm>
          <a:prstGeom prst="rect">
            <a:avLst/>
          </a:prstGeom>
        </p:spPr>
        <p:txBody>
          <a:bodyPr vert="horz" lIns="86018" tIns="43009" rIns="86018" bIns="43009" rtlCol="0" anchor="b"/>
          <a:lstStyle>
            <a:lvl1pPr algn="l">
              <a:defRPr sz="1100"/>
            </a:lvl1pPr>
          </a:lstStyle>
          <a:p>
            <a:endParaRPr lang="it-IT"/>
          </a:p>
        </p:txBody>
      </p:sp>
      <p:sp>
        <p:nvSpPr>
          <p:cNvPr id="7" name="Segnaposto numero diapositiva 6"/>
          <p:cNvSpPr>
            <a:spLocks noGrp="1"/>
          </p:cNvSpPr>
          <p:nvPr>
            <p:ph type="sldNum" sz="quarter" idx="5"/>
          </p:nvPr>
        </p:nvSpPr>
        <p:spPr>
          <a:xfrm>
            <a:off x="3850294" y="9429306"/>
            <a:ext cx="2945862" cy="495793"/>
          </a:xfrm>
          <a:prstGeom prst="rect">
            <a:avLst/>
          </a:prstGeom>
        </p:spPr>
        <p:txBody>
          <a:bodyPr vert="horz" lIns="86018" tIns="43009" rIns="86018" bIns="43009" rtlCol="0" anchor="b"/>
          <a:lstStyle>
            <a:lvl1pPr algn="r">
              <a:defRPr sz="1100"/>
            </a:lvl1pPr>
          </a:lstStyle>
          <a:p>
            <a:fld id="{E6283414-14FB-4893-AC7C-CC442B2F98BA}" type="slidenum">
              <a:rPr lang="it-IT" smtClean="0"/>
              <a:t>‹N›</a:t>
            </a:fld>
            <a:endParaRPr lang="it-IT"/>
          </a:p>
        </p:txBody>
      </p:sp>
    </p:spTree>
    <p:extLst>
      <p:ext uri="{BB962C8B-B14F-4D97-AF65-F5344CB8AC3E}">
        <p14:creationId xmlns:p14="http://schemas.microsoft.com/office/powerpoint/2010/main" val="80410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p:nvPr>
        </p:nvSpPr>
        <p:spPr>
          <a:noFill/>
        </p:spPr>
        <p:txBody>
          <a:bodyPr/>
          <a:lstStyle>
            <a:lvl1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1pPr>
            <a:lvl2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2pPr>
            <a:lvl3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3pPr>
            <a:lvl4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4pPr>
            <a:lvl5pPr eaLnBrk="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5pPr>
            <a:lvl6pPr marL="2286327"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6pPr>
            <a:lvl7pPr marL="2702021"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7pPr>
            <a:lvl8pPr marL="3117717"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8pPr>
            <a:lvl9pPr marL="3533413" indent="-207848" defTabSz="408479" eaLnBrk="0" fontAlgn="base" hangingPunct="0">
              <a:lnSpc>
                <a:spcPct val="93000"/>
              </a:lnSpc>
              <a:spcBef>
                <a:spcPct val="0"/>
              </a:spcBef>
              <a:spcAft>
                <a:spcPct val="0"/>
              </a:spcAft>
              <a:buClr>
                <a:srgbClr val="000000"/>
              </a:buClr>
              <a:buSzPct val="100000"/>
              <a:buFont typeface="Times New Roman" pitchFamily="16" charset="0"/>
              <a:tabLst>
                <a:tab pos="0" algn="l"/>
                <a:tab pos="407035" algn="l"/>
                <a:tab pos="815514" algn="l"/>
                <a:tab pos="1223993" algn="l"/>
                <a:tab pos="1632472" algn="l"/>
                <a:tab pos="2040950" algn="l"/>
                <a:tab pos="2449429" algn="l"/>
                <a:tab pos="2857908" algn="l"/>
                <a:tab pos="3266387" algn="l"/>
                <a:tab pos="3674865" algn="l"/>
                <a:tab pos="4083345" algn="l"/>
                <a:tab pos="4491823" algn="l"/>
                <a:tab pos="4900303" algn="l"/>
                <a:tab pos="5308780" algn="l"/>
                <a:tab pos="5717259" algn="l"/>
                <a:tab pos="6125737" algn="l"/>
                <a:tab pos="6534217" algn="l"/>
                <a:tab pos="6942694" algn="l"/>
                <a:tab pos="7351175" algn="l"/>
                <a:tab pos="7759653" algn="l"/>
                <a:tab pos="8168133" algn="l"/>
              </a:tabLst>
              <a:defRPr>
                <a:solidFill>
                  <a:schemeClr val="bg1"/>
                </a:solidFill>
                <a:latin typeface="Arial" charset="0"/>
                <a:cs typeface="Arial Unicode MS" charset="0"/>
              </a:defRPr>
            </a:lvl9pPr>
          </a:lstStyle>
          <a:p>
            <a:pPr eaLnBrk="1"/>
            <a:fld id="{F84ECD2E-4EF4-443E-AD75-21B421878C56}" type="slidenum">
              <a:rPr lang="it-IT" smtClean="0">
                <a:solidFill>
                  <a:srgbClr val="000000"/>
                </a:solidFill>
                <a:latin typeface="Times New Roman" pitchFamily="16" charset="0"/>
              </a:rPr>
              <a:pPr eaLnBrk="1"/>
              <a:t>1</a:t>
            </a:fld>
            <a:endParaRPr lang="it-IT" smtClean="0">
              <a:solidFill>
                <a:srgbClr val="000000"/>
              </a:solidFill>
              <a:latin typeface="Times New Roman" pitchFamily="16" charset="0"/>
            </a:endParaRPr>
          </a:p>
        </p:txBody>
      </p:sp>
      <p:sp>
        <p:nvSpPr>
          <p:cNvPr id="15363" name="Rectangle 1"/>
          <p:cNvSpPr>
            <a:spLocks noGrp="1" noRot="1" noChangeAspect="1" noChangeArrowheads="1" noTextEdit="1"/>
          </p:cNvSpPr>
          <p:nvPr>
            <p:ph type="sldImg"/>
          </p:nvPr>
        </p:nvSpPr>
        <p:spPr>
          <a:xfrm>
            <a:off x="915988" y="752475"/>
            <a:ext cx="4965700" cy="37242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p:cNvSpPr>
            <a:spLocks noGrp="1" noChangeArrowheads="1"/>
          </p:cNvSpPr>
          <p:nvPr>
            <p:ph type="body" idx="1"/>
          </p:nvPr>
        </p:nvSpPr>
        <p:spPr>
          <a:xfrm>
            <a:off x="679484" y="4714972"/>
            <a:ext cx="5438710" cy="4467354"/>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6283414-14FB-4893-AC7C-CC442B2F98BA}" type="slidenum">
              <a:rPr lang="it-IT" smtClean="0"/>
              <a:t>4</a:t>
            </a:fld>
            <a:endParaRPr lang="it-IT"/>
          </a:p>
        </p:txBody>
      </p:sp>
    </p:spTree>
    <p:extLst>
      <p:ext uri="{BB962C8B-B14F-4D97-AF65-F5344CB8AC3E}">
        <p14:creationId xmlns:p14="http://schemas.microsoft.com/office/powerpoint/2010/main" val="6197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6283414-14FB-4893-AC7C-CC442B2F98BA}" type="slidenum">
              <a:rPr lang="it-IT" smtClean="0"/>
              <a:t>5</a:t>
            </a:fld>
            <a:endParaRPr lang="it-IT"/>
          </a:p>
        </p:txBody>
      </p:sp>
    </p:spTree>
    <p:extLst>
      <p:ext uri="{BB962C8B-B14F-4D97-AF65-F5344CB8AC3E}">
        <p14:creationId xmlns:p14="http://schemas.microsoft.com/office/powerpoint/2010/main" val="6197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6283414-14FB-4893-AC7C-CC442B2F98BA}" type="slidenum">
              <a:rPr lang="it-IT" smtClean="0"/>
              <a:t>6</a:t>
            </a:fld>
            <a:endParaRPr lang="it-IT"/>
          </a:p>
        </p:txBody>
      </p:sp>
    </p:spTree>
    <p:extLst>
      <p:ext uri="{BB962C8B-B14F-4D97-AF65-F5344CB8AC3E}">
        <p14:creationId xmlns:p14="http://schemas.microsoft.com/office/powerpoint/2010/main" val="6197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6283414-14FB-4893-AC7C-CC442B2F98BA}" type="slidenum">
              <a:rPr lang="it-IT" smtClean="0"/>
              <a:t>7</a:t>
            </a:fld>
            <a:endParaRPr lang="it-IT"/>
          </a:p>
        </p:txBody>
      </p:sp>
    </p:spTree>
    <p:extLst>
      <p:ext uri="{BB962C8B-B14F-4D97-AF65-F5344CB8AC3E}">
        <p14:creationId xmlns:p14="http://schemas.microsoft.com/office/powerpoint/2010/main" val="6197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440" y="2129984"/>
            <a:ext cx="7773120" cy="1470394"/>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2321" y="3885528"/>
            <a:ext cx="64008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5F9ABC71-6595-4EF1-853E-E98201A9A092}" type="slidenum">
              <a:rPr lang="it-IT"/>
              <a:pPr>
                <a:defRPr/>
              </a:pPr>
              <a:t>‹N›</a:t>
            </a:fld>
            <a:endParaRPr lang="it-IT"/>
          </a:p>
        </p:txBody>
      </p:sp>
    </p:spTree>
    <p:extLst>
      <p:ext uri="{BB962C8B-B14F-4D97-AF65-F5344CB8AC3E}">
        <p14:creationId xmlns:p14="http://schemas.microsoft.com/office/powerpoint/2010/main" val="388601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9012BA8C-F514-4C56-984B-CD92006E79F2}" type="slidenum">
              <a:rPr lang="it-IT"/>
              <a:pPr>
                <a:defRPr/>
              </a:pPr>
              <a:t>‹N›</a:t>
            </a:fld>
            <a:endParaRPr lang="it-IT"/>
          </a:p>
        </p:txBody>
      </p:sp>
    </p:spTree>
    <p:extLst>
      <p:ext uri="{BB962C8B-B14F-4D97-AF65-F5344CB8AC3E}">
        <p14:creationId xmlns:p14="http://schemas.microsoft.com/office/powerpoint/2010/main" val="219625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5440" y="273630"/>
            <a:ext cx="2056320" cy="585421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6480" y="273630"/>
            <a:ext cx="6030720" cy="585421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82C106A3-7629-4C0E-A574-4F60A37317B7}" type="slidenum">
              <a:rPr lang="it-IT"/>
              <a:pPr>
                <a:defRPr/>
              </a:pPr>
              <a:t>‹N›</a:t>
            </a:fld>
            <a:endParaRPr lang="it-IT"/>
          </a:p>
        </p:txBody>
      </p:sp>
    </p:spTree>
    <p:extLst>
      <p:ext uri="{BB962C8B-B14F-4D97-AF65-F5344CB8AC3E}">
        <p14:creationId xmlns:p14="http://schemas.microsoft.com/office/powerpoint/2010/main" val="220984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smtClean="0">
                <a:solidFill>
                  <a:schemeClr val="bg1"/>
                </a:solidFill>
              </a:rPr>
              <a:t>NODO IDRAULICO DI MODENA</a:t>
            </a:r>
            <a:endParaRPr lang="it-IT" sz="1400" b="1" dirty="0">
              <a:solidFill>
                <a:schemeClr val="bg1"/>
              </a:solidFill>
            </a:endParaRPr>
          </a:p>
        </p:txBody>
      </p:sp>
    </p:spTree>
    <p:extLst>
      <p:ext uri="{BB962C8B-B14F-4D97-AF65-F5344CB8AC3E}">
        <p14:creationId xmlns:p14="http://schemas.microsoft.com/office/powerpoint/2010/main" val="2866938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olo titolo">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92C9E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olo titolo">
    <p:spTree>
      <p:nvGrpSpPr>
        <p:cNvPr id="1" name=""/>
        <p:cNvGrpSpPr/>
        <p:nvPr/>
      </p:nvGrpSpPr>
      <p:grpSpPr>
        <a:xfrm>
          <a:off x="0" y="0"/>
          <a:ext cx="0" cy="0"/>
          <a:chOff x="0" y="0"/>
          <a:chExt cx="0" cy="0"/>
        </a:xfrm>
      </p:grpSpPr>
      <p:sp>
        <p:nvSpPr>
          <p:cNvPr id="7" name="Rettangolo 6"/>
          <p:cNvSpPr/>
          <p:nvPr userDrawn="1"/>
        </p:nvSpPr>
        <p:spPr>
          <a:xfrm>
            <a:off x="-34171" y="597839"/>
            <a:ext cx="9178171" cy="45719"/>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Solo titolo">
    <p:spTree>
      <p:nvGrpSpPr>
        <p:cNvPr id="1" name=""/>
        <p:cNvGrpSpPr/>
        <p:nvPr/>
      </p:nvGrpSpPr>
      <p:grpSpPr>
        <a:xfrm>
          <a:off x="0" y="0"/>
          <a:ext cx="0" cy="0"/>
          <a:chOff x="0" y="0"/>
          <a:chExt cx="0" cy="0"/>
        </a:xfrm>
      </p:grpSpPr>
      <p:sp>
        <p:nvSpPr>
          <p:cNvPr id="7" name="Rettangolo 6"/>
          <p:cNvSpPr/>
          <p:nvPr userDrawn="1"/>
        </p:nvSpPr>
        <p:spPr>
          <a:xfrm>
            <a:off x="-34171" y="597839"/>
            <a:ext cx="9178171" cy="45719"/>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Solo titolo">
    <p:spTree>
      <p:nvGrpSpPr>
        <p:cNvPr id="1" name=""/>
        <p:cNvGrpSpPr/>
        <p:nvPr/>
      </p:nvGrpSpPr>
      <p:grpSpPr>
        <a:xfrm>
          <a:off x="0" y="0"/>
          <a:ext cx="0" cy="0"/>
          <a:chOff x="0" y="0"/>
          <a:chExt cx="0" cy="0"/>
        </a:xfrm>
      </p:grpSpPr>
      <p:sp>
        <p:nvSpPr>
          <p:cNvPr id="7" name="Rettangolo 6"/>
          <p:cNvSpPr/>
          <p:nvPr userDrawn="1"/>
        </p:nvSpPr>
        <p:spPr>
          <a:xfrm>
            <a:off x="-34171" y="597839"/>
            <a:ext cx="9178171" cy="45719"/>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Solo titolo">
    <p:spTree>
      <p:nvGrpSpPr>
        <p:cNvPr id="1" name=""/>
        <p:cNvGrpSpPr/>
        <p:nvPr/>
      </p:nvGrpSpPr>
      <p:grpSpPr>
        <a:xfrm>
          <a:off x="0" y="0"/>
          <a:ext cx="0" cy="0"/>
          <a:chOff x="0" y="0"/>
          <a:chExt cx="0" cy="0"/>
        </a:xfrm>
      </p:grpSpPr>
      <p:sp>
        <p:nvSpPr>
          <p:cNvPr id="7" name="Rettangolo 6"/>
          <p:cNvSpPr/>
          <p:nvPr userDrawn="1"/>
        </p:nvSpPr>
        <p:spPr>
          <a:xfrm>
            <a:off x="-34171" y="597839"/>
            <a:ext cx="9178171" cy="45719"/>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Solo titolo">
    <p:spTree>
      <p:nvGrpSpPr>
        <p:cNvPr id="1" name=""/>
        <p:cNvGrpSpPr/>
        <p:nvPr/>
      </p:nvGrpSpPr>
      <p:grpSpPr>
        <a:xfrm>
          <a:off x="0" y="0"/>
          <a:ext cx="0" cy="0"/>
          <a:chOff x="0" y="0"/>
          <a:chExt cx="0" cy="0"/>
        </a:xfrm>
      </p:grpSpPr>
      <p:sp>
        <p:nvSpPr>
          <p:cNvPr id="7" name="Rettangolo 6"/>
          <p:cNvSpPr/>
          <p:nvPr userDrawn="1"/>
        </p:nvSpPr>
        <p:spPr>
          <a:xfrm>
            <a:off x="-34171" y="597839"/>
            <a:ext cx="9178171" cy="45719"/>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Solo titolo">
    <p:spTree>
      <p:nvGrpSpPr>
        <p:cNvPr id="1" name=""/>
        <p:cNvGrpSpPr/>
        <p:nvPr/>
      </p:nvGrpSpPr>
      <p:grpSpPr>
        <a:xfrm>
          <a:off x="0" y="0"/>
          <a:ext cx="0" cy="0"/>
          <a:chOff x="0" y="0"/>
          <a:chExt cx="0" cy="0"/>
        </a:xfrm>
      </p:grpSpPr>
      <p:sp>
        <p:nvSpPr>
          <p:cNvPr id="7" name="Rettangolo 6"/>
          <p:cNvSpPr/>
          <p:nvPr userDrawn="1"/>
        </p:nvSpPr>
        <p:spPr>
          <a:xfrm>
            <a:off x="-34171" y="597839"/>
            <a:ext cx="9178171" cy="45719"/>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37" y="44625"/>
            <a:ext cx="9072000" cy="52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userDrawn="1"/>
        </p:nvSpPr>
        <p:spPr>
          <a:xfrm>
            <a:off x="-12240" y="6490069"/>
            <a:ext cx="9189840" cy="363921"/>
          </a:xfrm>
          <a:prstGeom prst="rect">
            <a:avLst/>
          </a:prstGeom>
          <a:solidFill>
            <a:srgbClr val="18699E"/>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userDrawn="1"/>
        </p:nvSpPr>
        <p:spPr>
          <a:xfrm>
            <a:off x="6614052" y="154610"/>
            <a:ext cx="2475742" cy="307777"/>
          </a:xfrm>
          <a:prstGeom prst="rect">
            <a:avLst/>
          </a:prstGeom>
          <a:noFill/>
        </p:spPr>
        <p:txBody>
          <a:bodyPr wrap="none" rtlCol="0">
            <a:spAutoFit/>
          </a:bodyPr>
          <a:lstStyle/>
          <a:p>
            <a:r>
              <a:rPr lang="it-IT" sz="1400" b="1" dirty="0">
                <a:solidFill>
                  <a:schemeClr val="bg1"/>
                </a:solidFill>
              </a:rPr>
              <a:t>NODO IDRAULICO DI MODENA</a:t>
            </a:r>
          </a:p>
        </p:txBody>
      </p:sp>
    </p:spTree>
    <p:extLst>
      <p:ext uri="{BB962C8B-B14F-4D97-AF65-F5344CB8AC3E}">
        <p14:creationId xmlns:p14="http://schemas.microsoft.com/office/powerpoint/2010/main" val="383629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5A0D56AC-1BFC-44A9-8A26-F476F17EFFDA}" type="slidenum">
              <a:rPr lang="it-IT"/>
              <a:pPr>
                <a:defRPr/>
              </a:pPr>
              <a:t>‹N›</a:t>
            </a:fld>
            <a:endParaRPr lang="it-IT"/>
          </a:p>
        </p:txBody>
      </p:sp>
    </p:spTree>
    <p:extLst>
      <p:ext uri="{BB962C8B-B14F-4D97-AF65-F5344CB8AC3E}">
        <p14:creationId xmlns:p14="http://schemas.microsoft.com/office/powerpoint/2010/main" val="3763525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880" y="4406864"/>
            <a:ext cx="7771680" cy="1362383"/>
          </a:xfrm>
        </p:spPr>
        <p:txBody>
          <a:bodyPr anchor="t"/>
          <a:lstStyle>
            <a:lvl1pPr algn="l">
              <a:defRPr sz="36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880" y="2906225"/>
            <a:ext cx="777168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pPr>
              <a:defRPr/>
            </a:pPr>
            <a:fld id="{78CCD4AA-FCD1-4CB3-84C1-645301D6C824}" type="slidenum">
              <a:rPr lang="it-IT"/>
              <a:pPr>
                <a:defRPr/>
              </a:pPr>
              <a:t>‹N›</a:t>
            </a:fld>
            <a:endParaRPr lang="it-IT"/>
          </a:p>
        </p:txBody>
      </p:sp>
    </p:spTree>
    <p:extLst>
      <p:ext uri="{BB962C8B-B14F-4D97-AF65-F5344CB8AC3E}">
        <p14:creationId xmlns:p14="http://schemas.microsoft.com/office/powerpoint/2010/main" val="232650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6480" y="1604330"/>
            <a:ext cx="4043520" cy="45235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38240" y="1604330"/>
            <a:ext cx="4043520" cy="452351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0E1D1509-4E34-4FEA-AFE5-DEADE2B5F62A}" type="slidenum">
              <a:rPr lang="it-IT"/>
              <a:pPr>
                <a:defRPr/>
              </a:pPr>
              <a:t>‹N›</a:t>
            </a:fld>
            <a:endParaRPr lang="it-IT"/>
          </a:p>
        </p:txBody>
      </p:sp>
    </p:spTree>
    <p:extLst>
      <p:ext uri="{BB962C8B-B14F-4D97-AF65-F5344CB8AC3E}">
        <p14:creationId xmlns:p14="http://schemas.microsoft.com/office/powerpoint/2010/main" val="3010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922" y="275071"/>
            <a:ext cx="8229600" cy="1142039"/>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a:ln/>
        </p:spPr>
        <p:txBody>
          <a:bodyPr/>
          <a:lstStyle>
            <a:lvl1pPr>
              <a:defRPr/>
            </a:lvl1pPr>
          </a:lstStyle>
          <a:p>
            <a:pPr>
              <a:defRPr/>
            </a:pPr>
            <a:endParaRPr lang="it-IT"/>
          </a:p>
        </p:txBody>
      </p:sp>
      <p:sp>
        <p:nvSpPr>
          <p:cNvPr id="8" name="Rectangle 4"/>
          <p:cNvSpPr>
            <a:spLocks noGrp="1" noChangeArrowheads="1"/>
          </p:cNvSpPr>
          <p:nvPr>
            <p:ph type="ftr" idx="11"/>
          </p:nvPr>
        </p:nvSpPr>
        <p:spPr>
          <a:ln/>
        </p:spPr>
        <p:txBody>
          <a:bodyPr/>
          <a:lstStyle>
            <a:lvl1pPr>
              <a:defRPr/>
            </a:lvl1pPr>
          </a:lstStyle>
          <a:p>
            <a:pPr>
              <a:defRPr/>
            </a:pPr>
            <a:endParaRPr lang="it-IT"/>
          </a:p>
        </p:txBody>
      </p:sp>
      <p:sp>
        <p:nvSpPr>
          <p:cNvPr id="9" name="Rectangle 5"/>
          <p:cNvSpPr>
            <a:spLocks noGrp="1" noChangeArrowheads="1"/>
          </p:cNvSpPr>
          <p:nvPr>
            <p:ph type="sldNum" idx="12"/>
          </p:nvPr>
        </p:nvSpPr>
        <p:spPr>
          <a:ln/>
        </p:spPr>
        <p:txBody>
          <a:bodyPr/>
          <a:lstStyle>
            <a:lvl1pPr>
              <a:defRPr/>
            </a:lvl1pPr>
          </a:lstStyle>
          <a:p>
            <a:pPr>
              <a:defRPr/>
            </a:pPr>
            <a:fld id="{AED4A62D-4AC1-4AD2-838C-091C8338F182}" type="slidenum">
              <a:rPr lang="it-IT"/>
              <a:pPr>
                <a:defRPr/>
              </a:pPr>
              <a:t>‹N›</a:t>
            </a:fld>
            <a:endParaRPr lang="it-IT"/>
          </a:p>
        </p:txBody>
      </p:sp>
    </p:spTree>
    <p:extLst>
      <p:ext uri="{BB962C8B-B14F-4D97-AF65-F5344CB8AC3E}">
        <p14:creationId xmlns:p14="http://schemas.microsoft.com/office/powerpoint/2010/main" val="146463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xfrm>
            <a:off x="456481" y="6247377"/>
            <a:ext cx="1698772" cy="469489"/>
          </a:xfrm>
          <a:ln/>
        </p:spPr>
        <p:txBody>
          <a:bodyPr/>
          <a:lstStyle>
            <a:lvl1pPr>
              <a:defRPr sz="900" i="1">
                <a:latin typeface="+mn-lt"/>
              </a:defRPr>
            </a:lvl1pPr>
          </a:lstStyle>
          <a:p>
            <a:pPr>
              <a:defRPr/>
            </a:pPr>
            <a:r>
              <a:rPr lang="it-IT" dirty="0" smtClean="0"/>
              <a:t>Bologna, 2 dicembre 2013</a:t>
            </a:r>
            <a:endParaRPr lang="it-IT" dirty="0"/>
          </a:p>
        </p:txBody>
      </p:sp>
      <p:sp>
        <p:nvSpPr>
          <p:cNvPr id="4" name="Rectangle 4"/>
          <p:cNvSpPr>
            <a:spLocks noGrp="1" noChangeArrowheads="1"/>
          </p:cNvSpPr>
          <p:nvPr>
            <p:ph type="ftr" idx="11"/>
          </p:nvPr>
        </p:nvSpPr>
        <p:spPr>
          <a:xfrm>
            <a:off x="2285887" y="6247377"/>
            <a:ext cx="4115002" cy="469489"/>
          </a:xfrm>
          <a:ln/>
        </p:spPr>
        <p:txBody>
          <a:bodyPr/>
          <a:lstStyle>
            <a:lvl1pPr>
              <a:defRPr sz="900" i="1">
                <a:latin typeface="+mn-lt"/>
              </a:defRPr>
            </a:lvl1pPr>
          </a:lstStyle>
          <a:p>
            <a:pPr>
              <a:defRPr/>
            </a:pPr>
            <a:r>
              <a:rPr lang="it-IT" dirty="0" smtClean="0"/>
              <a:t>Aipo-Ufficio per il Monitoraggio Idrologico ed il Coordinamento del Servizio di Piena</a:t>
            </a:r>
            <a:endParaRPr lang="it-IT" dirty="0"/>
          </a:p>
        </p:txBody>
      </p:sp>
      <p:sp>
        <p:nvSpPr>
          <p:cNvPr id="5" name="Rectangle 5"/>
          <p:cNvSpPr>
            <a:spLocks noGrp="1" noChangeArrowheads="1"/>
          </p:cNvSpPr>
          <p:nvPr>
            <p:ph type="sldNum" idx="12"/>
          </p:nvPr>
        </p:nvSpPr>
        <p:spPr>
          <a:ln/>
        </p:spPr>
        <p:txBody>
          <a:bodyPr/>
          <a:lstStyle>
            <a:lvl1pPr>
              <a:defRPr lang="it-IT" sz="900" i="1" kern="1200">
                <a:solidFill>
                  <a:srgbClr val="000000"/>
                </a:solidFill>
                <a:latin typeface="+mn-lt"/>
                <a:ea typeface="+mn-ea"/>
                <a:cs typeface="Arial Unicode MS" charset="0"/>
              </a:defRPr>
            </a:lvl1pPr>
          </a:lstStyle>
          <a:p>
            <a:pPr>
              <a:defRPr/>
            </a:pPr>
            <a:r>
              <a:rPr lang="en-US" dirty="0" smtClean="0"/>
              <a:t>Ing. Mirella Vergnani</a:t>
            </a:r>
            <a:endParaRPr lang="en-US" dirty="0"/>
          </a:p>
        </p:txBody>
      </p:sp>
    </p:spTree>
    <p:extLst>
      <p:ext uri="{BB962C8B-B14F-4D97-AF65-F5344CB8AC3E}">
        <p14:creationId xmlns:p14="http://schemas.microsoft.com/office/powerpoint/2010/main" val="120992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t-IT"/>
          </a:p>
        </p:txBody>
      </p:sp>
      <p:sp>
        <p:nvSpPr>
          <p:cNvPr id="3" name="Rectangle 4"/>
          <p:cNvSpPr>
            <a:spLocks noGrp="1" noChangeArrowheads="1"/>
          </p:cNvSpPr>
          <p:nvPr>
            <p:ph type="ftr" idx="11"/>
          </p:nvPr>
        </p:nvSpPr>
        <p:spPr>
          <a:ln/>
        </p:spPr>
        <p:txBody>
          <a:bodyPr/>
          <a:lstStyle>
            <a:lvl1pPr>
              <a:defRPr/>
            </a:lvl1pPr>
          </a:lstStyle>
          <a:p>
            <a:pPr>
              <a:defRPr/>
            </a:pPr>
            <a:endParaRPr lang="it-IT"/>
          </a:p>
        </p:txBody>
      </p:sp>
      <p:sp>
        <p:nvSpPr>
          <p:cNvPr id="4" name="Rectangle 5"/>
          <p:cNvSpPr>
            <a:spLocks noGrp="1" noChangeArrowheads="1"/>
          </p:cNvSpPr>
          <p:nvPr>
            <p:ph type="sldNum" idx="12"/>
          </p:nvPr>
        </p:nvSpPr>
        <p:spPr>
          <a:ln/>
        </p:spPr>
        <p:txBody>
          <a:bodyPr/>
          <a:lstStyle>
            <a:lvl1pPr>
              <a:defRPr/>
            </a:lvl1pPr>
          </a:lstStyle>
          <a:p>
            <a:pPr>
              <a:defRPr/>
            </a:pPr>
            <a:fld id="{790909CE-B926-4C72-A9F2-3D9AE0B5E6A6}" type="slidenum">
              <a:rPr lang="it-IT"/>
              <a:pPr>
                <a:defRPr/>
              </a:pPr>
              <a:t>‹N›</a:t>
            </a:fld>
            <a:endParaRPr lang="it-IT"/>
          </a:p>
        </p:txBody>
      </p:sp>
    </p:spTree>
    <p:extLst>
      <p:ext uri="{BB962C8B-B14F-4D97-AF65-F5344CB8AC3E}">
        <p14:creationId xmlns:p14="http://schemas.microsoft.com/office/powerpoint/2010/main" val="148387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920" y="273629"/>
            <a:ext cx="3008160" cy="1160762"/>
          </a:xfrm>
        </p:spPr>
        <p:txBody>
          <a:bodyPr anchor="b"/>
          <a:lstStyle>
            <a:lvl1pPr algn="l">
              <a:defRPr sz="1800" b="1"/>
            </a:lvl1pPr>
          </a:lstStyle>
          <a:p>
            <a:r>
              <a:rPr lang="it-IT" smtClean="0"/>
              <a:t>Fare clic per modificare lo stile del titolo</a:t>
            </a:r>
            <a:endParaRPr lang="it-IT"/>
          </a:p>
        </p:txBody>
      </p:sp>
      <p:sp>
        <p:nvSpPr>
          <p:cNvPr id="3" name="Segnaposto contenuto 2"/>
          <p:cNvSpPr>
            <a:spLocks noGrp="1"/>
          </p:cNvSpPr>
          <p:nvPr>
            <p:ph idx="1"/>
          </p:nvPr>
        </p:nvSpPr>
        <p:spPr>
          <a:xfrm>
            <a:off x="3575522" y="273630"/>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920" y="1434392"/>
            <a:ext cx="300816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86EE4B43-616A-4B55-A1FA-65110845DD31}" type="slidenum">
              <a:rPr lang="it-IT"/>
              <a:pPr>
                <a:defRPr/>
              </a:pPr>
              <a:t>‹N›</a:t>
            </a:fld>
            <a:endParaRPr lang="it-IT"/>
          </a:p>
        </p:txBody>
      </p:sp>
    </p:spTree>
    <p:extLst>
      <p:ext uri="{BB962C8B-B14F-4D97-AF65-F5344CB8AC3E}">
        <p14:creationId xmlns:p14="http://schemas.microsoft.com/office/powerpoint/2010/main" val="17313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802" y="4800026"/>
            <a:ext cx="5486400" cy="567420"/>
          </a:xfrm>
        </p:spPr>
        <p:txBody>
          <a:bodyPr anchor="b"/>
          <a:lstStyle>
            <a:lvl1pPr algn="l">
              <a:defRPr sz="18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802" y="612065"/>
            <a:ext cx="54864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pPr lvl="0"/>
            <a:endParaRPr lang="it-IT" noProof="0" smtClean="0"/>
          </a:p>
        </p:txBody>
      </p:sp>
      <p:sp>
        <p:nvSpPr>
          <p:cNvPr id="4" name="Segnaposto testo 3"/>
          <p:cNvSpPr>
            <a:spLocks noGrp="1"/>
          </p:cNvSpPr>
          <p:nvPr>
            <p:ph type="body" sz="half" idx="2"/>
          </p:nvPr>
        </p:nvSpPr>
        <p:spPr>
          <a:xfrm>
            <a:off x="1792802" y="5367444"/>
            <a:ext cx="54864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pPr>
              <a:defRPr/>
            </a:pPr>
            <a:fld id="{3ED3DAEE-AEF8-4D3D-91F6-259EF7D95298}" type="slidenum">
              <a:rPr lang="it-IT"/>
              <a:pPr>
                <a:defRPr/>
              </a:pPr>
              <a:t>‹N›</a:t>
            </a:fld>
            <a:endParaRPr lang="it-IT"/>
          </a:p>
        </p:txBody>
      </p:sp>
    </p:spTree>
    <p:extLst>
      <p:ext uri="{BB962C8B-B14F-4D97-AF65-F5344CB8AC3E}">
        <p14:creationId xmlns:p14="http://schemas.microsoft.com/office/powerpoint/2010/main" val="802304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Fate clic per modificare il formato del testo del titolo</a:t>
            </a:r>
          </a:p>
        </p:txBody>
      </p:sp>
      <p:sp>
        <p:nvSpPr>
          <p:cNvPr id="1027" name="Rectangle 2"/>
          <p:cNvSpPr>
            <a:spLocks noGrp="1" noChangeArrowheads="1"/>
          </p:cNvSpPr>
          <p:nvPr>
            <p:ph type="body" idx="1"/>
          </p:nvPr>
        </p:nvSpPr>
        <p:spPr bwMode="auto">
          <a:xfrm>
            <a:off x="456480" y="1604330"/>
            <a:ext cx="8225280" cy="4523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469" rIns="0" bIns="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2" name="Rectangle 3"/>
          <p:cNvSpPr>
            <a:spLocks noGrp="1" noChangeArrowheads="1"/>
          </p:cNvSpPr>
          <p:nvPr>
            <p:ph type="dt"/>
          </p:nvPr>
        </p:nvSpPr>
        <p:spPr bwMode="auto">
          <a:xfrm>
            <a:off x="456481" y="6247377"/>
            <a:ext cx="2126880" cy="469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defRPr>
                <a:solidFill>
                  <a:srgbClr val="000000"/>
                </a:solidFill>
              </a:defRPr>
            </a:lvl1pPr>
          </a:lstStyle>
          <a:p>
            <a:pPr defTabSz="407484" fontAlgn="base" hangingPunct="0">
              <a:lnSpc>
                <a:spcPct val="93000"/>
              </a:lnSpc>
              <a:spcBef>
                <a:spcPct val="0"/>
              </a:spcBef>
              <a:spcAft>
                <a:spcPct val="0"/>
              </a:spcAft>
              <a:buSzPct val="100000"/>
              <a:defRPr/>
            </a:pPr>
            <a:endParaRPr lang="it-IT">
              <a:latin typeface="Arial" charset="0"/>
              <a:cs typeface="Arial Unicode MS" charset="0"/>
            </a:endParaRPr>
          </a:p>
        </p:txBody>
      </p:sp>
      <p:sp>
        <p:nvSpPr>
          <p:cNvPr id="1028" name="Rectangle 4"/>
          <p:cNvSpPr>
            <a:spLocks noGrp="1" noChangeArrowheads="1"/>
          </p:cNvSpPr>
          <p:nvPr>
            <p:ph type="ftr"/>
          </p:nvPr>
        </p:nvSpPr>
        <p:spPr bwMode="auto">
          <a:xfrm>
            <a:off x="3127682" y="6247377"/>
            <a:ext cx="2895840" cy="469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defRPr>
                <a:solidFill>
                  <a:srgbClr val="000000"/>
                </a:solidFill>
              </a:defRPr>
            </a:lvl1pPr>
          </a:lstStyle>
          <a:p>
            <a:pPr defTabSz="407484" fontAlgn="base" hangingPunct="0">
              <a:lnSpc>
                <a:spcPct val="93000"/>
              </a:lnSpc>
              <a:spcBef>
                <a:spcPct val="0"/>
              </a:spcBef>
              <a:spcAft>
                <a:spcPct val="0"/>
              </a:spcAft>
              <a:buSzPct val="100000"/>
              <a:defRPr/>
            </a:pPr>
            <a:endParaRPr lang="it-IT">
              <a:latin typeface="Arial" charset="0"/>
              <a:cs typeface="Arial Unicode MS" charset="0"/>
            </a:endParaRPr>
          </a:p>
        </p:txBody>
      </p:sp>
      <p:sp>
        <p:nvSpPr>
          <p:cNvPr id="1029" name="Rectangle 5"/>
          <p:cNvSpPr>
            <a:spLocks noGrp="1" noChangeArrowheads="1"/>
          </p:cNvSpPr>
          <p:nvPr>
            <p:ph type="sldNum"/>
          </p:nvPr>
        </p:nvSpPr>
        <p:spPr bwMode="auto">
          <a:xfrm>
            <a:off x="6556321" y="6247377"/>
            <a:ext cx="2126880" cy="469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06044" algn="l"/>
                <a:tab pos="813528" algn="l"/>
                <a:tab pos="1221011" algn="l"/>
                <a:tab pos="1628495" algn="l"/>
                <a:tab pos="2035979" algn="l"/>
                <a:tab pos="2443463" algn="l"/>
                <a:tab pos="2850946" algn="l"/>
                <a:tab pos="3258431" algn="l"/>
                <a:tab pos="3665914" algn="l"/>
                <a:tab pos="4073399" algn="l"/>
                <a:tab pos="4480882" algn="l"/>
                <a:tab pos="4888366" algn="l"/>
                <a:tab pos="5295849" algn="l"/>
                <a:tab pos="5703334" algn="l"/>
                <a:tab pos="6110816" algn="l"/>
                <a:tab pos="6518301" algn="l"/>
                <a:tab pos="6925784" algn="l"/>
                <a:tab pos="7333269" algn="l"/>
                <a:tab pos="7740751" algn="l"/>
                <a:tab pos="8148236" algn="l"/>
              </a:tabLst>
              <a:defRPr>
                <a:solidFill>
                  <a:srgbClr val="000000"/>
                </a:solidFill>
              </a:defRPr>
            </a:lvl1pPr>
          </a:lstStyle>
          <a:p>
            <a:pPr defTabSz="407484" fontAlgn="base" hangingPunct="0">
              <a:lnSpc>
                <a:spcPct val="93000"/>
              </a:lnSpc>
              <a:spcBef>
                <a:spcPct val="0"/>
              </a:spcBef>
              <a:spcAft>
                <a:spcPct val="0"/>
              </a:spcAft>
              <a:buSzPct val="100000"/>
              <a:defRPr/>
            </a:pPr>
            <a:fld id="{1BD006DC-8B38-45F9-8D9E-37B301F82150}" type="slidenum">
              <a:rPr lang="it-IT">
                <a:latin typeface="Arial" charset="0"/>
                <a:cs typeface="Arial Unicode MS" charset="0"/>
              </a:rPr>
              <a:pPr defTabSz="407484" fontAlgn="base" hangingPunct="0">
                <a:lnSpc>
                  <a:spcPct val="93000"/>
                </a:lnSpc>
                <a:spcBef>
                  <a:spcPct val="0"/>
                </a:spcBef>
                <a:spcAft>
                  <a:spcPct val="0"/>
                </a:spcAft>
                <a:buSzPct val="100000"/>
                <a:defRPr/>
              </a:pPr>
              <a:t>‹N›</a:t>
            </a:fld>
            <a:endParaRPr lang="it-IT">
              <a:latin typeface="Arial" charset="0"/>
              <a:cs typeface="Arial Unicode MS" charset="0"/>
            </a:endParaRPr>
          </a:p>
        </p:txBody>
      </p:sp>
    </p:spTree>
    <p:extLst>
      <p:ext uri="{BB962C8B-B14F-4D97-AF65-F5344CB8AC3E}">
        <p14:creationId xmlns:p14="http://schemas.microsoft.com/office/powerpoint/2010/main" val="3611724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iming>
    <p:tnLst>
      <p:par>
        <p:cTn id="1" dur="indefinite" restart="never" nodeType="tmRoot"/>
      </p:par>
    </p:tnLst>
  </p:timing>
  <p:txStyles>
    <p:titleStyle>
      <a:lvl1pPr algn="ctr" defTabSz="40748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748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Calibri" pitchFamily="32" charset="0"/>
          <a:cs typeface="Arial Unicode MS" charset="0"/>
        </a:defRPr>
      </a:lvl2pPr>
      <a:lvl3pPr algn="ctr" defTabSz="40748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Calibri" pitchFamily="32" charset="0"/>
          <a:cs typeface="Arial Unicode MS" charset="0"/>
        </a:defRPr>
      </a:lvl3pPr>
      <a:lvl4pPr algn="ctr" defTabSz="40748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Calibri" pitchFamily="32" charset="0"/>
          <a:cs typeface="Arial Unicode MS" charset="0"/>
        </a:defRPr>
      </a:lvl4pPr>
      <a:lvl5pPr algn="ctr" defTabSz="40748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Calibri" pitchFamily="32" charset="0"/>
          <a:cs typeface="Arial Unicode MS" charset="0"/>
        </a:defRPr>
      </a:lvl5pPr>
      <a:lvl6pPr marL="2280758" indent="-207341" algn="ctr" defTabSz="40748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6pPr>
      <a:lvl7pPr marL="2695440" indent="-207341" algn="ctr" defTabSz="40748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7pPr>
      <a:lvl8pPr marL="3110124" indent="-207341" algn="ctr" defTabSz="40748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8pPr>
      <a:lvl9pPr marL="3524806" indent="-207341" algn="ctr" defTabSz="40748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cs typeface="Arial Unicode MS" charset="0"/>
        </a:defRPr>
      </a:lvl9pPr>
    </p:titleStyle>
    <p:body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p:bodyStyle>
    <p:otherStyle>
      <a:defPPr>
        <a:defRPr lang="it-IT"/>
      </a:defPPr>
      <a:lvl1pPr marL="0" algn="l" defTabSz="829366" rtl="0" eaLnBrk="1" latinLnBrk="0" hangingPunct="1">
        <a:defRPr sz="1600" kern="1200">
          <a:solidFill>
            <a:schemeClr val="tx1"/>
          </a:solidFill>
          <a:latin typeface="+mn-lt"/>
          <a:ea typeface="+mn-ea"/>
          <a:cs typeface="+mn-cs"/>
        </a:defRPr>
      </a:lvl1pPr>
      <a:lvl2pPr marL="414683" algn="l" defTabSz="829366" rtl="0" eaLnBrk="1" latinLnBrk="0" hangingPunct="1">
        <a:defRPr sz="1600" kern="1200">
          <a:solidFill>
            <a:schemeClr val="tx1"/>
          </a:solidFill>
          <a:latin typeface="+mn-lt"/>
          <a:ea typeface="+mn-ea"/>
          <a:cs typeface="+mn-cs"/>
        </a:defRPr>
      </a:lvl2pPr>
      <a:lvl3pPr marL="829366" algn="l" defTabSz="829366" rtl="0" eaLnBrk="1" latinLnBrk="0" hangingPunct="1">
        <a:defRPr sz="1600" kern="1200">
          <a:solidFill>
            <a:schemeClr val="tx1"/>
          </a:solidFill>
          <a:latin typeface="+mn-lt"/>
          <a:ea typeface="+mn-ea"/>
          <a:cs typeface="+mn-cs"/>
        </a:defRPr>
      </a:lvl3pPr>
      <a:lvl4pPr marL="1244049" algn="l" defTabSz="829366" rtl="0" eaLnBrk="1" latinLnBrk="0" hangingPunct="1">
        <a:defRPr sz="1600" kern="1200">
          <a:solidFill>
            <a:schemeClr val="tx1"/>
          </a:solidFill>
          <a:latin typeface="+mn-lt"/>
          <a:ea typeface="+mn-ea"/>
          <a:cs typeface="+mn-cs"/>
        </a:defRPr>
      </a:lvl4pPr>
      <a:lvl5pPr marL="1658732" algn="l" defTabSz="829366" rtl="0" eaLnBrk="1" latinLnBrk="0" hangingPunct="1">
        <a:defRPr sz="1600" kern="1200">
          <a:solidFill>
            <a:schemeClr val="tx1"/>
          </a:solidFill>
          <a:latin typeface="+mn-lt"/>
          <a:ea typeface="+mn-ea"/>
          <a:cs typeface="+mn-cs"/>
        </a:defRPr>
      </a:lvl5pPr>
      <a:lvl6pPr marL="2073416" algn="l" defTabSz="829366" rtl="0" eaLnBrk="1" latinLnBrk="0" hangingPunct="1">
        <a:defRPr sz="1600" kern="1200">
          <a:solidFill>
            <a:schemeClr val="tx1"/>
          </a:solidFill>
          <a:latin typeface="+mn-lt"/>
          <a:ea typeface="+mn-ea"/>
          <a:cs typeface="+mn-cs"/>
        </a:defRPr>
      </a:lvl6pPr>
      <a:lvl7pPr marL="2488099" algn="l" defTabSz="829366" rtl="0" eaLnBrk="1" latinLnBrk="0" hangingPunct="1">
        <a:defRPr sz="1600" kern="1200">
          <a:solidFill>
            <a:schemeClr val="tx1"/>
          </a:solidFill>
          <a:latin typeface="+mn-lt"/>
          <a:ea typeface="+mn-ea"/>
          <a:cs typeface="+mn-cs"/>
        </a:defRPr>
      </a:lvl7pPr>
      <a:lvl8pPr marL="2902782" algn="l" defTabSz="829366" rtl="0" eaLnBrk="1" latinLnBrk="0" hangingPunct="1">
        <a:defRPr sz="1600" kern="1200">
          <a:solidFill>
            <a:schemeClr val="tx1"/>
          </a:solidFill>
          <a:latin typeface="+mn-lt"/>
          <a:ea typeface="+mn-ea"/>
          <a:cs typeface="+mn-cs"/>
        </a:defRPr>
      </a:lvl8pPr>
      <a:lvl9pPr marL="3317465" algn="l" defTabSz="82936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4.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67.pn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5" y="-10094"/>
            <a:ext cx="9144224" cy="68359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p:cNvSpPr txBox="1"/>
          <p:nvPr/>
        </p:nvSpPr>
        <p:spPr>
          <a:xfrm>
            <a:off x="4764218" y="5791446"/>
            <a:ext cx="3943672" cy="584662"/>
          </a:xfrm>
          <a:prstGeom prst="rect">
            <a:avLst/>
          </a:prstGeom>
          <a:noFill/>
        </p:spPr>
        <p:txBody>
          <a:bodyPr wrap="none" lIns="82936" tIns="41469" rIns="82936" bIns="41469" rtlCol="0">
            <a:spAutoFit/>
          </a:bodyPr>
          <a:lstStyle/>
          <a:p>
            <a:pPr defTabSz="407442" fontAlgn="base" hangingPunct="0">
              <a:lnSpc>
                <a:spcPct val="93000"/>
              </a:lnSpc>
              <a:spcBef>
                <a:spcPct val="0"/>
              </a:spcBef>
              <a:spcAft>
                <a:spcPct val="0"/>
              </a:spcAft>
              <a:buClr>
                <a:srgbClr val="000000"/>
              </a:buClr>
              <a:buSzPct val="100000"/>
            </a:pPr>
            <a:r>
              <a:rPr lang="it-IT" sz="2200" b="1" dirty="0">
                <a:solidFill>
                  <a:srgbClr val="003366"/>
                </a:solidFill>
                <a:cs typeface="Arial Unicode MS" charset="0"/>
              </a:rPr>
              <a:t>Relatore: Ing. Federica Pellegrini</a:t>
            </a:r>
          </a:p>
          <a:p>
            <a:pPr defTabSz="407442" fontAlgn="base" hangingPunct="0">
              <a:lnSpc>
                <a:spcPct val="93000"/>
              </a:lnSpc>
              <a:spcBef>
                <a:spcPct val="0"/>
              </a:spcBef>
              <a:spcAft>
                <a:spcPct val="0"/>
              </a:spcAft>
              <a:buClr>
                <a:srgbClr val="000000"/>
              </a:buClr>
              <a:buSzPct val="100000"/>
            </a:pPr>
            <a:r>
              <a:rPr lang="it-IT" sz="1300" i="1" dirty="0">
                <a:solidFill>
                  <a:srgbClr val="003366"/>
                </a:solidFill>
                <a:cs typeface="Arial Unicode MS" charset="0"/>
              </a:rPr>
              <a:t>Direzione Territoriale Idrografica Emilia Orientale</a:t>
            </a:r>
          </a:p>
        </p:txBody>
      </p:sp>
      <p:sp>
        <p:nvSpPr>
          <p:cNvPr id="6" name="CasellaDiTesto 5"/>
          <p:cNvSpPr txBox="1"/>
          <p:nvPr/>
        </p:nvSpPr>
        <p:spPr>
          <a:xfrm>
            <a:off x="456998" y="6364354"/>
            <a:ext cx="1827195" cy="269833"/>
          </a:xfrm>
          <a:prstGeom prst="rect">
            <a:avLst/>
          </a:prstGeom>
          <a:noFill/>
        </p:spPr>
        <p:txBody>
          <a:bodyPr wrap="none" lIns="82936" tIns="41469" rIns="82936" bIns="41469" rtlCol="0">
            <a:spAutoFit/>
          </a:bodyPr>
          <a:lstStyle/>
          <a:p>
            <a:pPr defTabSz="407442" fontAlgn="base" hangingPunct="0">
              <a:lnSpc>
                <a:spcPct val="93000"/>
              </a:lnSpc>
              <a:spcBef>
                <a:spcPct val="0"/>
              </a:spcBef>
              <a:spcAft>
                <a:spcPct val="0"/>
              </a:spcAft>
              <a:buClr>
                <a:srgbClr val="000000"/>
              </a:buClr>
              <a:buSzPct val="100000"/>
            </a:pPr>
            <a:r>
              <a:rPr lang="it-IT" sz="1300" b="1" i="1" dirty="0">
                <a:solidFill>
                  <a:srgbClr val="003366"/>
                </a:solidFill>
                <a:cs typeface="Arial Unicode MS" charset="0"/>
              </a:rPr>
              <a:t>Boretto, 8 ottobre 2018 </a:t>
            </a:r>
          </a:p>
        </p:txBody>
      </p:sp>
      <p:sp>
        <p:nvSpPr>
          <p:cNvPr id="10" name="Rectangle 2"/>
          <p:cNvSpPr txBox="1">
            <a:spLocks noChangeArrowheads="1"/>
          </p:cNvSpPr>
          <p:nvPr/>
        </p:nvSpPr>
        <p:spPr bwMode="auto">
          <a:xfrm>
            <a:off x="-51281" y="2645107"/>
            <a:ext cx="8817862" cy="4983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466" rIns="0" bIns="0" numCol="1" anchor="t" anchorCtr="0" compatLnSpc="1">
            <a:prstTxWarp prst="textNoShape">
              <a:avLst/>
            </a:prstTxWarp>
          </a:bodyPr>
          <a:lstStyle/>
          <a:p>
            <a:pPr marL="83503" algn="ctr" defTabSz="398804" fontAlgn="base" hangingPunct="0">
              <a:spcBef>
                <a:spcPct val="0"/>
              </a:spcBef>
              <a:buSzPct val="100000"/>
              <a:defRPr/>
            </a:pPr>
            <a:r>
              <a:rPr lang="it-IT" sz="2200" b="1" dirty="0">
                <a:solidFill>
                  <a:srgbClr val="003366"/>
                </a:solidFill>
                <a:cs typeface="Arial Unicode MS" charset="0"/>
              </a:rPr>
              <a:t>SEMINARIO TECNICO </a:t>
            </a:r>
            <a:r>
              <a:rPr lang="it-IT" sz="2200" b="1" dirty="0" smtClean="0">
                <a:solidFill>
                  <a:srgbClr val="003366"/>
                </a:solidFill>
                <a:cs typeface="Arial Unicode MS" charset="0"/>
              </a:rPr>
              <a:t>- SCIENTIFICO </a:t>
            </a:r>
            <a:r>
              <a:rPr lang="it-IT" sz="2200" b="1" dirty="0">
                <a:solidFill>
                  <a:srgbClr val="003366"/>
                </a:solidFill>
                <a:cs typeface="Arial Unicode MS" charset="0"/>
              </a:rPr>
              <a:t>E GIORNATA DELLA TRASPARENZA </a:t>
            </a: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167" t="40962" r="14167" b="4808"/>
          <a:stretch/>
        </p:blipFill>
        <p:spPr bwMode="auto">
          <a:xfrm>
            <a:off x="456998" y="3014142"/>
            <a:ext cx="4114890" cy="329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4668769" y="3407885"/>
            <a:ext cx="4088603" cy="1330200"/>
          </a:xfrm>
          <a:prstGeom prst="rect">
            <a:avLst/>
          </a:prstGeom>
          <a:ln>
            <a:noFill/>
          </a:ln>
        </p:spPr>
        <p:txBody>
          <a:bodyPr wrap="square" lIns="82936" tIns="41469" rIns="82936" bIns="41469">
            <a:spAutoFit/>
          </a:bodyPr>
          <a:lstStyle/>
          <a:p>
            <a:pPr algn="just" defTabSz="407442" fontAlgn="base" hangingPunct="0">
              <a:lnSpc>
                <a:spcPct val="93000"/>
              </a:lnSpc>
              <a:spcBef>
                <a:spcPct val="0"/>
              </a:spcBef>
              <a:spcAft>
                <a:spcPct val="0"/>
              </a:spcAft>
              <a:buClr>
                <a:srgbClr val="000000"/>
              </a:buClr>
              <a:buSzPct val="100000"/>
            </a:pPr>
            <a:r>
              <a:rPr lang="it-IT" sz="2200" dirty="0">
                <a:solidFill>
                  <a:srgbClr val="003366"/>
                </a:solidFill>
                <a:effectLst>
                  <a:outerShdw blurRad="38100" dist="38100" dir="2700000" algn="tl">
                    <a:srgbClr val="000000">
                      <a:alpha val="43137"/>
                    </a:srgbClr>
                  </a:outerShdw>
                </a:effectLst>
                <a:cs typeface="Arial Unicode MS" charset="0"/>
              </a:rPr>
              <a:t>Il nodo idraulico di Modena: gli interventi di messa in sicurezza a seguito degli eventi alluvionali del mese di gennaio 2014</a:t>
            </a:r>
          </a:p>
        </p:txBody>
      </p:sp>
    </p:spTree>
    <p:extLst>
      <p:ext uri="{BB962C8B-B14F-4D97-AF65-F5344CB8AC3E}">
        <p14:creationId xmlns:p14="http://schemas.microsoft.com/office/powerpoint/2010/main" val="2723558293"/>
      </p:ext>
    </p:extLst>
  </p:cSld>
  <p:clrMapOvr>
    <a:masterClrMapping/>
  </p:clrMapOvr>
  <p:transition spd="slow">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AACBA52F-205F-411C-BED5-34D938181F9B}"/>
              </a:ext>
            </a:extLst>
          </p:cNvPr>
          <p:cNvPicPr>
            <a:picLocks noChangeAspect="1"/>
          </p:cNvPicPr>
          <p:nvPr/>
        </p:nvPicPr>
        <p:blipFill>
          <a:blip r:embed="rId2"/>
          <a:stretch>
            <a:fillRect/>
          </a:stretch>
        </p:blipFill>
        <p:spPr>
          <a:xfrm>
            <a:off x="533263" y="1621040"/>
            <a:ext cx="8130348" cy="4826678"/>
          </a:xfrm>
          <a:prstGeom prst="rect">
            <a:avLst/>
          </a:prstGeom>
        </p:spPr>
      </p:pic>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a:solidFill>
                  <a:schemeClr val="bg1"/>
                </a:solidFill>
              </a:rPr>
              <a:t>Fiume Secchia: tratto arginato da valle cassa di espansione al confine regionale</a:t>
            </a:r>
          </a:p>
        </p:txBody>
      </p:sp>
      <p:sp>
        <p:nvSpPr>
          <p:cNvPr id="5" name="CasellaDiTesto 4"/>
          <p:cNvSpPr txBox="1"/>
          <p:nvPr/>
        </p:nvSpPr>
        <p:spPr>
          <a:xfrm>
            <a:off x="179512" y="692696"/>
            <a:ext cx="8770128" cy="861774"/>
          </a:xfrm>
          <a:prstGeom prst="rect">
            <a:avLst/>
          </a:prstGeom>
          <a:solidFill>
            <a:srgbClr val="E5F9FF"/>
          </a:solidFill>
          <a:ln w="3175">
            <a:solidFill>
              <a:srgbClr val="18699E"/>
            </a:solidFill>
          </a:ln>
          <a:effectLst/>
        </p:spPr>
        <p:txBody>
          <a:bodyPr wrap="square" rtlCol="0">
            <a:spAutoFit/>
          </a:bodyPr>
          <a:lstStyle/>
          <a:p>
            <a:pPr algn="just"/>
            <a:r>
              <a:rPr lang="it-IT" sz="1200" dirty="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a:solidFill>
                  <a:srgbClr val="18699E"/>
                </a:solidFill>
              </a:rPr>
              <a:t>Importo finanziato € 31.825.000</a:t>
            </a:r>
          </a:p>
        </p:txBody>
      </p:sp>
    </p:spTree>
    <p:extLst>
      <p:ext uri="{BB962C8B-B14F-4D97-AF65-F5344CB8AC3E}">
        <p14:creationId xmlns:p14="http://schemas.microsoft.com/office/powerpoint/2010/main" val="1712872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a:solidFill>
                  <a:schemeClr val="bg1"/>
                </a:solidFill>
              </a:rPr>
              <a:t>Fiume Secchia: tratto arginato da valle cassa di espansione al confine regionale</a:t>
            </a:r>
          </a:p>
        </p:txBody>
      </p:sp>
      <p:sp>
        <p:nvSpPr>
          <p:cNvPr id="5" name="CasellaDiTesto 4"/>
          <p:cNvSpPr txBox="1"/>
          <p:nvPr/>
        </p:nvSpPr>
        <p:spPr>
          <a:xfrm>
            <a:off x="185432" y="692696"/>
            <a:ext cx="8764208" cy="861774"/>
          </a:xfrm>
          <a:prstGeom prst="rect">
            <a:avLst/>
          </a:prstGeom>
          <a:solidFill>
            <a:srgbClr val="E5F9FF"/>
          </a:solidFill>
          <a:ln w="3175">
            <a:solidFill>
              <a:srgbClr val="18699E"/>
            </a:solidFill>
          </a:ln>
          <a:effectLst/>
        </p:spPr>
        <p:txBody>
          <a:bodyPr wrap="square" rtlCol="0">
            <a:spAutoFit/>
          </a:bodyPr>
          <a:lstStyle/>
          <a:p>
            <a:pPr algn="just"/>
            <a:r>
              <a:rPr lang="it-IT" sz="1200" dirty="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a:solidFill>
                  <a:srgbClr val="18699E"/>
                </a:solidFill>
              </a:rPr>
              <a:t>Importo finanziato € 31.825.000</a:t>
            </a:r>
          </a:p>
        </p:txBody>
      </p:sp>
      <p:pic>
        <p:nvPicPr>
          <p:cNvPr id="2" name="Immagine 1">
            <a:extLst>
              <a:ext uri="{FF2B5EF4-FFF2-40B4-BE49-F238E27FC236}">
                <a16:creationId xmlns="" xmlns:a16="http://schemas.microsoft.com/office/drawing/2014/main" id="{92CBDB50-B13C-4ABB-A6E5-805A21D9D682}"/>
              </a:ext>
            </a:extLst>
          </p:cNvPr>
          <p:cNvPicPr>
            <a:picLocks noChangeAspect="1"/>
          </p:cNvPicPr>
          <p:nvPr/>
        </p:nvPicPr>
        <p:blipFill rotWithShape="1">
          <a:blip r:embed="rId2"/>
          <a:srcRect l="28700" b="50000"/>
          <a:stretch/>
        </p:blipFill>
        <p:spPr>
          <a:xfrm>
            <a:off x="6172200" y="1605046"/>
            <a:ext cx="2794952" cy="745521"/>
          </a:xfrm>
          <a:prstGeom prst="rect">
            <a:avLst/>
          </a:prstGeom>
        </p:spPr>
      </p:pic>
      <p:pic>
        <p:nvPicPr>
          <p:cNvPr id="4098" name="Picture 2" descr="C:\Users\pellegrinifederica\Dropbox\IMG-20180927-WA00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5000" contrast="27000"/>
                    </a14:imgEffect>
                  </a14:imgLayer>
                </a14:imgProps>
              </a:ext>
              <a:ext uri="{28A0092B-C50C-407E-A947-70E740481C1C}">
                <a14:useLocalDpi xmlns:a14="http://schemas.microsoft.com/office/drawing/2010/main" val="0"/>
              </a:ext>
            </a:extLst>
          </a:blip>
          <a:srcRect/>
          <a:stretch>
            <a:fillRect/>
          </a:stretch>
        </p:blipFill>
        <p:spPr bwMode="auto">
          <a:xfrm>
            <a:off x="185432" y="2132856"/>
            <a:ext cx="4246248" cy="238851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ellegrinifederica\Dropbox\IMG-20180927-WA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513" y="2859491"/>
            <a:ext cx="4431680" cy="332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61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a:solidFill>
                  <a:schemeClr val="bg1"/>
                </a:solidFill>
              </a:rPr>
              <a:t>Fiume Secchia: tratto arginato da valle cassa di espansione al confine regionale</a:t>
            </a:r>
          </a:p>
        </p:txBody>
      </p:sp>
      <p:sp>
        <p:nvSpPr>
          <p:cNvPr id="5" name="CasellaDiTesto 4"/>
          <p:cNvSpPr txBox="1"/>
          <p:nvPr/>
        </p:nvSpPr>
        <p:spPr>
          <a:xfrm>
            <a:off x="251520" y="692696"/>
            <a:ext cx="8698120" cy="861774"/>
          </a:xfrm>
          <a:prstGeom prst="rect">
            <a:avLst/>
          </a:prstGeom>
          <a:solidFill>
            <a:srgbClr val="E5F9FF"/>
          </a:solidFill>
          <a:ln w="3175">
            <a:solidFill>
              <a:srgbClr val="18699E"/>
            </a:solidFill>
          </a:ln>
          <a:effectLst/>
        </p:spPr>
        <p:txBody>
          <a:bodyPr wrap="square" rtlCol="0">
            <a:spAutoFit/>
          </a:bodyPr>
          <a:lstStyle/>
          <a:p>
            <a:pPr algn="just"/>
            <a:r>
              <a:rPr lang="it-IT" sz="1200" dirty="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a:solidFill>
                  <a:srgbClr val="18699E"/>
                </a:solidFill>
              </a:rPr>
              <a:t>Importo finanziato € 31.825.000</a:t>
            </a:r>
          </a:p>
        </p:txBody>
      </p:sp>
      <p:pic>
        <p:nvPicPr>
          <p:cNvPr id="10" name="Immagine 9">
            <a:extLst>
              <a:ext uri="{FF2B5EF4-FFF2-40B4-BE49-F238E27FC236}">
                <a16:creationId xmlns="" xmlns:a16="http://schemas.microsoft.com/office/drawing/2014/main" id="{D5F07167-DEBE-440D-97C2-C4C06C7BC1F2}"/>
              </a:ext>
            </a:extLst>
          </p:cNvPr>
          <p:cNvPicPr>
            <a:picLocks noChangeAspect="1"/>
          </p:cNvPicPr>
          <p:nvPr/>
        </p:nvPicPr>
        <p:blipFill>
          <a:blip r:embed="rId2"/>
          <a:stretch>
            <a:fillRect/>
          </a:stretch>
        </p:blipFill>
        <p:spPr>
          <a:xfrm>
            <a:off x="128219" y="3212976"/>
            <a:ext cx="4643514" cy="3009868"/>
          </a:xfrm>
          <a:prstGeom prst="rect">
            <a:avLst/>
          </a:prstGeom>
        </p:spPr>
      </p:pic>
      <p:pic>
        <p:nvPicPr>
          <p:cNvPr id="2050" name="Picture 2" descr="C:\Users\pellegrinifederica\AppData\Local\Microsoft\Windows\Temporary Internet Files\Content.Outlook\DJK6RMWY\01-18 33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772816"/>
            <a:ext cx="6177840" cy="382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36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a:solidFill>
                  <a:schemeClr val="bg1"/>
                </a:solidFill>
              </a:rPr>
              <a:t>Fiume Secchia: tratto arginato da valle cassa di espansione al confine regionale</a:t>
            </a:r>
          </a:p>
        </p:txBody>
      </p:sp>
      <p:sp>
        <p:nvSpPr>
          <p:cNvPr id="5" name="CasellaDiTesto 4"/>
          <p:cNvSpPr txBox="1"/>
          <p:nvPr/>
        </p:nvSpPr>
        <p:spPr>
          <a:xfrm>
            <a:off x="251520" y="692696"/>
            <a:ext cx="8698120" cy="861774"/>
          </a:xfrm>
          <a:prstGeom prst="rect">
            <a:avLst/>
          </a:prstGeom>
          <a:solidFill>
            <a:srgbClr val="E5F9FF"/>
          </a:solidFill>
          <a:ln w="3175">
            <a:solidFill>
              <a:srgbClr val="18699E"/>
            </a:solidFill>
          </a:ln>
          <a:effectLst/>
        </p:spPr>
        <p:txBody>
          <a:bodyPr wrap="square" rtlCol="0">
            <a:spAutoFit/>
          </a:bodyPr>
          <a:lstStyle/>
          <a:p>
            <a:pPr algn="just"/>
            <a:r>
              <a:rPr lang="it-IT" sz="1200" dirty="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a:solidFill>
                  <a:srgbClr val="18699E"/>
                </a:solidFill>
              </a:rPr>
              <a:t>Importo finanziato € 31.825.000</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838" y="1844824"/>
            <a:ext cx="3874114" cy="3227636"/>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619" y="1844824"/>
            <a:ext cx="4642462" cy="1741377"/>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875817"/>
            <a:ext cx="5560081" cy="410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858" y="2060848"/>
            <a:ext cx="5687009" cy="391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13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additive="base">
                                        <p:cTn id="13" dur="500" fill="hold"/>
                                        <p:tgtEl>
                                          <p:spTgt spid="19460"/>
                                        </p:tgtEl>
                                        <p:attrNameLst>
                                          <p:attrName>ppt_x</p:attrName>
                                        </p:attrNameLst>
                                      </p:cBhvr>
                                      <p:tavLst>
                                        <p:tav tm="0">
                                          <p:val>
                                            <p:strVal val="#ppt_x"/>
                                          </p:val>
                                        </p:tav>
                                        <p:tav tm="100000">
                                          <p:val>
                                            <p:strVal val="#ppt_x"/>
                                          </p:val>
                                        </p:tav>
                                      </p:tavLst>
                                    </p:anim>
                                    <p:anim calcmode="lin" valueType="num">
                                      <p:cBhvr additive="base">
                                        <p:cTn id="14"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adeguamento del sistema di laminazione delle piene della cassa di espansione</a:t>
            </a:r>
            <a:endParaRPr lang="it-IT" sz="1600" dirty="0">
              <a:solidFill>
                <a:schemeClr val="bg1"/>
              </a:solidFill>
            </a:endParaRPr>
          </a:p>
        </p:txBody>
      </p:sp>
      <p:sp>
        <p:nvSpPr>
          <p:cNvPr id="5" name="CasellaDiTesto 4"/>
          <p:cNvSpPr txBox="1"/>
          <p:nvPr/>
        </p:nvSpPr>
        <p:spPr>
          <a:xfrm>
            <a:off x="91861" y="692696"/>
            <a:ext cx="8857779" cy="492443"/>
          </a:xfrm>
          <a:prstGeom prst="rect">
            <a:avLst/>
          </a:prstGeom>
          <a:solidFill>
            <a:srgbClr val="E5F9FF"/>
          </a:solidFill>
          <a:ln w="3175">
            <a:solidFill>
              <a:srgbClr val="18699E"/>
            </a:solidFill>
          </a:ln>
          <a:effectLst/>
        </p:spPr>
        <p:txBody>
          <a:bodyPr wrap="square" rtlCol="0">
            <a:spAutoFit/>
          </a:bodyPr>
          <a:lstStyle/>
          <a:p>
            <a:pPr algn="just"/>
            <a:r>
              <a:rPr lang="it-IT" sz="1200" dirty="0"/>
              <a:t>I</a:t>
            </a:r>
            <a:r>
              <a:rPr lang="it-IT" sz="1200" dirty="0" smtClean="0"/>
              <a:t>nterventi </a:t>
            </a:r>
            <a:r>
              <a:rPr lang="it-IT" sz="1200" dirty="0"/>
              <a:t>di adeguamento del sistema di laminazione delle piene </a:t>
            </a:r>
            <a:r>
              <a:rPr lang="it-IT" sz="1200" dirty="0" smtClean="0"/>
              <a:t>della Cassa </a:t>
            </a:r>
            <a:r>
              <a:rPr lang="it-IT" sz="1200" dirty="0"/>
              <a:t>di espansione del fiume </a:t>
            </a:r>
            <a:r>
              <a:rPr lang="it-IT" sz="1200" dirty="0" smtClean="0"/>
              <a:t>Secchia</a:t>
            </a:r>
          </a:p>
          <a:p>
            <a:pPr algn="just"/>
            <a:r>
              <a:rPr lang="it-IT" sz="1400" b="1" i="1" dirty="0" smtClean="0">
                <a:solidFill>
                  <a:srgbClr val="18699E"/>
                </a:solidFill>
              </a:rPr>
              <a:t>Importo finanziato € 18.372.00,00</a:t>
            </a:r>
          </a:p>
        </p:txBody>
      </p:sp>
      <p:sp>
        <p:nvSpPr>
          <p:cNvPr id="46" name="CasellaDiTesto 45"/>
          <p:cNvSpPr txBox="1"/>
          <p:nvPr/>
        </p:nvSpPr>
        <p:spPr>
          <a:xfrm>
            <a:off x="5526887" y="3493625"/>
            <a:ext cx="3184584" cy="461665"/>
          </a:xfrm>
          <a:prstGeom prst="rect">
            <a:avLst/>
          </a:prstGeom>
          <a:noFill/>
        </p:spPr>
        <p:txBody>
          <a:bodyPr wrap="square" rtlCol="0">
            <a:spAutoFit/>
          </a:bodyPr>
          <a:lstStyle/>
          <a:p>
            <a:pPr algn="just"/>
            <a:r>
              <a:rPr lang="it-IT" sz="1200" b="1" dirty="0" smtClean="0"/>
              <a:t>Ampliamento lato SX cassa di espansione, nel comune di Rubiera (RE)</a:t>
            </a:r>
            <a:endParaRPr lang="it-IT" sz="1200" dirty="0" smtClean="0"/>
          </a:p>
        </p:txBody>
      </p:sp>
      <p:sp>
        <p:nvSpPr>
          <p:cNvPr id="47" name="CasellaDiTesto 46"/>
          <p:cNvSpPr txBox="1"/>
          <p:nvPr/>
        </p:nvSpPr>
        <p:spPr>
          <a:xfrm>
            <a:off x="5581577" y="4550804"/>
            <a:ext cx="2880320" cy="276999"/>
          </a:xfrm>
          <a:prstGeom prst="rect">
            <a:avLst/>
          </a:prstGeom>
          <a:noFill/>
        </p:spPr>
        <p:txBody>
          <a:bodyPr wrap="square" rtlCol="0">
            <a:spAutoFit/>
          </a:bodyPr>
          <a:lstStyle/>
          <a:p>
            <a:r>
              <a:rPr lang="it-IT" sz="1200" b="1" i="1" dirty="0" smtClean="0">
                <a:solidFill>
                  <a:srgbClr val="18699E"/>
                </a:solidFill>
              </a:rPr>
              <a:t>Importo finanziato MATTM: circa € 4,3 M</a:t>
            </a:r>
            <a:endParaRPr lang="it-IT" sz="1200" b="1" i="1" dirty="0">
              <a:solidFill>
                <a:srgbClr val="18699E"/>
              </a:solidFill>
            </a:endParaRPr>
          </a:p>
        </p:txBody>
      </p:sp>
      <p:sp>
        <p:nvSpPr>
          <p:cNvPr id="56" name="CasellaDiTesto 55"/>
          <p:cNvSpPr txBox="1"/>
          <p:nvPr/>
        </p:nvSpPr>
        <p:spPr>
          <a:xfrm>
            <a:off x="5557967" y="3904474"/>
            <a:ext cx="3121112" cy="646331"/>
          </a:xfrm>
          <a:prstGeom prst="rect">
            <a:avLst/>
          </a:prstGeom>
          <a:noFill/>
        </p:spPr>
        <p:txBody>
          <a:bodyPr wrap="square" rtlCol="0">
            <a:spAutoFit/>
          </a:bodyPr>
          <a:lstStyle/>
          <a:p>
            <a:pPr algn="just"/>
            <a:r>
              <a:rPr lang="it-IT" sz="1200" dirty="0" smtClean="0"/>
              <a:t>Progetto preliminare approvato (connesso  all’iter di approvazione del P.A.E. Comune di Rubiera)</a:t>
            </a:r>
          </a:p>
        </p:txBody>
      </p:sp>
      <p:sp>
        <p:nvSpPr>
          <p:cNvPr id="2" name="Rettangolo 1"/>
          <p:cNvSpPr/>
          <p:nvPr/>
        </p:nvSpPr>
        <p:spPr>
          <a:xfrm>
            <a:off x="114229" y="1734649"/>
            <a:ext cx="5249859" cy="4339650"/>
          </a:xfrm>
          <a:prstGeom prst="rect">
            <a:avLst/>
          </a:prstGeom>
        </p:spPr>
        <p:txBody>
          <a:bodyPr wrap="square">
            <a:spAutoFit/>
          </a:bodyPr>
          <a:lstStyle/>
          <a:p>
            <a:r>
              <a:rPr lang="it-IT" sz="1200" b="1" dirty="0"/>
              <a:t>LOTTO A - ADEGUAMENTO MANUFATTI DI REGOLAZIONE </a:t>
            </a:r>
            <a:r>
              <a:rPr lang="it-IT" sz="1200" b="1" dirty="0" smtClean="0"/>
              <a:t>ED </a:t>
            </a:r>
            <a:r>
              <a:rPr lang="it-IT" sz="1200" b="1" dirty="0"/>
              <a:t>OPERE CONNESSE</a:t>
            </a:r>
          </a:p>
          <a:p>
            <a:r>
              <a:rPr lang="it-IT" sz="1200" dirty="0"/>
              <a:t>Intervento A: Adeguamento del manufatto regolatore</a:t>
            </a:r>
          </a:p>
          <a:p>
            <a:r>
              <a:rPr lang="it-IT" sz="1200" dirty="0"/>
              <a:t>Intervento B: Adeguamento del manufatto di derivazione laterale</a:t>
            </a:r>
          </a:p>
          <a:p>
            <a:r>
              <a:rPr lang="it-IT" sz="1200" dirty="0"/>
              <a:t>Intervento C: opere di svaso e </a:t>
            </a:r>
            <a:r>
              <a:rPr lang="it-IT" sz="1200" dirty="0" err="1"/>
              <a:t>risagomatura</a:t>
            </a:r>
            <a:r>
              <a:rPr lang="it-IT" sz="1200" dirty="0"/>
              <a:t> cassa in linea</a:t>
            </a:r>
          </a:p>
          <a:p>
            <a:r>
              <a:rPr lang="it-IT" sz="1200" dirty="0"/>
              <a:t>Intervento D: Tratti di raccordo con arginature esistenti</a:t>
            </a:r>
          </a:p>
          <a:p>
            <a:r>
              <a:rPr lang="it-IT" sz="1200" dirty="0"/>
              <a:t>Intervento E: argine golenale a valle manufatto di </a:t>
            </a:r>
            <a:r>
              <a:rPr lang="it-IT" sz="1200" dirty="0" smtClean="0"/>
              <a:t>regolazione</a:t>
            </a:r>
          </a:p>
          <a:p>
            <a:endParaRPr lang="it-IT" sz="1200" dirty="0"/>
          </a:p>
          <a:p>
            <a:r>
              <a:rPr lang="it-IT" sz="1200" b="1" dirty="0"/>
              <a:t>LOTTO B - ADEGUAMENTO IN QUOTA DELLE ARGINATURE </a:t>
            </a:r>
            <a:endParaRPr lang="it-IT" sz="1200" b="1" dirty="0" smtClean="0"/>
          </a:p>
          <a:p>
            <a:r>
              <a:rPr lang="it-IT" sz="1200" dirty="0" smtClean="0"/>
              <a:t>Intervento </a:t>
            </a:r>
            <a:r>
              <a:rPr lang="it-IT" sz="1200" dirty="0"/>
              <a:t>H: adeguamento dei rilevati arginali</a:t>
            </a:r>
          </a:p>
          <a:p>
            <a:r>
              <a:rPr lang="it-IT" sz="1200" dirty="0"/>
              <a:t>Intervento I: </a:t>
            </a:r>
            <a:r>
              <a:rPr lang="it-IT" sz="1200" dirty="0" err="1"/>
              <a:t>risagomatura</a:t>
            </a:r>
            <a:r>
              <a:rPr lang="it-IT" sz="1200" dirty="0"/>
              <a:t> e rimozione sedimenti vasca in linea</a:t>
            </a:r>
          </a:p>
          <a:p>
            <a:endParaRPr lang="it-IT" sz="1200" b="1" dirty="0" smtClean="0"/>
          </a:p>
          <a:p>
            <a:r>
              <a:rPr lang="it-IT" sz="1200" b="1" dirty="0" smtClean="0"/>
              <a:t>LOTTO </a:t>
            </a:r>
            <a:r>
              <a:rPr lang="it-IT" sz="1200" b="1" dirty="0"/>
              <a:t>C - AMPLIAMENTO DELLA CASSA DI ESPANSIONE DEL FIUME SECCHIA</a:t>
            </a:r>
          </a:p>
          <a:p>
            <a:r>
              <a:rPr lang="it-IT" sz="1200" dirty="0"/>
              <a:t>Intervento L: Soglia di sfioro ampliamento cassa laterale</a:t>
            </a:r>
          </a:p>
          <a:p>
            <a:r>
              <a:rPr lang="it-IT" sz="1200" dirty="0"/>
              <a:t>Intervento M: Arginature</a:t>
            </a:r>
          </a:p>
          <a:p>
            <a:endParaRPr lang="it-IT" sz="1200" b="1" dirty="0" smtClean="0"/>
          </a:p>
          <a:p>
            <a:r>
              <a:rPr lang="it-IT" sz="1200" b="1" dirty="0" smtClean="0"/>
              <a:t>LOTTO </a:t>
            </a:r>
            <a:r>
              <a:rPr lang="it-IT" sz="1200" b="1" dirty="0"/>
              <a:t>D - REALIZZAZIONE SECONDA CASSA DI ESPANSIONE DEL FIUME SECCHIA </a:t>
            </a:r>
            <a:r>
              <a:rPr lang="it-IT" sz="1200" b="1" dirty="0" smtClean="0"/>
              <a:t>E RICALIBRATURA </a:t>
            </a:r>
            <a:r>
              <a:rPr lang="it-IT" sz="1200" b="1" dirty="0"/>
              <a:t>DELL'ALVEO DEL FIUME A VALLE</a:t>
            </a:r>
          </a:p>
          <a:p>
            <a:r>
              <a:rPr lang="it-IT" sz="1200" dirty="0"/>
              <a:t>Intervento N: Seconda cassa di espansione del fiume Secchia</a:t>
            </a:r>
          </a:p>
          <a:p>
            <a:r>
              <a:rPr lang="it-IT" sz="1200" dirty="0"/>
              <a:t>Intervento O: Ricalibratura dell'alveo</a:t>
            </a:r>
          </a:p>
          <a:p>
            <a:endParaRPr lang="it-IT" sz="1200" b="1" dirty="0" smtClean="0"/>
          </a:p>
          <a:p>
            <a:r>
              <a:rPr lang="it-IT" sz="1200" b="1" dirty="0" smtClean="0"/>
              <a:t>ALTRE </a:t>
            </a:r>
            <a:r>
              <a:rPr lang="it-IT" sz="1200" b="1" dirty="0"/>
              <a:t>OPERE –ARGINI DI RIGURGITO SUI CANALI CALVETRO E CANALAZZO</a:t>
            </a:r>
          </a:p>
          <a:p>
            <a:r>
              <a:rPr lang="it-IT" sz="1200" dirty="0"/>
              <a:t>Intervento F: adeguamento argine nord del canale </a:t>
            </a:r>
            <a:r>
              <a:rPr lang="it-IT" sz="1200" dirty="0" err="1" smtClean="0"/>
              <a:t>Calvetro</a:t>
            </a:r>
            <a:r>
              <a:rPr lang="it-IT" sz="1200" dirty="0" smtClean="0"/>
              <a:t> (Consorzio di Bonifica)</a:t>
            </a:r>
            <a:endParaRPr lang="it-IT" sz="1200" dirty="0"/>
          </a:p>
          <a:p>
            <a:r>
              <a:rPr lang="it-IT" sz="1200" dirty="0"/>
              <a:t>Intervento G: adeguamento argini </a:t>
            </a:r>
            <a:r>
              <a:rPr lang="it-IT" sz="1200" dirty="0" err="1"/>
              <a:t>Canalazzo</a:t>
            </a:r>
            <a:endParaRPr lang="it-IT" sz="1200" dirty="0"/>
          </a:p>
        </p:txBody>
      </p:sp>
    </p:spTree>
    <p:extLst>
      <p:ext uri="{BB962C8B-B14F-4D97-AF65-F5344CB8AC3E}">
        <p14:creationId xmlns:p14="http://schemas.microsoft.com/office/powerpoint/2010/main" val="2486705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adeguamento del sistema di laminazione delle piene della cassa di espansione</a:t>
            </a:r>
            <a:endParaRPr lang="it-IT" sz="1600" dirty="0">
              <a:solidFill>
                <a:schemeClr val="bg1"/>
              </a:solidFill>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628800"/>
            <a:ext cx="7058326" cy="4608512"/>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CasellaDiTesto 6"/>
          <p:cNvSpPr txBox="1"/>
          <p:nvPr/>
        </p:nvSpPr>
        <p:spPr>
          <a:xfrm>
            <a:off x="91861" y="692696"/>
            <a:ext cx="8857779" cy="492443"/>
          </a:xfrm>
          <a:prstGeom prst="rect">
            <a:avLst/>
          </a:prstGeom>
          <a:solidFill>
            <a:srgbClr val="E5F9FF"/>
          </a:solidFill>
          <a:ln w="3175">
            <a:solidFill>
              <a:srgbClr val="18699E"/>
            </a:solidFill>
          </a:ln>
          <a:effectLst/>
        </p:spPr>
        <p:txBody>
          <a:bodyPr wrap="square" rtlCol="0">
            <a:spAutoFit/>
          </a:bodyPr>
          <a:lstStyle/>
          <a:p>
            <a:pPr algn="just"/>
            <a:r>
              <a:rPr lang="it-IT" sz="1200" dirty="0"/>
              <a:t>I</a:t>
            </a:r>
            <a:r>
              <a:rPr lang="it-IT" sz="1200" dirty="0" smtClean="0"/>
              <a:t>nterventi </a:t>
            </a:r>
            <a:r>
              <a:rPr lang="it-IT" sz="1200" dirty="0"/>
              <a:t>di adeguamento del sistema di laminazione delle piene </a:t>
            </a:r>
            <a:r>
              <a:rPr lang="it-IT" sz="1200" dirty="0" smtClean="0"/>
              <a:t>della Cassa </a:t>
            </a:r>
            <a:r>
              <a:rPr lang="it-IT" sz="1200" dirty="0"/>
              <a:t>di espansione del fiume </a:t>
            </a:r>
            <a:r>
              <a:rPr lang="it-IT" sz="1200" dirty="0" smtClean="0"/>
              <a:t>Secchia</a:t>
            </a:r>
          </a:p>
          <a:p>
            <a:pPr algn="just"/>
            <a:r>
              <a:rPr lang="it-IT" sz="1400" b="1" i="1" dirty="0" smtClean="0">
                <a:solidFill>
                  <a:srgbClr val="18699E"/>
                </a:solidFill>
              </a:rPr>
              <a:t>Importo finanziato € 18.372.00,00</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21" t="18490" r="13470" b="35156"/>
          <a:stretch/>
        </p:blipFill>
        <p:spPr bwMode="auto">
          <a:xfrm>
            <a:off x="755576" y="1607096"/>
            <a:ext cx="97726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2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adeguamento del sistema di laminazione delle piene della cassa di espansione</a:t>
            </a:r>
            <a:endParaRPr lang="it-IT" sz="1600" dirty="0">
              <a:solidFill>
                <a:schemeClr val="bg1"/>
              </a:solidFill>
            </a:endParaRPr>
          </a:p>
        </p:txBody>
      </p:sp>
      <p:sp>
        <p:nvSpPr>
          <p:cNvPr id="5" name="CasellaDiTesto 4"/>
          <p:cNvSpPr txBox="1"/>
          <p:nvPr/>
        </p:nvSpPr>
        <p:spPr>
          <a:xfrm>
            <a:off x="97180" y="692696"/>
            <a:ext cx="8949640" cy="307777"/>
          </a:xfrm>
          <a:prstGeom prst="rect">
            <a:avLst/>
          </a:prstGeom>
          <a:solidFill>
            <a:srgbClr val="E5F9FF"/>
          </a:solidFill>
          <a:ln w="3175">
            <a:solidFill>
              <a:srgbClr val="18699E"/>
            </a:solidFill>
          </a:ln>
          <a:effectLst/>
        </p:spPr>
        <p:txBody>
          <a:bodyPr wrap="square" rtlCol="0">
            <a:spAutoFit/>
          </a:bodyPr>
          <a:lstStyle/>
          <a:p>
            <a:pPr algn="just"/>
            <a:r>
              <a:rPr lang="it-IT" sz="1400" b="1" i="1" dirty="0" smtClean="0">
                <a:solidFill>
                  <a:schemeClr val="tx2"/>
                </a:solidFill>
              </a:rPr>
              <a:t>Interventi già eseguiti – cassa di espansione fiume Secchia – adeguamento della briglia selettiva di monte</a:t>
            </a:r>
          </a:p>
        </p:txBody>
      </p:sp>
      <p:pic>
        <p:nvPicPr>
          <p:cNvPr id="5122" name="Picture 2" descr="C:\Users\pellegrinifederica\Dropbox\P_20170929_155138_vHDR_Au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2" y="1124744"/>
            <a:ext cx="2939052" cy="52229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ellegrinifederica\Dropbox\P_20170926_180752_vHDR_Au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8749" y="1268760"/>
            <a:ext cx="5339792" cy="300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67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adeguamento del sistema di laminazione delle piene della cassa di espansione</a:t>
            </a:r>
            <a:endParaRPr lang="it-IT" sz="1600" dirty="0">
              <a:solidFill>
                <a:schemeClr val="bg1"/>
              </a:solidFill>
            </a:endParaRPr>
          </a:p>
        </p:txBody>
      </p:sp>
      <p:sp>
        <p:nvSpPr>
          <p:cNvPr id="5" name="CasellaDiTesto 4"/>
          <p:cNvSpPr txBox="1"/>
          <p:nvPr/>
        </p:nvSpPr>
        <p:spPr>
          <a:xfrm>
            <a:off x="97180" y="692696"/>
            <a:ext cx="8949640" cy="307777"/>
          </a:xfrm>
          <a:prstGeom prst="rect">
            <a:avLst/>
          </a:prstGeom>
          <a:solidFill>
            <a:srgbClr val="E5F9FF"/>
          </a:solidFill>
          <a:ln w="3175">
            <a:solidFill>
              <a:srgbClr val="18699E"/>
            </a:solidFill>
          </a:ln>
          <a:effectLst/>
        </p:spPr>
        <p:txBody>
          <a:bodyPr wrap="square" rtlCol="0">
            <a:spAutoFit/>
          </a:bodyPr>
          <a:lstStyle/>
          <a:p>
            <a:pPr algn="just"/>
            <a:r>
              <a:rPr lang="it-IT" sz="1400" b="1" i="1" dirty="0" smtClean="0">
                <a:solidFill>
                  <a:schemeClr val="tx2"/>
                </a:solidFill>
              </a:rPr>
              <a:t>Interventi già eseguiti – cassa di espansione fiume Secchia – adeguamento della briglia selettiva di monte</a:t>
            </a:r>
          </a:p>
        </p:txBody>
      </p:sp>
      <p:pic>
        <p:nvPicPr>
          <p:cNvPr id="6146" name="Picture 2" descr="C:\Users\pellegrinifederica\Dropbox\P_20171218_103059_vHDR_Au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65" y="1379961"/>
            <a:ext cx="8888069" cy="500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09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adeguamento del sistema di laminazione delle piene della cassa di espansione</a:t>
            </a:r>
            <a:endParaRPr lang="it-IT" sz="1600" dirty="0">
              <a:solidFill>
                <a:schemeClr val="bg1"/>
              </a:solidFill>
            </a:endParaRPr>
          </a:p>
        </p:txBody>
      </p:sp>
      <p:sp>
        <p:nvSpPr>
          <p:cNvPr id="5" name="CasellaDiTesto 4"/>
          <p:cNvSpPr txBox="1"/>
          <p:nvPr/>
        </p:nvSpPr>
        <p:spPr>
          <a:xfrm>
            <a:off x="0" y="692696"/>
            <a:ext cx="8949640" cy="307777"/>
          </a:xfrm>
          <a:prstGeom prst="rect">
            <a:avLst/>
          </a:prstGeom>
          <a:solidFill>
            <a:srgbClr val="E5F9FF"/>
          </a:solidFill>
          <a:ln w="3175">
            <a:solidFill>
              <a:srgbClr val="18699E"/>
            </a:solidFill>
          </a:ln>
          <a:effectLst/>
        </p:spPr>
        <p:txBody>
          <a:bodyPr wrap="square" rtlCol="0">
            <a:spAutoFit/>
          </a:bodyPr>
          <a:lstStyle/>
          <a:p>
            <a:pPr algn="just"/>
            <a:r>
              <a:rPr lang="it-IT" sz="1400" b="1" i="1" dirty="0" smtClean="0">
                <a:solidFill>
                  <a:schemeClr val="tx2"/>
                </a:solidFill>
              </a:rPr>
              <a:t>Interventi già eseguiti – cassa di espansione fiume Secchia – manutenzione straordinaria , lavori ultimati)</a:t>
            </a: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597" t="13085" r="47537" b="5058"/>
          <a:stretch/>
        </p:blipFill>
        <p:spPr bwMode="auto">
          <a:xfrm>
            <a:off x="251520" y="1340768"/>
            <a:ext cx="4533880" cy="498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403" t="12953" r="16343" b="47644"/>
          <a:stretch/>
        </p:blipFill>
        <p:spPr bwMode="auto">
          <a:xfrm>
            <a:off x="5004394" y="1366671"/>
            <a:ext cx="3924309" cy="297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004394" y="4437112"/>
            <a:ext cx="3754966" cy="1015663"/>
          </a:xfrm>
          <a:prstGeom prst="rect">
            <a:avLst/>
          </a:prstGeom>
        </p:spPr>
        <p:txBody>
          <a:bodyPr wrap="square">
            <a:spAutoFit/>
          </a:bodyPr>
          <a:lstStyle/>
          <a:p>
            <a:r>
              <a:rPr lang="it-IT" sz="1200" dirty="0" smtClean="0">
                <a:solidFill>
                  <a:schemeClr val="tx2"/>
                </a:solidFill>
              </a:rPr>
              <a:t>manutenzione </a:t>
            </a:r>
            <a:r>
              <a:rPr lang="it-IT" sz="1200" dirty="0">
                <a:solidFill>
                  <a:schemeClr val="tx2"/>
                </a:solidFill>
              </a:rPr>
              <a:t>straordinaria della</a:t>
            </a:r>
          </a:p>
          <a:p>
            <a:r>
              <a:rPr lang="it-IT" sz="1200" dirty="0">
                <a:solidFill>
                  <a:schemeClr val="tx2"/>
                </a:solidFill>
              </a:rPr>
              <a:t>cassa d'espansione mediante la riduzione della vegetazione arbustiva e arborea e rimozione degli </a:t>
            </a:r>
            <a:r>
              <a:rPr lang="it-IT" sz="1200" dirty="0" smtClean="0">
                <a:solidFill>
                  <a:schemeClr val="tx2"/>
                </a:solidFill>
              </a:rPr>
              <a:t>accumuli di </a:t>
            </a:r>
            <a:r>
              <a:rPr lang="it-IT" sz="1200" dirty="0">
                <a:solidFill>
                  <a:schemeClr val="tx2"/>
                </a:solidFill>
              </a:rPr>
              <a:t>materiale sedimentato all'interno della cassa in </a:t>
            </a:r>
            <a:r>
              <a:rPr lang="it-IT" sz="1200" dirty="0" smtClean="0">
                <a:solidFill>
                  <a:schemeClr val="tx2"/>
                </a:solidFill>
              </a:rPr>
              <a:t>linea – 46,500 m3</a:t>
            </a:r>
            <a:endParaRPr lang="it-IT" sz="1200" dirty="0">
              <a:solidFill>
                <a:schemeClr val="tx2"/>
              </a:solidFill>
            </a:endParaRPr>
          </a:p>
        </p:txBody>
      </p:sp>
    </p:spTree>
    <p:extLst>
      <p:ext uri="{BB962C8B-B14F-4D97-AF65-F5344CB8AC3E}">
        <p14:creationId xmlns:p14="http://schemas.microsoft.com/office/powerpoint/2010/main" val="37075715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adeguamento del sistema di laminazione delle piene della cassa di espansione</a:t>
            </a:r>
            <a:endParaRPr lang="it-IT" sz="1600" dirty="0">
              <a:solidFill>
                <a:schemeClr val="bg1"/>
              </a:solidFill>
            </a:endParaRPr>
          </a:p>
        </p:txBody>
      </p:sp>
      <p:sp>
        <p:nvSpPr>
          <p:cNvPr id="5" name="CasellaDiTesto 4"/>
          <p:cNvSpPr txBox="1"/>
          <p:nvPr/>
        </p:nvSpPr>
        <p:spPr>
          <a:xfrm>
            <a:off x="0" y="692696"/>
            <a:ext cx="8949640" cy="307777"/>
          </a:xfrm>
          <a:prstGeom prst="rect">
            <a:avLst/>
          </a:prstGeom>
          <a:solidFill>
            <a:srgbClr val="E5F9FF"/>
          </a:solidFill>
          <a:ln w="3175">
            <a:solidFill>
              <a:srgbClr val="18699E"/>
            </a:solidFill>
          </a:ln>
          <a:effectLst/>
        </p:spPr>
        <p:txBody>
          <a:bodyPr wrap="square" rtlCol="0">
            <a:spAutoFit/>
          </a:bodyPr>
          <a:lstStyle/>
          <a:p>
            <a:pPr algn="just"/>
            <a:r>
              <a:rPr lang="it-IT" sz="1400" b="1" i="1" dirty="0" smtClean="0">
                <a:solidFill>
                  <a:schemeClr val="tx2"/>
                </a:solidFill>
              </a:rPr>
              <a:t>Interventi già eseguiti – cassa di espansione fiume Secchia – manutenzione straordinaria , lavori ultimati)</a:t>
            </a:r>
          </a:p>
        </p:txBody>
      </p:sp>
      <p:pic>
        <p:nvPicPr>
          <p:cNvPr id="8194" name="Picture 2" descr="C:\Users\pellegrinifederica\Downloads\IMG-20180821-WA0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268760"/>
            <a:ext cx="499255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pellegrinifederica\Downloads\IMG-20180831-WA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645024"/>
            <a:ext cx="4796025" cy="269776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162625" y="1268760"/>
            <a:ext cx="3981375" cy="830997"/>
          </a:xfrm>
          <a:prstGeom prst="rect">
            <a:avLst/>
          </a:prstGeom>
        </p:spPr>
        <p:txBody>
          <a:bodyPr wrap="square">
            <a:spAutoFit/>
          </a:bodyPr>
          <a:lstStyle/>
          <a:p>
            <a:pPr algn="just"/>
            <a:r>
              <a:rPr lang="it-IT" sz="1200" dirty="0" smtClean="0">
                <a:solidFill>
                  <a:schemeClr val="tx2"/>
                </a:solidFill>
              </a:rPr>
              <a:t>Sono stati eseguiti  </a:t>
            </a:r>
            <a:r>
              <a:rPr lang="it-IT" sz="1200" dirty="0">
                <a:solidFill>
                  <a:schemeClr val="tx2"/>
                </a:solidFill>
              </a:rPr>
              <a:t>interventi </a:t>
            </a:r>
            <a:r>
              <a:rPr lang="it-IT" sz="1200" dirty="0" smtClean="0">
                <a:solidFill>
                  <a:schemeClr val="tx2"/>
                </a:solidFill>
              </a:rPr>
              <a:t>di mitigazione e compensazione  ambientale</a:t>
            </a:r>
            <a:r>
              <a:rPr lang="it-IT" sz="1200" dirty="0">
                <a:solidFill>
                  <a:schemeClr val="tx2"/>
                </a:solidFill>
              </a:rPr>
              <a:t> </a:t>
            </a:r>
            <a:r>
              <a:rPr lang="it-IT" sz="1200" dirty="0" smtClean="0">
                <a:solidFill>
                  <a:schemeClr val="tx2"/>
                </a:solidFill>
              </a:rPr>
              <a:t>mediante la creazione di due aree a canneto all’interno del bacino della cassa in derivazione</a:t>
            </a:r>
            <a:endParaRPr lang="it-IT" sz="1200" dirty="0">
              <a:solidFill>
                <a:schemeClr val="tx2"/>
              </a:solidFill>
            </a:endParaRPr>
          </a:p>
        </p:txBody>
      </p:sp>
      <p:sp>
        <p:nvSpPr>
          <p:cNvPr id="7" name="Rettangolo 6"/>
          <p:cNvSpPr/>
          <p:nvPr/>
        </p:nvSpPr>
        <p:spPr>
          <a:xfrm>
            <a:off x="150911" y="4578407"/>
            <a:ext cx="3981375" cy="276999"/>
          </a:xfrm>
          <a:prstGeom prst="rect">
            <a:avLst/>
          </a:prstGeom>
        </p:spPr>
        <p:txBody>
          <a:bodyPr wrap="square">
            <a:spAutoFit/>
          </a:bodyPr>
          <a:lstStyle/>
          <a:p>
            <a:pPr algn="just"/>
            <a:r>
              <a:rPr lang="it-IT" sz="1200" dirty="0" smtClean="0">
                <a:solidFill>
                  <a:schemeClr val="tx2"/>
                </a:solidFill>
              </a:rPr>
              <a:t>Zattere per popolamento avifauna</a:t>
            </a:r>
            <a:endParaRPr lang="it-IT" sz="1200" dirty="0">
              <a:solidFill>
                <a:schemeClr val="tx2"/>
              </a:solidFill>
            </a:endParaRPr>
          </a:p>
        </p:txBody>
      </p:sp>
    </p:spTree>
    <p:extLst>
      <p:ext uri="{BB962C8B-B14F-4D97-AF65-F5344CB8AC3E}">
        <p14:creationId xmlns:p14="http://schemas.microsoft.com/office/powerpoint/2010/main" val="2718342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5565237" cy="335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tangolo 9"/>
          <p:cNvSpPr/>
          <p:nvPr/>
        </p:nvSpPr>
        <p:spPr>
          <a:xfrm>
            <a:off x="5672741" y="980728"/>
            <a:ext cx="3471259" cy="1015663"/>
          </a:xfrm>
          <a:prstGeom prst="rect">
            <a:avLst/>
          </a:prstGeom>
        </p:spPr>
        <p:txBody>
          <a:bodyPr wrap="square">
            <a:spAutoFit/>
          </a:bodyPr>
          <a:lstStyle/>
          <a:p>
            <a:r>
              <a:rPr lang="it-IT" sz="1200" dirty="0" smtClean="0"/>
              <a:t>Il </a:t>
            </a:r>
            <a:r>
              <a:rPr lang="it-IT" sz="1200" dirty="0"/>
              <a:t>DL 74/2014 convertito con L. 93/2014 </a:t>
            </a:r>
            <a:r>
              <a:rPr lang="it-IT" sz="1200" dirty="0" smtClean="0"/>
              <a:t>ha </a:t>
            </a:r>
            <a:r>
              <a:rPr lang="it-IT" sz="1200" dirty="0"/>
              <a:t>stanziato 210 milioni di euro per la messa in sicurezza idraulica del territorio e il ripristino delle attività produttive a seguito della rotta </a:t>
            </a:r>
            <a:r>
              <a:rPr lang="it-IT" sz="1200" dirty="0" smtClean="0"/>
              <a:t>del fiume Secchia nel mese di gennaio 2014</a:t>
            </a:r>
            <a:endParaRPr lang="it-IT" sz="1200" dirty="0"/>
          </a:p>
        </p:txBody>
      </p:sp>
      <p:sp>
        <p:nvSpPr>
          <p:cNvPr id="58" name="Rettangolo 57"/>
          <p:cNvSpPr/>
          <p:nvPr/>
        </p:nvSpPr>
        <p:spPr>
          <a:xfrm>
            <a:off x="130637" y="5013176"/>
            <a:ext cx="8912880" cy="738664"/>
          </a:xfrm>
          <a:prstGeom prst="rect">
            <a:avLst/>
          </a:prstGeom>
        </p:spPr>
        <p:txBody>
          <a:bodyPr wrap="square">
            <a:spAutoFit/>
          </a:bodyPr>
          <a:lstStyle/>
          <a:p>
            <a:r>
              <a:rPr lang="it-IT" sz="1400" dirty="0" smtClean="0"/>
              <a:t>PARTE PRIMA: gli interventi strutturali di adeguamento delle arginature e delle casse d’espansione</a:t>
            </a:r>
          </a:p>
          <a:p>
            <a:endParaRPr lang="it-IT" sz="1400" dirty="0"/>
          </a:p>
          <a:p>
            <a:r>
              <a:rPr lang="it-IT" sz="1400" dirty="0" smtClean="0"/>
              <a:t>PARTE SECONDA: gli interventi non strutturali – sistemi di monitoraggio e rilievo, piani di controllo della fauna fossoria</a:t>
            </a:r>
            <a:endParaRPr lang="it-IT" sz="1400" dirty="0"/>
          </a:p>
        </p:txBody>
      </p:sp>
      <p:sp>
        <p:nvSpPr>
          <p:cNvPr id="11" name="Rettangolo 10"/>
          <p:cNvSpPr/>
          <p:nvPr/>
        </p:nvSpPr>
        <p:spPr>
          <a:xfrm>
            <a:off x="5680952" y="2184823"/>
            <a:ext cx="3362565" cy="2123658"/>
          </a:xfrm>
          <a:prstGeom prst="rect">
            <a:avLst/>
          </a:prstGeom>
        </p:spPr>
        <p:txBody>
          <a:bodyPr wrap="square">
            <a:spAutoFit/>
          </a:bodyPr>
          <a:lstStyle/>
          <a:p>
            <a:r>
              <a:rPr lang="it-IT" sz="1200" dirty="0"/>
              <a:t>In coordinamento tra i diversi soggetti coinvolti (Regione Emilia-Romagna, Agenzia regionale per la sicurezza territoriale e la Protezione Civile della Regione Emilia-Romagna, Agenzia Interregionale per il fiume Po, Provincia di Modena e consorzi di bonifica) è stato formulato il programma degli interventi di messa in sicurezza e condotte attività di studio, rilievo e monitoraggio, allo scopo di aggiornare il campo delle conoscenze, individuare le criticità presenti e gli interventi per la loro risoluzione.</a:t>
            </a:r>
          </a:p>
        </p:txBody>
      </p:sp>
    </p:spTree>
    <p:extLst>
      <p:ext uri="{BB962C8B-B14F-4D97-AF65-F5344CB8AC3E}">
        <p14:creationId xmlns:p14="http://schemas.microsoft.com/office/powerpoint/2010/main" val="2476608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5" name="CasellaDiTesto 4"/>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pic>
        <p:nvPicPr>
          <p:cNvPr id="7"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44608" y="5013176"/>
            <a:ext cx="905668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p:nvPr/>
        </p:nvGrpSpPr>
        <p:grpSpPr>
          <a:xfrm>
            <a:off x="136995" y="1446967"/>
            <a:ext cx="7222635" cy="2054042"/>
            <a:chOff x="136995" y="1446967"/>
            <a:chExt cx="7222635" cy="205404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92" t="46169" r="25224" b="29420"/>
            <a:stretch/>
          </p:blipFill>
          <p:spPr bwMode="auto">
            <a:xfrm>
              <a:off x="136995" y="1446967"/>
              <a:ext cx="7222635" cy="205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e 1"/>
            <p:cNvSpPr/>
            <p:nvPr/>
          </p:nvSpPr>
          <p:spPr bwMode="auto">
            <a:xfrm>
              <a:off x="5092821" y="2450436"/>
              <a:ext cx="504056" cy="432048"/>
            </a:xfrm>
            <a:prstGeom prst="ellipse">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grpSp>
      <p:sp>
        <p:nvSpPr>
          <p:cNvPr id="6" name="Rettangolo 5"/>
          <p:cNvSpPr/>
          <p:nvPr/>
        </p:nvSpPr>
        <p:spPr>
          <a:xfrm>
            <a:off x="130760" y="3861048"/>
            <a:ext cx="9007005" cy="3231654"/>
          </a:xfrm>
          <a:prstGeom prst="rect">
            <a:avLst/>
          </a:prstGeom>
        </p:spPr>
        <p:txBody>
          <a:bodyPr wrap="square">
            <a:spAutoFit/>
          </a:bodyPr>
          <a:lstStyle/>
          <a:p>
            <a:r>
              <a:rPr lang="it-IT" sz="1200" dirty="0"/>
              <a:t>Le soluzioni alternative di </a:t>
            </a:r>
            <a:r>
              <a:rPr lang="it-IT" sz="1200" dirty="0" smtClean="0"/>
              <a:t>intervento prese in esame sono </a:t>
            </a:r>
            <a:r>
              <a:rPr lang="it-IT" sz="1200" dirty="0"/>
              <a:t>le seguenti</a:t>
            </a:r>
            <a:r>
              <a:rPr lang="it-IT" sz="1200" dirty="0" smtClean="0"/>
              <a:t>:</a:t>
            </a:r>
          </a:p>
          <a:p>
            <a:endParaRPr lang="it-IT" sz="1200" dirty="0"/>
          </a:p>
          <a:p>
            <a:r>
              <a:rPr lang="it-IT" sz="1200" dirty="0"/>
              <a:t>1. </a:t>
            </a:r>
            <a:r>
              <a:rPr lang="it-IT" sz="1200" dirty="0" smtClean="0"/>
              <a:t>Adeguamento in quota e sagoma degli </a:t>
            </a:r>
            <a:r>
              <a:rPr lang="it-IT" sz="1200" dirty="0"/>
              <a:t>argini del Panaro;</a:t>
            </a:r>
          </a:p>
          <a:p>
            <a:r>
              <a:rPr lang="it-IT" sz="1200" dirty="0"/>
              <a:t>2. aumento della capacità idraulica dell’attuale alveo attraverso la riduzione </a:t>
            </a:r>
            <a:r>
              <a:rPr lang="it-IT" sz="1200" dirty="0" smtClean="0"/>
              <a:t>della scabrezza</a:t>
            </a:r>
            <a:r>
              <a:rPr lang="it-IT" sz="1200" dirty="0"/>
              <a:t>;</a:t>
            </a:r>
          </a:p>
          <a:p>
            <a:r>
              <a:rPr lang="it-IT" sz="1200" dirty="0"/>
              <a:t>3. formazione di volumi di invaso nell’area “polmone” esistente tra la cassa di </a:t>
            </a:r>
            <a:r>
              <a:rPr lang="it-IT" sz="1200" dirty="0" smtClean="0"/>
              <a:t>Sant’Anna e </a:t>
            </a:r>
            <a:r>
              <a:rPr lang="it-IT" sz="1200" dirty="0"/>
              <a:t>la confluenza del Tiepido e in altre aree golenali;</a:t>
            </a:r>
          </a:p>
          <a:p>
            <a:r>
              <a:rPr lang="it-IT" sz="1200" dirty="0"/>
              <a:t>4. aumento della capacità idraulica dell’alveo di piena mediante l’arretramento </a:t>
            </a:r>
            <a:r>
              <a:rPr lang="it-IT" sz="1200" dirty="0" smtClean="0"/>
              <a:t>delle arginature </a:t>
            </a:r>
            <a:r>
              <a:rPr lang="it-IT" sz="1200" dirty="0"/>
              <a:t>del Panaro;</a:t>
            </a:r>
          </a:p>
          <a:p>
            <a:r>
              <a:rPr lang="it-IT" sz="1200" dirty="0"/>
              <a:t>5. aumento del volume di invaso della cassa di laminazione di S. Anna e </a:t>
            </a:r>
            <a:r>
              <a:rPr lang="it-IT" sz="1200" dirty="0" smtClean="0"/>
              <a:t>ottimizzazione della </a:t>
            </a:r>
            <a:r>
              <a:rPr lang="it-IT" sz="1200" dirty="0"/>
              <a:t>gestione delle paratoie</a:t>
            </a:r>
            <a:r>
              <a:rPr lang="it-IT" sz="1200" dirty="0" smtClean="0"/>
              <a:t>.</a:t>
            </a:r>
          </a:p>
          <a:p>
            <a:endParaRPr lang="it-IT" sz="1200" dirty="0"/>
          </a:p>
          <a:p>
            <a:r>
              <a:rPr lang="it-IT" sz="1200" dirty="0" smtClean="0"/>
              <a:t>Sulla base di un’analisi multi-</a:t>
            </a:r>
            <a:r>
              <a:rPr lang="it-IT" sz="1200" dirty="0" err="1" smtClean="0"/>
              <a:t>criteria</a:t>
            </a:r>
            <a:r>
              <a:rPr lang="it-IT" sz="1200" dirty="0" smtClean="0"/>
              <a:t> che ha preso </a:t>
            </a:r>
            <a:r>
              <a:rPr lang="it-IT" sz="1200" dirty="0"/>
              <a:t>in considerazione : </a:t>
            </a:r>
            <a:r>
              <a:rPr lang="it-IT" sz="1200" dirty="0" smtClean="0"/>
              <a:t>il livello </a:t>
            </a:r>
            <a:r>
              <a:rPr lang="it-IT" sz="1200" dirty="0"/>
              <a:t>di riduzione della pericolosità idraulica (tempo di ritorno</a:t>
            </a:r>
            <a:r>
              <a:rPr lang="it-IT" sz="1200" dirty="0" smtClean="0"/>
              <a:t>), costo </a:t>
            </a:r>
            <a:r>
              <a:rPr lang="it-IT" sz="1200" dirty="0"/>
              <a:t>di costruzione, Oneri di manutenzione ordinaria e straordinaria, Grado di affidabilità e di efficienza, Tempi di realizzazione/iter autorizzativo</a:t>
            </a:r>
          </a:p>
          <a:p>
            <a:r>
              <a:rPr lang="it-IT" sz="1200" dirty="0" err="1" smtClean="0"/>
              <a:t>implementabilità</a:t>
            </a:r>
            <a:r>
              <a:rPr lang="it-IT" sz="1200" dirty="0" smtClean="0"/>
              <a:t> </a:t>
            </a:r>
            <a:r>
              <a:rPr lang="it-IT" sz="1200" dirty="0"/>
              <a:t>per stralci funzionali, Sostenibilità ambientale e </a:t>
            </a:r>
            <a:r>
              <a:rPr lang="it-IT" sz="1200" dirty="0" smtClean="0"/>
              <a:t>paesaggistica</a:t>
            </a:r>
          </a:p>
          <a:p>
            <a:r>
              <a:rPr lang="it-IT" sz="1200" dirty="0" smtClean="0"/>
              <a:t>è stata scelta la soluzione preferibile</a:t>
            </a:r>
            <a:endParaRPr lang="it-IT" sz="1200" dirty="0"/>
          </a:p>
          <a:p>
            <a:endParaRPr lang="it-IT" sz="1200" dirty="0"/>
          </a:p>
          <a:p>
            <a:endParaRPr lang="it-IT" sz="1200" dirty="0"/>
          </a:p>
          <a:p>
            <a:endParaRPr lang="it-IT" sz="1200" dirty="0"/>
          </a:p>
          <a:p>
            <a:endParaRPr lang="it-IT" sz="1200" dirty="0"/>
          </a:p>
          <a:p>
            <a:endParaRPr lang="it-IT" sz="1200" dirty="0"/>
          </a:p>
        </p:txBody>
      </p:sp>
    </p:spTree>
    <p:extLst>
      <p:ext uri="{BB962C8B-B14F-4D97-AF65-F5344CB8AC3E}">
        <p14:creationId xmlns:p14="http://schemas.microsoft.com/office/powerpoint/2010/main" val="112422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5" name="CasellaDiTesto 4"/>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pic>
        <p:nvPicPr>
          <p:cNvPr id="7"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72" y="2924531"/>
            <a:ext cx="6040512" cy="334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139872" y="1556792"/>
            <a:ext cx="8809767" cy="1384995"/>
          </a:xfrm>
          <a:prstGeom prst="rect">
            <a:avLst/>
          </a:prstGeom>
        </p:spPr>
        <p:txBody>
          <a:bodyPr wrap="square">
            <a:spAutoFit/>
          </a:bodyPr>
          <a:lstStyle/>
          <a:p>
            <a:r>
              <a:rPr lang="it-IT" sz="1200" dirty="0" smtClean="0"/>
              <a:t>Da tale analisi è emersa  </a:t>
            </a:r>
            <a:r>
              <a:rPr lang="it-IT" sz="1200" dirty="0"/>
              <a:t>la preferibilità delle soluzioni che fissano </a:t>
            </a:r>
            <a:r>
              <a:rPr lang="it-IT" sz="1200" dirty="0" smtClean="0"/>
              <a:t>come parametro </a:t>
            </a:r>
            <a:r>
              <a:rPr lang="it-IT" sz="1200" dirty="0"/>
              <a:t>di riferimento del </a:t>
            </a:r>
            <a:r>
              <a:rPr lang="it-IT" sz="1200" dirty="0" smtClean="0"/>
              <a:t>progetto </a:t>
            </a:r>
            <a:r>
              <a:rPr lang="it-IT" sz="1200" dirty="0"/>
              <a:t>di adeguamento degli argini del Panaro </a:t>
            </a:r>
            <a:r>
              <a:rPr lang="it-IT" sz="1200" dirty="0" smtClean="0"/>
              <a:t>la  portata </a:t>
            </a:r>
            <a:r>
              <a:rPr lang="it-IT" sz="1200" dirty="0"/>
              <a:t>di </a:t>
            </a:r>
            <a:r>
              <a:rPr lang="it-IT" sz="1200" b="1" dirty="0"/>
              <a:t>525 mc/s, riferita a T = 50 anni</a:t>
            </a:r>
            <a:r>
              <a:rPr lang="it-IT" sz="1200" dirty="0"/>
              <a:t>, riservando il futuro adeguamento della </a:t>
            </a:r>
            <a:r>
              <a:rPr lang="it-IT" sz="1200" dirty="0" smtClean="0"/>
              <a:t>protezione idraulica </a:t>
            </a:r>
            <a:r>
              <a:rPr lang="it-IT" sz="1200" dirty="0"/>
              <a:t>del territorio per valori di T = 100 o 200 anni al corrispondente potenziamento </a:t>
            </a:r>
            <a:r>
              <a:rPr lang="it-IT" sz="1200" dirty="0" smtClean="0"/>
              <a:t>della cassa </a:t>
            </a:r>
            <a:r>
              <a:rPr lang="it-IT" sz="1200" dirty="0"/>
              <a:t>di laminazione di Sant’Anna</a:t>
            </a:r>
            <a:r>
              <a:rPr lang="it-IT" sz="1200" dirty="0" smtClean="0"/>
              <a:t>.</a:t>
            </a:r>
          </a:p>
          <a:p>
            <a:endParaRPr lang="it-IT" sz="1200" dirty="0"/>
          </a:p>
          <a:p>
            <a:r>
              <a:rPr lang="it-IT" sz="1200" dirty="0"/>
              <a:t>Ciò significa anche che il </a:t>
            </a:r>
            <a:r>
              <a:rPr lang="it-IT" sz="1200" dirty="0" smtClean="0"/>
              <a:t>progetto </a:t>
            </a:r>
            <a:r>
              <a:rPr lang="it-IT" sz="1200" dirty="0"/>
              <a:t>di adeguamento degli argini del Panaro per </a:t>
            </a:r>
            <a:r>
              <a:rPr lang="it-IT" sz="1200" dirty="0" smtClean="0"/>
              <a:t>la portata </a:t>
            </a:r>
            <a:r>
              <a:rPr lang="it-IT" sz="1200" dirty="0"/>
              <a:t>di 525 mc/s è da considerarsi commisurato anche </a:t>
            </a:r>
            <a:r>
              <a:rPr lang="it-IT" sz="1200" dirty="0" smtClean="0"/>
              <a:t> al </a:t>
            </a:r>
            <a:r>
              <a:rPr lang="it-IT" sz="1200" dirty="0"/>
              <a:t>tempo di ritorno 200 anni, </a:t>
            </a:r>
            <a:r>
              <a:rPr lang="it-IT" sz="1200" dirty="0" smtClean="0"/>
              <a:t>qualora venga confermata, a livello di pianificazione, la </a:t>
            </a:r>
            <a:r>
              <a:rPr lang="it-IT" sz="1200" dirty="0"/>
              <a:t>scelta </a:t>
            </a:r>
            <a:r>
              <a:rPr lang="it-IT" sz="1200" dirty="0" smtClean="0"/>
              <a:t>indicata </a:t>
            </a:r>
            <a:r>
              <a:rPr lang="it-IT" sz="1200" dirty="0"/>
              <a:t>sulla </a:t>
            </a:r>
            <a:r>
              <a:rPr lang="it-IT" sz="1200" dirty="0" smtClean="0"/>
              <a:t>preferibilità/necessità di adeguamento </a:t>
            </a:r>
            <a:r>
              <a:rPr lang="it-IT" sz="1200" dirty="0"/>
              <a:t>della cassa di Sant’Anna per quest’ultimo tempo di ritorno, che è anche </a:t>
            </a:r>
            <a:r>
              <a:rPr lang="it-IT" sz="1200" dirty="0" smtClean="0"/>
              <a:t>quello conforme </a:t>
            </a:r>
            <a:r>
              <a:rPr lang="it-IT" sz="1200" dirty="0"/>
              <a:t>al PGRA.</a:t>
            </a:r>
          </a:p>
        </p:txBody>
      </p:sp>
    </p:spTree>
    <p:extLst>
      <p:ext uri="{BB962C8B-B14F-4D97-AF65-F5344CB8AC3E}">
        <p14:creationId xmlns:p14="http://schemas.microsoft.com/office/powerpoint/2010/main" val="324304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5" name="CasellaDiTesto 4"/>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
        <p:nvSpPr>
          <p:cNvPr id="8" name="CasellaDiTesto 7"/>
          <p:cNvSpPr txBox="1">
            <a:spLocks noChangeArrowheads="1"/>
          </p:cNvSpPr>
          <p:nvPr/>
        </p:nvSpPr>
        <p:spPr bwMode="auto">
          <a:xfrm>
            <a:off x="135443" y="1844824"/>
            <a:ext cx="890587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it-IT" altLang="it-IT" sz="1200" b="1" dirty="0"/>
              <a:t>Indagini geognostiche e geofisiche lungo tutte le aree di intervento, effettuate tra maggio e settembre 2017</a:t>
            </a:r>
            <a:r>
              <a:rPr lang="it-IT" altLang="it-IT" sz="1200" dirty="0"/>
              <a:t>:</a:t>
            </a:r>
          </a:p>
          <a:p>
            <a:pPr marL="171450" indent="-171450">
              <a:buFont typeface="Courier New" panose="02070309020205020404" pitchFamily="49" charset="0"/>
              <a:buChar char="o"/>
              <a:defRPr/>
            </a:pPr>
            <a:r>
              <a:rPr lang="it-IT" altLang="it-IT" sz="1200" dirty="0"/>
              <a:t>n° 12 sondaggi a carotaggio continuo, alla profondità di 20-30 metri dal p.c., con prelievo di campioni (n° 4 per ogni sondaggio) e posa di 1 piezometro,</a:t>
            </a:r>
          </a:p>
          <a:p>
            <a:pPr marL="171450" indent="-171450">
              <a:buFont typeface="Courier New" panose="02070309020205020404" pitchFamily="49" charset="0"/>
              <a:buChar char="o"/>
              <a:defRPr/>
            </a:pPr>
            <a:r>
              <a:rPr lang="it-IT" altLang="it-IT" sz="1200" dirty="0"/>
              <a:t>n° 65 prove </a:t>
            </a:r>
            <a:r>
              <a:rPr lang="it-IT" altLang="it-IT" sz="1200" dirty="0" err="1"/>
              <a:t>penetrometriche</a:t>
            </a:r>
            <a:r>
              <a:rPr lang="it-IT" altLang="it-IT" sz="1200" dirty="0"/>
              <a:t> statiche con </a:t>
            </a:r>
            <a:r>
              <a:rPr lang="it-IT" altLang="it-IT" sz="1200" dirty="0" err="1"/>
              <a:t>piezocono</a:t>
            </a:r>
            <a:r>
              <a:rPr lang="it-IT" altLang="it-IT" sz="1200" dirty="0"/>
              <a:t> (</a:t>
            </a:r>
            <a:r>
              <a:rPr lang="it-IT" altLang="it-IT" sz="1200" dirty="0" err="1"/>
              <a:t>CPTu</a:t>
            </a:r>
            <a:r>
              <a:rPr lang="it-IT" altLang="it-IT" sz="1200" dirty="0"/>
              <a:t>) fino alla profondità di 20 metri dal p.c.;</a:t>
            </a:r>
          </a:p>
          <a:p>
            <a:pPr marL="171450" indent="-171450">
              <a:buFont typeface="Courier New" panose="02070309020205020404" pitchFamily="49" charset="0"/>
              <a:buChar char="o"/>
              <a:defRPr/>
            </a:pPr>
            <a:r>
              <a:rPr lang="it-IT" altLang="it-IT" sz="1200" dirty="0"/>
              <a:t>n° 1 prova </a:t>
            </a:r>
            <a:r>
              <a:rPr lang="it-IT" altLang="it-IT" sz="1200" dirty="0" err="1"/>
              <a:t>penetrometrica</a:t>
            </a:r>
            <a:r>
              <a:rPr lang="it-IT" altLang="it-IT" sz="1200" dirty="0"/>
              <a:t> dinamica fino a 10 m dal p.c. (per l’impossibilità di eseguire la </a:t>
            </a:r>
            <a:r>
              <a:rPr lang="it-IT" altLang="it-IT" sz="1200" dirty="0" err="1"/>
              <a:t>CPTu</a:t>
            </a:r>
            <a:r>
              <a:rPr lang="it-IT" altLang="it-IT" sz="1200" dirty="0"/>
              <a:t>);</a:t>
            </a:r>
          </a:p>
          <a:p>
            <a:pPr marL="171450" indent="-171450">
              <a:buFont typeface="Courier New" panose="02070309020205020404" pitchFamily="49" charset="0"/>
              <a:buChar char="o"/>
              <a:defRPr/>
            </a:pPr>
            <a:r>
              <a:rPr lang="it-IT" altLang="it-IT" sz="1200" dirty="0"/>
              <a:t>n° 5 prove </a:t>
            </a:r>
            <a:r>
              <a:rPr lang="it-IT" altLang="it-IT" sz="1200" dirty="0" err="1"/>
              <a:t>penetrometriche</a:t>
            </a:r>
            <a:r>
              <a:rPr lang="it-IT" altLang="it-IT" sz="1200" dirty="0"/>
              <a:t> statiche con </a:t>
            </a:r>
            <a:r>
              <a:rPr lang="it-IT" altLang="it-IT" sz="1200" dirty="0" err="1"/>
              <a:t>piezocono</a:t>
            </a:r>
            <a:r>
              <a:rPr lang="it-IT" altLang="it-IT" sz="1200" dirty="0"/>
              <a:t> sismico (</a:t>
            </a:r>
            <a:r>
              <a:rPr lang="it-IT" altLang="it-IT" sz="1200" dirty="0" err="1"/>
              <a:t>SCPTu</a:t>
            </a:r>
            <a:r>
              <a:rPr lang="it-IT" altLang="it-IT" sz="1200" dirty="0"/>
              <a:t>) fino alla profondità di 30 metri dal p.c.;</a:t>
            </a:r>
          </a:p>
          <a:p>
            <a:pPr marL="171450" indent="-171450">
              <a:buFont typeface="Courier New" panose="02070309020205020404" pitchFamily="49" charset="0"/>
              <a:buChar char="o"/>
              <a:defRPr/>
            </a:pPr>
            <a:r>
              <a:rPr lang="it-IT" altLang="it-IT" sz="1200" dirty="0"/>
              <a:t>n° 48 analisi di laboratorio per la caratterizzazione dei terreni e per l’individuazione dei principali parametri di resistenza;</a:t>
            </a:r>
          </a:p>
          <a:p>
            <a:pPr marL="171450" indent="-171450">
              <a:buFont typeface="Courier New" panose="02070309020205020404" pitchFamily="49" charset="0"/>
              <a:buChar char="o"/>
              <a:defRPr/>
            </a:pPr>
            <a:r>
              <a:rPr lang="it-IT" altLang="it-IT" sz="1200" dirty="0"/>
              <a:t>226 m di tomografia elettrica;</a:t>
            </a:r>
          </a:p>
          <a:p>
            <a:pPr marL="171450" indent="-171450">
              <a:buFont typeface="Courier New" panose="02070309020205020404" pitchFamily="49" charset="0"/>
              <a:buChar char="o"/>
              <a:defRPr/>
            </a:pPr>
            <a:r>
              <a:rPr lang="it-IT" altLang="it-IT" sz="1200" dirty="0"/>
              <a:t>266 m di sismica a rifrazione superficiale.</a:t>
            </a:r>
          </a:p>
          <a:p>
            <a:pPr>
              <a:defRPr/>
            </a:pPr>
            <a:endParaRPr lang="it-IT" altLang="it-IT" sz="1200" dirty="0"/>
          </a:p>
          <a:p>
            <a:pPr>
              <a:defRPr/>
            </a:pPr>
            <a:r>
              <a:rPr lang="it-IT" sz="1200" b="1" dirty="0"/>
              <a:t>Indagini geognostiche (tra aprile e maggio 2017) per una migliore conoscenza dell’assetto idrogeologico dell’asta del fiume Panaro:</a:t>
            </a:r>
          </a:p>
          <a:p>
            <a:pPr marL="171450" indent="-171450">
              <a:buFont typeface="Courier New" panose="02070309020205020404" pitchFamily="49" charset="0"/>
              <a:buChar char="o"/>
              <a:defRPr/>
            </a:pPr>
            <a:r>
              <a:rPr lang="it-IT" sz="1200" dirty="0"/>
              <a:t>n° 9 sondaggi a distruzione, alla profondità di 10-15 metri dal p.c., realizzati in tre sezioni (rispettivamente lato campagna, lato fiume e sommità arginale) presso gli stanti 20-21 dx, 118 </a:t>
            </a:r>
            <a:r>
              <a:rPr lang="it-IT" sz="1200" dirty="0" err="1"/>
              <a:t>sx</a:t>
            </a:r>
            <a:r>
              <a:rPr lang="it-IT" sz="1200" dirty="0"/>
              <a:t> e 180-181 dx,</a:t>
            </a:r>
          </a:p>
          <a:p>
            <a:pPr marL="171450" indent="-171450">
              <a:buFont typeface="Courier New" panose="02070309020205020404" pitchFamily="49" charset="0"/>
              <a:buChar char="o"/>
              <a:defRPr/>
            </a:pPr>
            <a:r>
              <a:rPr lang="it-IT" sz="1200" dirty="0"/>
              <a:t>posa in opera di n° 9 piezometri a cella Casagrande, dotati di doppio tubo di misura e pozzetto con chiusino carrabile.</a:t>
            </a:r>
          </a:p>
          <a:p>
            <a:pPr>
              <a:defRPr/>
            </a:pPr>
            <a:endParaRPr lang="it-IT" altLang="it-IT" sz="1200" dirty="0"/>
          </a:p>
          <a:p>
            <a:pPr>
              <a:defRPr/>
            </a:pPr>
            <a:r>
              <a:rPr lang="it-IT" sz="1200" b="1" dirty="0"/>
              <a:t>Indagini geognostiche effettuate per approfondire le valutazioni sui valori di permeabilità dei terreni </a:t>
            </a:r>
            <a:r>
              <a:rPr lang="it-IT" sz="1200" b="1" dirty="0" smtClean="0"/>
              <a:t>interessati dalla </a:t>
            </a:r>
            <a:r>
              <a:rPr lang="it-IT" sz="1200" b="1" dirty="0"/>
              <a:t>opere, effettuate ad aprile 2018:</a:t>
            </a:r>
            <a:endParaRPr lang="it-IT" sz="1200" dirty="0"/>
          </a:p>
          <a:p>
            <a:pPr marL="171450" indent="-171450">
              <a:buFont typeface="Courier New" panose="02070309020205020404" pitchFamily="49" charset="0"/>
              <a:buChar char="o"/>
              <a:defRPr/>
            </a:pPr>
            <a:r>
              <a:rPr lang="it-IT" sz="1200" dirty="0"/>
              <a:t>n° 8 sondaggi a carotaggio continuo (uno per ogni areale di intervento), alla profondità di 10-15 metri dal p.c., con prove di permeabilità e prelievo campioni disturbati,</a:t>
            </a:r>
          </a:p>
          <a:p>
            <a:pPr marL="171450" indent="-171450">
              <a:buFont typeface="Courier New" panose="02070309020205020404" pitchFamily="49" charset="0"/>
              <a:buChar char="o"/>
              <a:defRPr/>
            </a:pPr>
            <a:r>
              <a:rPr lang="it-IT" sz="1200" dirty="0"/>
              <a:t>n° 34 prove di permeabilità </a:t>
            </a:r>
            <a:r>
              <a:rPr lang="it-IT" sz="1200" dirty="0" err="1"/>
              <a:t>Lefranc</a:t>
            </a:r>
            <a:r>
              <a:rPr lang="it-IT" sz="1200" dirty="0"/>
              <a:t> in foro di sondaggio;</a:t>
            </a:r>
          </a:p>
          <a:p>
            <a:pPr marL="171450" indent="-171450">
              <a:buFont typeface="Courier New" panose="02070309020205020404" pitchFamily="49" charset="0"/>
              <a:buChar char="o"/>
              <a:defRPr/>
            </a:pPr>
            <a:r>
              <a:rPr lang="it-IT" sz="1200" dirty="0"/>
              <a:t>n° 34 analisi di laboratorio su campioni disturbati per la caratterizzazione dei terreni.</a:t>
            </a:r>
          </a:p>
          <a:p>
            <a:pPr marL="171450" indent="-171450">
              <a:buFont typeface="Courier New" panose="02070309020205020404" pitchFamily="49" charset="0"/>
              <a:buChar char="o"/>
              <a:defRPr/>
            </a:pPr>
            <a:endParaRPr lang="it-IT" altLang="it-IT" sz="1200" dirty="0"/>
          </a:p>
          <a:p>
            <a:pPr>
              <a:defRPr/>
            </a:pPr>
            <a:endParaRPr lang="it-IT" sz="1200" dirty="0"/>
          </a:p>
        </p:txBody>
      </p:sp>
    </p:spTree>
    <p:extLst>
      <p:ext uri="{BB962C8B-B14F-4D97-AF65-F5344CB8AC3E}">
        <p14:creationId xmlns:p14="http://schemas.microsoft.com/office/powerpoint/2010/main" val="262644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5" name="CasellaDiTesto 4"/>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
        <p:nvSpPr>
          <p:cNvPr id="6" name="CasellaDiTesto 7"/>
          <p:cNvSpPr txBox="1">
            <a:spLocks noChangeArrowheads="1"/>
          </p:cNvSpPr>
          <p:nvPr/>
        </p:nvSpPr>
        <p:spPr bwMode="auto">
          <a:xfrm>
            <a:off x="139255" y="1602640"/>
            <a:ext cx="89058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altLang="it-IT" sz="1200" b="1" dirty="0">
                <a:latin typeface="+mn-lt"/>
              </a:rPr>
              <a:t>Valutazioni relative alla liquefazione </a:t>
            </a:r>
            <a:r>
              <a:rPr lang="it-IT" altLang="it-IT" sz="1200" dirty="0">
                <a:latin typeface="+mn-lt"/>
              </a:rPr>
              <a:t>:</a:t>
            </a:r>
          </a:p>
          <a:p>
            <a:r>
              <a:rPr lang="it-IT" altLang="it-IT" sz="1200" dirty="0">
                <a:latin typeface="+mn-lt"/>
              </a:rPr>
              <a:t>Durante la progettazione definitiva sono state eseguite delle prove geognostiche di campo (</a:t>
            </a:r>
            <a:r>
              <a:rPr lang="it-IT" altLang="it-IT" sz="1200" dirty="0" err="1">
                <a:latin typeface="+mn-lt"/>
              </a:rPr>
              <a:t>CPTu</a:t>
            </a:r>
            <a:r>
              <a:rPr lang="it-IT" altLang="it-IT" sz="1200" dirty="0">
                <a:latin typeface="+mn-lt"/>
              </a:rPr>
              <a:t> e </a:t>
            </a:r>
            <a:r>
              <a:rPr lang="it-IT" altLang="it-IT" sz="1200" dirty="0" err="1">
                <a:latin typeface="+mn-lt"/>
              </a:rPr>
              <a:t>SCPTu</a:t>
            </a:r>
            <a:r>
              <a:rPr lang="it-IT" altLang="it-IT" sz="1200" dirty="0">
                <a:latin typeface="+mn-lt"/>
              </a:rPr>
              <a:t>) e di laboratorio al fine di caratterizzare le principali litologie coinvolte nel progetto. Alcune di queste, mediante l’utilizzo di Approcci Semplificati, sono risultate positive ai test di verifica alla liquefazione durante il verificarsi di un ipotetico sisma di progetto, in particolare all’altezza dello stante 82 destro (Nonantola) e degli stanti 39-44 sinistro (Modena), correlati alla presenza di strati sabbiosi al di sotto delle arginature (associati alla presenza di </a:t>
            </a:r>
            <a:r>
              <a:rPr lang="it-IT" altLang="it-IT" sz="1200" dirty="0" err="1">
                <a:latin typeface="+mn-lt"/>
              </a:rPr>
              <a:t>paloalvei</a:t>
            </a:r>
            <a:r>
              <a:rPr lang="it-IT" altLang="it-IT" sz="1200" dirty="0">
                <a:latin typeface="+mn-lt"/>
              </a:rPr>
              <a:t>).</a:t>
            </a:r>
          </a:p>
          <a:p>
            <a:r>
              <a:rPr lang="it-IT" altLang="it-IT" sz="1200" dirty="0">
                <a:latin typeface="+mn-lt"/>
              </a:rPr>
              <a:t>Per tali tratti è stata effettuata un’analisi geotecnica di dettaglio, condotta dai proff. Castellanza Riccardo e Crosta Giovanni dell’Università degli Studi Milano Bicocca – Dipartimento di </a:t>
            </a:r>
            <a:r>
              <a:rPr lang="it-IT" altLang="it-IT" sz="1200" dirty="0" err="1">
                <a:latin typeface="+mn-lt"/>
              </a:rPr>
              <a:t>Geotecnologie</a:t>
            </a:r>
            <a:r>
              <a:rPr lang="it-IT" altLang="it-IT" sz="1200" dirty="0">
                <a:latin typeface="+mn-lt"/>
              </a:rPr>
              <a:t>, mediante l’applicazione di modellazioni dinamiche 2D delle sezioni trasversali dell’argine col fine di valutare l’effettivo rischio di liquefazione delle unità riscontrate.</a:t>
            </a:r>
          </a:p>
          <a:p>
            <a:r>
              <a:rPr lang="it-IT" altLang="it-IT" sz="1200" dirty="0">
                <a:latin typeface="+mn-lt"/>
              </a:rPr>
              <a:t>Le analisi sono state effettuate in assenza di opere di consolidamento delle arginature, opere comunque previste per raggiungere i livelli di sicurezza di norma durante e dopo le piene (palancole al piede e sulla banca bassa, scogliere</a:t>
            </a:r>
          </a:p>
          <a:p>
            <a:r>
              <a:rPr lang="it-IT" altLang="it-IT" sz="1200" dirty="0">
                <a:latin typeface="+mn-lt"/>
              </a:rPr>
              <a:t>al piede e lungo la banca bassa) e che sono migliorative anche per le analisi della liquefazione.</a:t>
            </a:r>
          </a:p>
          <a:p>
            <a:endParaRPr lang="it-IT" altLang="it-IT" sz="1200" dirty="0">
              <a:latin typeface="+mn-lt"/>
            </a:endParaRPr>
          </a:p>
          <a:p>
            <a:r>
              <a:rPr lang="it-IT" altLang="it-IT" sz="1200" u="sng" dirty="0">
                <a:latin typeface="+mn-lt"/>
              </a:rPr>
              <a:t>I risultati delle analisi condotte mostrano che la liquefazione può interessare il sistema arginale solamente in alcune porzioni molto limitate ed esterne ai rilevati arginali, non inficiando la stabilità nella porzione centrale.</a:t>
            </a:r>
          </a:p>
          <a:p>
            <a:r>
              <a:rPr lang="it-IT" altLang="it-IT" sz="1200" u="sng" dirty="0">
                <a:latin typeface="+mn-lt"/>
              </a:rPr>
              <a:t>Altro elemento a favore della stabilità dell’argine nello stato attuale è l’entità modesta degli spostamenti attesi, i quali si mantengono al di sotto dei 10 cm.</a:t>
            </a:r>
          </a:p>
          <a:p>
            <a:endParaRPr lang="it-IT" altLang="it-IT" sz="1200" dirty="0">
              <a:latin typeface="+mn-lt"/>
            </a:endParaRPr>
          </a:p>
          <a:p>
            <a:r>
              <a:rPr lang="it-IT" altLang="it-IT" sz="1200" dirty="0">
                <a:latin typeface="+mn-lt"/>
              </a:rPr>
              <a:t>Le analisi svolte, da ritenersi innovative ed avanzate, mostrano con chiarezza una significativa potenzialità non solo in termini qualitativi ma anche in termini quantitativi per la descrizione del processo di liquefazione. </a:t>
            </a:r>
          </a:p>
          <a:p>
            <a:r>
              <a:rPr lang="it-IT" altLang="it-IT" sz="1200" dirty="0">
                <a:latin typeface="+mn-lt"/>
              </a:rPr>
              <a:t>I risultati pertanto sono utili ai fini progettuali soprattutto in ottica di ottimizzazione delle scelte progettuali. </a:t>
            </a:r>
          </a:p>
          <a:p>
            <a:r>
              <a:rPr lang="it-IT" altLang="it-IT" sz="1200" dirty="0">
                <a:latin typeface="+mn-lt"/>
              </a:rPr>
              <a:t>Si rimarca però che la necessità di un più robusto processo di calibrazione su reali prove di laboratorio e non solo da prove in sito. Infatti, i risultati dipendono dai parametri e dai modelli costitutivi utilizzati e pertanto occorrerà verificare la scelta dei parametri utilizzati su reali prove di laboratorio dei terreni liquefacibili. Sarà pertanto necessario eseguire, a supporto della progettazione esecutiva, una serie di prove di laboratorio a carattere dinamico (ad. Esempio triassiali dinamiche), per verificare i possibili </a:t>
            </a:r>
            <a:r>
              <a:rPr lang="it-IT" altLang="it-IT" sz="1200" dirty="0" err="1">
                <a:latin typeface="+mn-lt"/>
              </a:rPr>
              <a:t>range</a:t>
            </a:r>
            <a:r>
              <a:rPr lang="it-IT" altLang="it-IT" sz="1200" dirty="0">
                <a:latin typeface="+mn-lt"/>
              </a:rPr>
              <a:t> di variazione dei parametri adottati ed aggiornare i modelli già effettuati.</a:t>
            </a:r>
          </a:p>
        </p:txBody>
      </p:sp>
    </p:spTree>
    <p:extLst>
      <p:ext uri="{BB962C8B-B14F-4D97-AF65-F5344CB8AC3E}">
        <p14:creationId xmlns:p14="http://schemas.microsoft.com/office/powerpoint/2010/main" val="3010658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olo 1"/>
          <p:cNvSpPr txBox="1">
            <a:spLocks/>
          </p:cNvSpPr>
          <p:nvPr/>
        </p:nvSpPr>
        <p:spPr bwMode="auto">
          <a:xfrm>
            <a:off x="49363" y="1374787"/>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eaLnBrk="1" hangingPunct="1">
              <a:spcBef>
                <a:spcPts val="500"/>
              </a:spcBef>
            </a:pPr>
            <a:r>
              <a:rPr lang="it-IT" altLang="it-IT" sz="1200" b="1" dirty="0" smtClean="0">
                <a:solidFill>
                  <a:schemeClr val="tx2"/>
                </a:solidFill>
                <a:latin typeface="Calibri" pitchFamily="34" charset="0"/>
              </a:rPr>
              <a:t>STANTI </a:t>
            </a:r>
            <a:r>
              <a:rPr lang="it-IT" altLang="it-IT" sz="1200" b="1" dirty="0">
                <a:solidFill>
                  <a:schemeClr val="tx2"/>
                </a:solidFill>
                <a:latin typeface="Calibri" pitchFamily="34" charset="0"/>
              </a:rPr>
              <a:t>0-2 IN SINISTRA – COMUNE DI MODENA</a:t>
            </a:r>
          </a:p>
        </p:txBody>
      </p:sp>
      <p:pic>
        <p:nvPicPr>
          <p:cNvPr id="23556"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744" y="1688480"/>
            <a:ext cx="4988417" cy="411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CasellaDiTesto 7"/>
          <p:cNvSpPr txBox="1">
            <a:spLocks noChangeArrowheads="1"/>
          </p:cNvSpPr>
          <p:nvPr/>
        </p:nvSpPr>
        <p:spPr bwMode="auto">
          <a:xfrm>
            <a:off x="2128836" y="5808920"/>
            <a:ext cx="488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altLang="it-IT" sz="1200" dirty="0">
                <a:latin typeface="+mn-lt"/>
              </a:rPr>
              <a:t>Lunghezza complessiva intervento:  </a:t>
            </a:r>
            <a:r>
              <a:rPr lang="it-IT" altLang="it-IT" sz="1200" dirty="0" smtClean="0">
                <a:latin typeface="+mn-lt"/>
              </a:rPr>
              <a:t>380 </a:t>
            </a:r>
            <a:r>
              <a:rPr lang="it-IT" altLang="it-IT" sz="1200" dirty="0">
                <a:latin typeface="+mn-lt"/>
              </a:rPr>
              <a:t>m  </a:t>
            </a:r>
            <a:endParaRPr lang="it-IT" altLang="it-IT" sz="1200" dirty="0" smtClean="0">
              <a:latin typeface="+mn-lt"/>
            </a:endParaRPr>
          </a:p>
          <a:p>
            <a:r>
              <a:rPr lang="it-IT" altLang="it-IT" sz="1200" dirty="0" smtClean="0">
                <a:latin typeface="+mn-lt"/>
              </a:rPr>
              <a:t>Massima </a:t>
            </a:r>
            <a:r>
              <a:rPr lang="it-IT" altLang="it-IT" sz="1200" dirty="0">
                <a:latin typeface="+mn-lt"/>
              </a:rPr>
              <a:t>altezza di </a:t>
            </a:r>
            <a:r>
              <a:rPr lang="it-IT" altLang="it-IT" sz="1200" dirty="0" err="1">
                <a:latin typeface="+mn-lt"/>
              </a:rPr>
              <a:t>sovralzo</a:t>
            </a:r>
            <a:r>
              <a:rPr lang="it-IT" altLang="it-IT" sz="1200" dirty="0">
                <a:latin typeface="+mn-lt"/>
              </a:rPr>
              <a:t>: 	55 </a:t>
            </a:r>
            <a:r>
              <a:rPr lang="it-IT" altLang="it-IT" sz="1200" dirty="0" smtClean="0">
                <a:latin typeface="+mn-lt"/>
              </a:rPr>
              <a:t>cm</a:t>
            </a:r>
            <a:endParaRPr lang="it-IT" altLang="it-IT" sz="1200" dirty="0">
              <a:latin typeface="+mn-lt"/>
            </a:endParaRPr>
          </a:p>
        </p:txBody>
      </p:sp>
      <p:sp>
        <p:nvSpPr>
          <p:cNvPr id="6" name="CasellaDiTesto 5"/>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7" name="CasellaDiTesto 6"/>
          <p:cNvSpPr txBox="1"/>
          <p:nvPr/>
        </p:nvSpPr>
        <p:spPr>
          <a:xfrm>
            <a:off x="37774" y="591652"/>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Tree>
    <p:extLst>
      <p:ext uri="{BB962C8B-B14F-4D97-AF65-F5344CB8AC3E}">
        <p14:creationId xmlns:p14="http://schemas.microsoft.com/office/powerpoint/2010/main" val="2948326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olo 1"/>
          <p:cNvSpPr txBox="1">
            <a:spLocks/>
          </p:cNvSpPr>
          <p:nvPr/>
        </p:nvSpPr>
        <p:spPr bwMode="auto">
          <a:xfrm>
            <a:off x="234950" y="654050"/>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ctr" eaLnBrk="1" hangingPunct="1">
              <a:spcBef>
                <a:spcPts val="500"/>
              </a:spcBef>
            </a:pPr>
            <a:r>
              <a:rPr lang="it-IT" altLang="it-IT" sz="1400" b="1">
                <a:solidFill>
                  <a:srgbClr val="FF0000"/>
                </a:solidFill>
                <a:latin typeface="UniversLTStd"/>
              </a:rPr>
              <a:t>PROGETTO DEFINITIVO: STANTI 0-2 IN SINISTRA – COMUNE DI MODENA</a:t>
            </a:r>
          </a:p>
        </p:txBody>
      </p:sp>
      <p:pic>
        <p:nvPicPr>
          <p:cNvPr id="24580"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955" y="3429000"/>
            <a:ext cx="5316538"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magine 22"/>
          <p:cNvPicPr>
            <a:picLocks noChangeAspect="1"/>
          </p:cNvPicPr>
          <p:nvPr/>
        </p:nvPicPr>
        <p:blipFill>
          <a:blip r:embed="rId3" cstate="print">
            <a:extLst>
              <a:ext uri="{28A0092B-C50C-407E-A947-70E740481C1C}">
                <a14:useLocalDpi xmlns:a14="http://schemas.microsoft.com/office/drawing/2010/main" val="0"/>
              </a:ext>
            </a:extLst>
          </a:blip>
          <a:srcRect t="17813"/>
          <a:stretch>
            <a:fillRect/>
          </a:stretch>
        </p:blipFill>
        <p:spPr bwMode="auto">
          <a:xfrm>
            <a:off x="82428" y="1735735"/>
            <a:ext cx="5040312"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8" name="CasellaDiTesto 7"/>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
        <p:nvSpPr>
          <p:cNvPr id="9" name="Titolo 1"/>
          <p:cNvSpPr txBox="1">
            <a:spLocks/>
          </p:cNvSpPr>
          <p:nvPr/>
        </p:nvSpPr>
        <p:spPr bwMode="auto">
          <a:xfrm>
            <a:off x="0" y="1478560"/>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eaLnBrk="1" hangingPunct="1">
              <a:spcBef>
                <a:spcPts val="500"/>
              </a:spcBef>
            </a:pPr>
            <a:r>
              <a:rPr lang="it-IT" altLang="it-IT" sz="1200" b="1" dirty="0" smtClean="0">
                <a:solidFill>
                  <a:schemeClr val="tx2"/>
                </a:solidFill>
                <a:latin typeface="Calibri" pitchFamily="34" charset="0"/>
              </a:rPr>
              <a:t>STANTI </a:t>
            </a:r>
            <a:r>
              <a:rPr lang="it-IT" altLang="it-IT" sz="1200" b="1" dirty="0">
                <a:solidFill>
                  <a:schemeClr val="tx2"/>
                </a:solidFill>
                <a:latin typeface="Calibri" pitchFamily="34" charset="0"/>
              </a:rPr>
              <a:t>0-2 IN SINISTRA – COMUNE DI MODENA</a:t>
            </a:r>
          </a:p>
        </p:txBody>
      </p:sp>
    </p:spTree>
    <p:extLst>
      <p:ext uri="{BB962C8B-B14F-4D97-AF65-F5344CB8AC3E}">
        <p14:creationId xmlns:p14="http://schemas.microsoft.com/office/powerpoint/2010/main" val="324697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olo 1"/>
          <p:cNvSpPr txBox="1">
            <a:spLocks/>
          </p:cNvSpPr>
          <p:nvPr/>
        </p:nvSpPr>
        <p:spPr bwMode="auto">
          <a:xfrm>
            <a:off x="241846" y="1428204"/>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eaLnBrk="1" hangingPunct="1">
              <a:spcBef>
                <a:spcPts val="500"/>
              </a:spcBef>
            </a:pPr>
            <a:r>
              <a:rPr lang="it-IT" altLang="it-IT" sz="1200" b="1" dirty="0">
                <a:solidFill>
                  <a:schemeClr val="tx2"/>
                </a:solidFill>
                <a:latin typeface="Calibri" pitchFamily="34" charset="0"/>
              </a:rPr>
              <a:t>STANTI 39-44 IN SINISTRA – COMUNE DI MODENA</a:t>
            </a:r>
          </a:p>
        </p:txBody>
      </p:sp>
      <p:sp>
        <p:nvSpPr>
          <p:cNvPr id="25604" name="CasellaDiTesto 7"/>
          <p:cNvSpPr txBox="1">
            <a:spLocks noChangeArrowheads="1"/>
          </p:cNvSpPr>
          <p:nvPr/>
        </p:nvSpPr>
        <p:spPr bwMode="auto">
          <a:xfrm>
            <a:off x="5557251" y="1947197"/>
            <a:ext cx="488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altLang="it-IT" sz="1200" dirty="0">
                <a:latin typeface="+mn-lt"/>
              </a:rPr>
              <a:t>Lunghezza complessiva intervento:  </a:t>
            </a:r>
            <a:r>
              <a:rPr lang="it-IT" altLang="it-IT" sz="1200" dirty="0" smtClean="0">
                <a:latin typeface="+mn-lt"/>
              </a:rPr>
              <a:t>740 </a:t>
            </a:r>
            <a:r>
              <a:rPr lang="it-IT" altLang="it-IT" sz="1200" dirty="0">
                <a:latin typeface="+mn-lt"/>
              </a:rPr>
              <a:t>m</a:t>
            </a:r>
          </a:p>
          <a:p>
            <a:r>
              <a:rPr lang="it-IT" altLang="it-IT" sz="1200" dirty="0">
                <a:latin typeface="+mn-lt"/>
              </a:rPr>
              <a:t>Massima altezza di </a:t>
            </a:r>
            <a:r>
              <a:rPr lang="it-IT" altLang="it-IT" sz="1200" dirty="0" err="1">
                <a:latin typeface="+mn-lt"/>
              </a:rPr>
              <a:t>sovralzo</a:t>
            </a:r>
            <a:r>
              <a:rPr lang="it-IT" altLang="it-IT" sz="1200" dirty="0">
                <a:latin typeface="+mn-lt"/>
              </a:rPr>
              <a:t>: 	60 </a:t>
            </a:r>
            <a:r>
              <a:rPr lang="it-IT" altLang="it-IT" sz="1200" dirty="0" smtClean="0">
                <a:latin typeface="+mn-lt"/>
              </a:rPr>
              <a:t>cm</a:t>
            </a:r>
            <a:endParaRPr lang="it-IT" altLang="it-IT" sz="1200" dirty="0">
              <a:latin typeface="+mn-lt"/>
            </a:endParaRPr>
          </a:p>
        </p:txBody>
      </p:sp>
      <p:pic>
        <p:nvPicPr>
          <p:cNvPr id="2560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813" y="1947197"/>
            <a:ext cx="5405438"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7" name="CasellaDiTesto 6"/>
          <p:cNvSpPr txBox="1"/>
          <p:nvPr/>
        </p:nvSpPr>
        <p:spPr>
          <a:xfrm>
            <a:off x="150932" y="620688"/>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Tree>
    <p:extLst>
      <p:ext uri="{BB962C8B-B14F-4D97-AF65-F5344CB8AC3E}">
        <p14:creationId xmlns:p14="http://schemas.microsoft.com/office/powerpoint/2010/main" val="3499423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olo 1"/>
          <p:cNvSpPr txBox="1">
            <a:spLocks/>
          </p:cNvSpPr>
          <p:nvPr/>
        </p:nvSpPr>
        <p:spPr bwMode="auto">
          <a:xfrm>
            <a:off x="234950" y="654050"/>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ctr" eaLnBrk="1" hangingPunct="1">
              <a:spcBef>
                <a:spcPts val="500"/>
              </a:spcBef>
            </a:pPr>
            <a:r>
              <a:rPr lang="it-IT" altLang="it-IT" sz="1400" b="1">
                <a:solidFill>
                  <a:srgbClr val="FF0000"/>
                </a:solidFill>
                <a:latin typeface="UniversLTStd"/>
              </a:rPr>
              <a:t>PROGETTO DEFINITIVO: STANTI 39-44 IN SINISTRA – COMUNE DI MODENA</a:t>
            </a:r>
          </a:p>
        </p:txBody>
      </p:sp>
      <p:pic>
        <p:nvPicPr>
          <p:cNvPr id="26628"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666449"/>
            <a:ext cx="5688632" cy="286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magine 3"/>
          <p:cNvPicPr>
            <a:picLocks noChangeAspect="1"/>
          </p:cNvPicPr>
          <p:nvPr/>
        </p:nvPicPr>
        <p:blipFill>
          <a:blip r:embed="rId3">
            <a:extLst>
              <a:ext uri="{28A0092B-C50C-407E-A947-70E740481C1C}">
                <a14:useLocalDpi xmlns:a14="http://schemas.microsoft.com/office/drawing/2010/main" val="0"/>
              </a:ext>
            </a:extLst>
          </a:blip>
          <a:srcRect r="18089"/>
          <a:stretch>
            <a:fillRect/>
          </a:stretch>
        </p:blipFill>
        <p:spPr bwMode="auto">
          <a:xfrm>
            <a:off x="107504" y="1480211"/>
            <a:ext cx="4680520" cy="205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magin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480211"/>
            <a:ext cx="37449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9" name="CasellaDiTesto 8"/>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Tree>
    <p:extLst>
      <p:ext uri="{BB962C8B-B14F-4D97-AF65-F5344CB8AC3E}">
        <p14:creationId xmlns:p14="http://schemas.microsoft.com/office/powerpoint/2010/main" val="403437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olo 1"/>
          <p:cNvSpPr txBox="1">
            <a:spLocks/>
          </p:cNvSpPr>
          <p:nvPr/>
        </p:nvSpPr>
        <p:spPr bwMode="auto">
          <a:xfrm>
            <a:off x="179387" y="1245711"/>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eaLnBrk="1" hangingPunct="1">
              <a:spcBef>
                <a:spcPts val="500"/>
              </a:spcBef>
            </a:pPr>
            <a:r>
              <a:rPr lang="it-IT" altLang="it-IT" sz="1200" b="1" dirty="0" smtClean="0">
                <a:solidFill>
                  <a:schemeClr val="tx2"/>
                </a:solidFill>
                <a:latin typeface="Calibri" pitchFamily="34" charset="0"/>
              </a:rPr>
              <a:t>STANTI </a:t>
            </a:r>
            <a:r>
              <a:rPr lang="it-IT" altLang="it-IT" sz="1200" b="1" dirty="0">
                <a:solidFill>
                  <a:schemeClr val="tx2"/>
                </a:solidFill>
                <a:latin typeface="Calibri" pitchFamily="34" charset="0"/>
              </a:rPr>
              <a:t>103-106 IN DESTRA – COMUNE DI RAVARINO</a:t>
            </a:r>
          </a:p>
        </p:txBody>
      </p:sp>
      <p:sp>
        <p:nvSpPr>
          <p:cNvPr id="34820" name="CasellaDiTesto 7"/>
          <p:cNvSpPr txBox="1">
            <a:spLocks noChangeArrowheads="1"/>
          </p:cNvSpPr>
          <p:nvPr/>
        </p:nvSpPr>
        <p:spPr bwMode="auto">
          <a:xfrm>
            <a:off x="6356317" y="1916832"/>
            <a:ext cx="488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it-IT" altLang="it-IT" sz="1200" dirty="0">
                <a:latin typeface="+mn-lt"/>
              </a:rPr>
              <a:t>Lunghezza complessiva intervento:  </a:t>
            </a:r>
            <a:r>
              <a:rPr lang="it-IT" altLang="it-IT" sz="1200" dirty="0" smtClean="0">
                <a:latin typeface="+mn-lt"/>
              </a:rPr>
              <a:t>200 </a:t>
            </a:r>
            <a:r>
              <a:rPr lang="it-IT" altLang="it-IT" sz="1200" dirty="0">
                <a:latin typeface="+mn-lt"/>
              </a:rPr>
              <a:t>m</a:t>
            </a:r>
          </a:p>
          <a:p>
            <a:r>
              <a:rPr lang="it-IT" altLang="it-IT" sz="1200" dirty="0">
                <a:latin typeface="+mn-lt"/>
              </a:rPr>
              <a:t>Argine in </a:t>
            </a:r>
            <a:r>
              <a:rPr lang="it-IT" altLang="it-IT" sz="1200" dirty="0" smtClean="0">
                <a:latin typeface="+mn-lt"/>
              </a:rPr>
              <a:t>dissesto</a:t>
            </a:r>
            <a:endParaRPr lang="it-IT" altLang="it-IT" sz="1200" dirty="0">
              <a:latin typeface="+mn-lt"/>
            </a:endParaRPr>
          </a:p>
        </p:txBody>
      </p:sp>
      <p:pic>
        <p:nvPicPr>
          <p:cNvPr id="3482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792" y="1502886"/>
            <a:ext cx="6105525"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00" y="3477736"/>
            <a:ext cx="3300412"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8" name="CasellaDiTesto 7"/>
          <p:cNvSpPr txBox="1"/>
          <p:nvPr/>
        </p:nvSpPr>
        <p:spPr>
          <a:xfrm>
            <a:off x="122476" y="568603"/>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Tree>
    <p:extLst>
      <p:ext uri="{BB962C8B-B14F-4D97-AF65-F5344CB8AC3E}">
        <p14:creationId xmlns:p14="http://schemas.microsoft.com/office/powerpoint/2010/main" val="3880252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olo 1"/>
          <p:cNvSpPr txBox="1">
            <a:spLocks/>
          </p:cNvSpPr>
          <p:nvPr/>
        </p:nvSpPr>
        <p:spPr bwMode="auto">
          <a:xfrm>
            <a:off x="234950" y="654050"/>
            <a:ext cx="8785225"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itchFamily="34" charset="0"/>
              </a:defRPr>
            </a:lvl1pPr>
            <a:lvl2pPr indent="9525">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lgn="ctr" eaLnBrk="1" hangingPunct="1">
              <a:spcBef>
                <a:spcPts val="500"/>
              </a:spcBef>
            </a:pPr>
            <a:r>
              <a:rPr lang="it-IT" altLang="it-IT" sz="1400" b="1">
                <a:solidFill>
                  <a:srgbClr val="FF0000"/>
                </a:solidFill>
                <a:latin typeface="UniversLTStd"/>
              </a:rPr>
              <a:t>PROGETTO DEFINITIVO: STANTI 103-106 IN DESTRA – COMUNE DI RAVARINO</a:t>
            </a:r>
          </a:p>
        </p:txBody>
      </p:sp>
      <p:pic>
        <p:nvPicPr>
          <p:cNvPr id="35844" name="Immagin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01153"/>
            <a:ext cx="43211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605" y="3315678"/>
            <a:ext cx="863917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Panaro: avvio adeguamento alla piena con tempo di ritorno 50 anni + 1 m franco</a:t>
            </a:r>
            <a:endParaRPr lang="it-IT" sz="1600" dirty="0">
              <a:solidFill>
                <a:schemeClr val="bg1"/>
              </a:solidFill>
            </a:endParaRPr>
          </a:p>
        </p:txBody>
      </p:sp>
      <p:sp>
        <p:nvSpPr>
          <p:cNvPr id="7" name="CasellaDiTesto 6"/>
          <p:cNvSpPr txBox="1"/>
          <p:nvPr/>
        </p:nvSpPr>
        <p:spPr>
          <a:xfrm>
            <a:off x="107504" y="692696"/>
            <a:ext cx="8842136" cy="677108"/>
          </a:xfrm>
          <a:prstGeom prst="rect">
            <a:avLst/>
          </a:prstGeom>
          <a:solidFill>
            <a:srgbClr val="E5F9FF"/>
          </a:solidFill>
          <a:ln w="3175">
            <a:solidFill>
              <a:srgbClr val="18699E"/>
            </a:solidFill>
          </a:ln>
          <a:effectLst/>
        </p:spPr>
        <p:txBody>
          <a:bodyPr wrap="square" rtlCol="0">
            <a:spAutoFit/>
          </a:bodyPr>
          <a:lstStyle/>
          <a:p>
            <a:pPr algn="just"/>
            <a:r>
              <a:rPr lang="it-IT" altLang="it-IT" sz="1200" dirty="0">
                <a:solidFill>
                  <a:schemeClr val="tx2"/>
                </a:solidFill>
              </a:rPr>
              <a:t>L</a:t>
            </a:r>
            <a:r>
              <a:rPr lang="it-IT" altLang="it-IT" sz="1200" dirty="0" smtClean="0">
                <a:solidFill>
                  <a:schemeClr val="tx2"/>
                </a:solidFill>
              </a:rPr>
              <a:t>avori sul fiume Panaro (provincia di Modena) di adeguamento strutturale e funzionale del sistema arginale tramite interventi di sistemazione morfologica dell’alveo, adeguamento in quota e in sagoma a valle della cassa fino al confine provinciale </a:t>
            </a:r>
          </a:p>
          <a:p>
            <a:pPr algn="just"/>
            <a:r>
              <a:rPr lang="it-IT" sz="1400" b="1" i="1" dirty="0" smtClean="0">
                <a:solidFill>
                  <a:srgbClr val="18699E"/>
                </a:solidFill>
              </a:rPr>
              <a:t>Importo finanziato € 20.000.000</a:t>
            </a:r>
            <a:endParaRPr lang="it-IT" sz="1400" b="1" i="1" dirty="0">
              <a:solidFill>
                <a:srgbClr val="18699E"/>
              </a:solidFill>
            </a:endParaRPr>
          </a:p>
        </p:txBody>
      </p:sp>
    </p:spTree>
    <p:extLst>
      <p:ext uri="{BB962C8B-B14F-4D97-AF65-F5344CB8AC3E}">
        <p14:creationId xmlns:p14="http://schemas.microsoft.com/office/powerpoint/2010/main" val="179798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tratto arginato da valle cassa di espansione al confine regionale</a:t>
            </a:r>
            <a:endParaRPr lang="it-IT" sz="1600" dirty="0">
              <a:solidFill>
                <a:schemeClr val="bg1"/>
              </a:solidFill>
            </a:endParaRPr>
          </a:p>
        </p:txBody>
      </p:sp>
      <p:sp>
        <p:nvSpPr>
          <p:cNvPr id="5" name="CasellaDiTesto 4"/>
          <p:cNvSpPr txBox="1"/>
          <p:nvPr/>
        </p:nvSpPr>
        <p:spPr>
          <a:xfrm>
            <a:off x="231557" y="692696"/>
            <a:ext cx="8718083" cy="861774"/>
          </a:xfrm>
          <a:prstGeom prst="rect">
            <a:avLst/>
          </a:prstGeom>
          <a:solidFill>
            <a:srgbClr val="E5F9FF"/>
          </a:solidFill>
          <a:ln w="3175">
            <a:solidFill>
              <a:srgbClr val="18699E"/>
            </a:solidFill>
          </a:ln>
          <a:effectLst/>
        </p:spPr>
        <p:txBody>
          <a:bodyPr wrap="square" rtlCol="0">
            <a:spAutoFit/>
          </a:bodyPr>
          <a:lstStyle/>
          <a:p>
            <a:pPr algn="just"/>
            <a:r>
              <a:rPr lang="it-IT" sz="1200" dirty="0" smtClean="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smtClean="0">
                <a:solidFill>
                  <a:srgbClr val="18699E"/>
                </a:solidFill>
              </a:rPr>
              <a:t>Importo finanziato € 31.825.000</a:t>
            </a:r>
            <a:endParaRPr lang="it-IT" sz="1400" b="1" i="1" dirty="0">
              <a:solidFill>
                <a:srgbClr val="18699E"/>
              </a:solidFill>
            </a:endParaRPr>
          </a:p>
        </p:txBody>
      </p:sp>
      <p:sp>
        <p:nvSpPr>
          <p:cNvPr id="7" name="CasellaDiTesto 6"/>
          <p:cNvSpPr txBox="1"/>
          <p:nvPr/>
        </p:nvSpPr>
        <p:spPr>
          <a:xfrm>
            <a:off x="166716" y="1641791"/>
            <a:ext cx="1901904" cy="307777"/>
          </a:xfrm>
          <a:prstGeom prst="rect">
            <a:avLst/>
          </a:prstGeom>
          <a:noFill/>
        </p:spPr>
        <p:txBody>
          <a:bodyPr wrap="square" rtlCol="0">
            <a:spAutoFit/>
          </a:bodyPr>
          <a:lstStyle/>
          <a:p>
            <a:r>
              <a:rPr lang="it-IT" sz="1400" b="1" dirty="0" smtClean="0">
                <a:solidFill>
                  <a:srgbClr val="18699E"/>
                </a:solidFill>
              </a:rPr>
              <a:t>1° Stralcio funzionale </a:t>
            </a:r>
            <a:endParaRPr lang="it-IT" sz="1400" b="1" dirty="0">
              <a:solidFill>
                <a:srgbClr val="18699E"/>
              </a:solidFill>
            </a:endParaRPr>
          </a:p>
        </p:txBody>
      </p:sp>
      <p:sp>
        <p:nvSpPr>
          <p:cNvPr id="8" name="CasellaDiTesto 7"/>
          <p:cNvSpPr txBox="1"/>
          <p:nvPr/>
        </p:nvSpPr>
        <p:spPr>
          <a:xfrm>
            <a:off x="160481" y="1979501"/>
            <a:ext cx="4161616" cy="461665"/>
          </a:xfrm>
          <a:prstGeom prst="rect">
            <a:avLst/>
          </a:prstGeom>
          <a:noFill/>
        </p:spPr>
        <p:txBody>
          <a:bodyPr wrap="square" rtlCol="0">
            <a:spAutoFit/>
          </a:bodyPr>
          <a:lstStyle/>
          <a:p>
            <a:pPr algn="just"/>
            <a:r>
              <a:rPr lang="it-IT" sz="1200" b="1" dirty="0" smtClean="0"/>
              <a:t>Tratto arginato da valle cassa di espansione fino al ponte TAV</a:t>
            </a:r>
          </a:p>
          <a:p>
            <a:pPr algn="just"/>
            <a:r>
              <a:rPr lang="it-IT" sz="1200" dirty="0" smtClean="0"/>
              <a:t>(Comuni di Campogalliano, Modena, Soliera)</a:t>
            </a:r>
            <a:endParaRPr lang="it-IT" sz="12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481" y="2492896"/>
            <a:ext cx="2808312" cy="2423933"/>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CasellaDiTesto 11"/>
          <p:cNvSpPr txBox="1"/>
          <p:nvPr/>
        </p:nvSpPr>
        <p:spPr>
          <a:xfrm>
            <a:off x="323529" y="5015833"/>
            <a:ext cx="2410617" cy="276999"/>
          </a:xfrm>
          <a:prstGeom prst="rect">
            <a:avLst/>
          </a:prstGeom>
          <a:noFill/>
        </p:spPr>
        <p:txBody>
          <a:bodyPr wrap="square" rtlCol="0">
            <a:spAutoFit/>
          </a:bodyPr>
          <a:lstStyle/>
          <a:p>
            <a:r>
              <a:rPr lang="it-IT" sz="1200" b="1" i="1" dirty="0" smtClean="0">
                <a:solidFill>
                  <a:srgbClr val="FF0000"/>
                </a:solidFill>
              </a:rPr>
              <a:t>Importo lavori: €  6.774.000</a:t>
            </a:r>
            <a:endParaRPr lang="it-IT" sz="1200" b="1" i="1" dirty="0">
              <a:solidFill>
                <a:srgbClr val="FF0000"/>
              </a:solidFill>
            </a:endParaRPr>
          </a:p>
        </p:txBody>
      </p:sp>
      <p:sp>
        <p:nvSpPr>
          <p:cNvPr id="9" name="Cubo 8"/>
          <p:cNvSpPr>
            <a:spLocks noChangeAspect="1"/>
          </p:cNvSpPr>
          <p:nvPr/>
        </p:nvSpPr>
        <p:spPr>
          <a:xfrm>
            <a:off x="160481" y="5082333"/>
            <a:ext cx="142152" cy="144000"/>
          </a:xfrm>
          <a:prstGeom prst="cube">
            <a:avLst/>
          </a:prstGeom>
          <a:solidFill>
            <a:srgbClr val="18699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323528" y="5312241"/>
            <a:ext cx="3850778" cy="276999"/>
          </a:xfrm>
          <a:prstGeom prst="rect">
            <a:avLst/>
          </a:prstGeom>
          <a:noFill/>
        </p:spPr>
        <p:txBody>
          <a:bodyPr wrap="square" rtlCol="0">
            <a:spAutoFit/>
          </a:bodyPr>
          <a:lstStyle/>
          <a:p>
            <a:r>
              <a:rPr lang="it-IT" sz="1200" b="1" i="1" dirty="0" smtClean="0">
                <a:solidFill>
                  <a:srgbClr val="FF0000"/>
                </a:solidFill>
              </a:rPr>
              <a:t>Avvio cantiere: Luglio 2018</a:t>
            </a:r>
            <a:endParaRPr lang="it-IT" sz="1200" b="1" i="1" dirty="0">
              <a:solidFill>
                <a:srgbClr val="FF0000"/>
              </a:solidFill>
            </a:endParaRPr>
          </a:p>
        </p:txBody>
      </p:sp>
      <p:sp>
        <p:nvSpPr>
          <p:cNvPr id="16" name="Cubo 15"/>
          <p:cNvSpPr>
            <a:spLocks noChangeAspect="1"/>
          </p:cNvSpPr>
          <p:nvPr/>
        </p:nvSpPr>
        <p:spPr>
          <a:xfrm>
            <a:off x="160481" y="5378741"/>
            <a:ext cx="142152" cy="144000"/>
          </a:xfrm>
          <a:prstGeom prst="cube">
            <a:avLst/>
          </a:prstGeom>
          <a:solidFill>
            <a:srgbClr val="18699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p:cNvSpPr txBox="1"/>
          <p:nvPr/>
        </p:nvSpPr>
        <p:spPr>
          <a:xfrm>
            <a:off x="4283968" y="1616476"/>
            <a:ext cx="1901904" cy="307777"/>
          </a:xfrm>
          <a:prstGeom prst="rect">
            <a:avLst/>
          </a:prstGeom>
          <a:noFill/>
        </p:spPr>
        <p:txBody>
          <a:bodyPr wrap="square" rtlCol="0">
            <a:spAutoFit/>
          </a:bodyPr>
          <a:lstStyle/>
          <a:p>
            <a:r>
              <a:rPr lang="it-IT" sz="1400" b="1" dirty="0" smtClean="0">
                <a:solidFill>
                  <a:srgbClr val="18699E"/>
                </a:solidFill>
              </a:rPr>
              <a:t>2° Stralcio funzionale </a:t>
            </a:r>
            <a:endParaRPr lang="it-IT" sz="1400" b="1" dirty="0">
              <a:solidFill>
                <a:srgbClr val="18699E"/>
              </a:solidFill>
            </a:endParaRPr>
          </a:p>
        </p:txBody>
      </p:sp>
      <p:sp>
        <p:nvSpPr>
          <p:cNvPr id="37" name="CasellaDiTesto 36"/>
          <p:cNvSpPr txBox="1"/>
          <p:nvPr/>
        </p:nvSpPr>
        <p:spPr>
          <a:xfrm>
            <a:off x="4283968" y="1914987"/>
            <a:ext cx="4509656" cy="646331"/>
          </a:xfrm>
          <a:prstGeom prst="rect">
            <a:avLst/>
          </a:prstGeom>
          <a:noFill/>
        </p:spPr>
        <p:txBody>
          <a:bodyPr wrap="square" rtlCol="0">
            <a:spAutoFit/>
          </a:bodyPr>
          <a:lstStyle/>
          <a:p>
            <a:pPr algn="just"/>
            <a:r>
              <a:rPr lang="it-IT" sz="1200" b="1" dirty="0" smtClean="0"/>
              <a:t>Tratto arginato da ponte TAV a confine regionale</a:t>
            </a:r>
          </a:p>
          <a:p>
            <a:pPr algn="just"/>
            <a:r>
              <a:rPr lang="it-IT" sz="1200" dirty="0" smtClean="0"/>
              <a:t>(Comuni di Soliera, Bastiglia, Bomporto, Cavezzo, Novi di Modena, San Prospero, Carpi, San Possidonio, Concordia sulla Secchia)</a:t>
            </a:r>
            <a:endParaRPr lang="it-IT" sz="1200" dirty="0"/>
          </a:p>
        </p:txBody>
      </p:sp>
      <p:sp>
        <p:nvSpPr>
          <p:cNvPr id="38" name="CasellaDiTesto 37"/>
          <p:cNvSpPr txBox="1"/>
          <p:nvPr/>
        </p:nvSpPr>
        <p:spPr>
          <a:xfrm>
            <a:off x="6118101" y="3666495"/>
            <a:ext cx="2410617" cy="276999"/>
          </a:xfrm>
          <a:prstGeom prst="rect">
            <a:avLst/>
          </a:prstGeom>
          <a:noFill/>
        </p:spPr>
        <p:txBody>
          <a:bodyPr wrap="square" rtlCol="0">
            <a:spAutoFit/>
          </a:bodyPr>
          <a:lstStyle/>
          <a:p>
            <a:r>
              <a:rPr lang="it-IT" sz="1200" b="1" i="1" dirty="0" smtClean="0">
                <a:solidFill>
                  <a:srgbClr val="FF0000"/>
                </a:solidFill>
              </a:rPr>
              <a:t>Importo lavori: circa €  12.000.000</a:t>
            </a:r>
            <a:endParaRPr lang="it-IT" sz="1200" b="1" i="1" dirty="0">
              <a:solidFill>
                <a:srgbClr val="FF0000"/>
              </a:solidFill>
            </a:endParaRPr>
          </a:p>
        </p:txBody>
      </p:sp>
      <p:sp>
        <p:nvSpPr>
          <p:cNvPr id="39" name="CasellaDiTesto 38"/>
          <p:cNvSpPr txBox="1"/>
          <p:nvPr/>
        </p:nvSpPr>
        <p:spPr>
          <a:xfrm>
            <a:off x="6118101" y="4102864"/>
            <a:ext cx="3278435" cy="276999"/>
          </a:xfrm>
          <a:prstGeom prst="rect">
            <a:avLst/>
          </a:prstGeom>
          <a:noFill/>
        </p:spPr>
        <p:txBody>
          <a:bodyPr wrap="square" rtlCol="0">
            <a:spAutoFit/>
          </a:bodyPr>
          <a:lstStyle/>
          <a:p>
            <a:r>
              <a:rPr lang="it-IT" sz="1200" b="1" i="1" dirty="0" smtClean="0">
                <a:solidFill>
                  <a:srgbClr val="FF0000"/>
                </a:solidFill>
              </a:rPr>
              <a:t>Avvio procedura gara di appalto: Luglio 2018 </a:t>
            </a:r>
          </a:p>
        </p:txBody>
      </p:sp>
      <p:grpSp>
        <p:nvGrpSpPr>
          <p:cNvPr id="40" name="Gruppo 39"/>
          <p:cNvGrpSpPr/>
          <p:nvPr/>
        </p:nvGrpSpPr>
        <p:grpSpPr>
          <a:xfrm>
            <a:off x="4283968" y="2636912"/>
            <a:ext cx="1619911" cy="3731381"/>
            <a:chOff x="1820848" y="1644057"/>
            <a:chExt cx="2077168" cy="4784648"/>
          </a:xfrm>
        </p:grpSpPr>
        <p:grpSp>
          <p:nvGrpSpPr>
            <p:cNvPr id="41" name="Gruppo 40"/>
            <p:cNvGrpSpPr/>
            <p:nvPr/>
          </p:nvGrpSpPr>
          <p:grpSpPr>
            <a:xfrm>
              <a:off x="1820848" y="1644057"/>
              <a:ext cx="2077168" cy="4784648"/>
              <a:chOff x="1820848" y="1644057"/>
              <a:chExt cx="2077168" cy="4784648"/>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0848" y="1644057"/>
                <a:ext cx="2031072" cy="4784648"/>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4" name="CasellaDiTesto 43"/>
              <p:cNvSpPr txBox="1"/>
              <p:nvPr/>
            </p:nvSpPr>
            <p:spPr>
              <a:xfrm>
                <a:off x="2857529" y="6093295"/>
                <a:ext cx="529311" cy="276999"/>
              </a:xfrm>
              <a:prstGeom prst="rect">
                <a:avLst/>
              </a:prstGeom>
              <a:noFill/>
            </p:spPr>
            <p:txBody>
              <a:bodyPr wrap="none" rtlCol="0">
                <a:spAutoFit/>
              </a:bodyPr>
              <a:lstStyle/>
              <a:p>
                <a:pPr algn="ctr"/>
                <a:r>
                  <a:rPr lang="it-IT" sz="600" b="1" dirty="0" smtClean="0"/>
                  <a:t>Comune di</a:t>
                </a:r>
              </a:p>
              <a:p>
                <a:pPr algn="ctr"/>
                <a:r>
                  <a:rPr lang="it-IT" sz="600" b="1" dirty="0" smtClean="0"/>
                  <a:t>Modena</a:t>
                </a:r>
                <a:endParaRPr lang="it-IT" sz="600" b="1" dirty="0"/>
              </a:p>
            </p:txBody>
          </p:sp>
          <p:sp>
            <p:nvSpPr>
              <p:cNvPr id="45" name="CasellaDiTesto 44"/>
              <p:cNvSpPr txBox="1"/>
              <p:nvPr/>
            </p:nvSpPr>
            <p:spPr>
              <a:xfrm>
                <a:off x="2388383" y="5309482"/>
                <a:ext cx="529311" cy="276999"/>
              </a:xfrm>
              <a:prstGeom prst="rect">
                <a:avLst/>
              </a:prstGeom>
              <a:noFill/>
            </p:spPr>
            <p:txBody>
              <a:bodyPr wrap="none" rtlCol="0">
                <a:spAutoFit/>
              </a:bodyPr>
              <a:lstStyle/>
              <a:p>
                <a:pPr algn="ctr"/>
                <a:r>
                  <a:rPr lang="it-IT" sz="600" b="1" dirty="0" smtClean="0"/>
                  <a:t>Comune di</a:t>
                </a:r>
              </a:p>
              <a:p>
                <a:pPr algn="ctr"/>
                <a:r>
                  <a:rPr lang="it-IT" sz="600" b="1" dirty="0" smtClean="0"/>
                  <a:t>Soliera</a:t>
                </a:r>
                <a:endParaRPr lang="it-IT" sz="600" b="1" dirty="0"/>
              </a:p>
            </p:txBody>
          </p:sp>
          <p:sp>
            <p:nvSpPr>
              <p:cNvPr id="46" name="CasellaDiTesto 45"/>
              <p:cNvSpPr txBox="1"/>
              <p:nvPr/>
            </p:nvSpPr>
            <p:spPr>
              <a:xfrm>
                <a:off x="3203848" y="5677796"/>
                <a:ext cx="529311" cy="276999"/>
              </a:xfrm>
              <a:prstGeom prst="rect">
                <a:avLst/>
              </a:prstGeom>
              <a:noFill/>
            </p:spPr>
            <p:txBody>
              <a:bodyPr wrap="none" rtlCol="0">
                <a:spAutoFit/>
              </a:bodyPr>
              <a:lstStyle/>
              <a:p>
                <a:pPr algn="ctr"/>
                <a:r>
                  <a:rPr lang="it-IT" sz="600" b="1" dirty="0" smtClean="0"/>
                  <a:t>Comune di</a:t>
                </a:r>
              </a:p>
              <a:p>
                <a:pPr algn="ctr"/>
                <a:r>
                  <a:rPr lang="it-IT" sz="600" b="1" dirty="0" smtClean="0"/>
                  <a:t>Bastiglia</a:t>
                </a:r>
                <a:endParaRPr lang="it-IT" sz="600" b="1" dirty="0"/>
              </a:p>
            </p:txBody>
          </p:sp>
          <p:sp>
            <p:nvSpPr>
              <p:cNvPr id="47" name="CasellaDiTesto 46"/>
              <p:cNvSpPr txBox="1"/>
              <p:nvPr/>
            </p:nvSpPr>
            <p:spPr>
              <a:xfrm>
                <a:off x="3356248" y="5190498"/>
                <a:ext cx="529311" cy="276999"/>
              </a:xfrm>
              <a:prstGeom prst="rect">
                <a:avLst/>
              </a:prstGeom>
              <a:noFill/>
            </p:spPr>
            <p:txBody>
              <a:bodyPr wrap="none" rtlCol="0">
                <a:spAutoFit/>
              </a:bodyPr>
              <a:lstStyle/>
              <a:p>
                <a:pPr algn="ctr"/>
                <a:r>
                  <a:rPr lang="it-IT" sz="600" b="1" dirty="0" smtClean="0"/>
                  <a:t>Comune di</a:t>
                </a:r>
              </a:p>
              <a:p>
                <a:pPr algn="ctr"/>
                <a:r>
                  <a:rPr lang="it-IT" sz="600" b="1" dirty="0" smtClean="0"/>
                  <a:t>Bomporto</a:t>
                </a:r>
                <a:endParaRPr lang="it-IT" sz="600" b="1" dirty="0"/>
              </a:p>
            </p:txBody>
          </p:sp>
          <p:sp>
            <p:nvSpPr>
              <p:cNvPr id="48" name="CasellaDiTesto 47"/>
              <p:cNvSpPr txBox="1"/>
              <p:nvPr/>
            </p:nvSpPr>
            <p:spPr>
              <a:xfrm>
                <a:off x="2826937" y="4255329"/>
                <a:ext cx="529311" cy="276999"/>
              </a:xfrm>
              <a:prstGeom prst="rect">
                <a:avLst/>
              </a:prstGeom>
              <a:noFill/>
            </p:spPr>
            <p:txBody>
              <a:bodyPr wrap="none" rtlCol="0">
                <a:spAutoFit/>
              </a:bodyPr>
              <a:lstStyle/>
              <a:p>
                <a:pPr algn="ctr"/>
                <a:r>
                  <a:rPr lang="it-IT" sz="600" b="1" dirty="0" smtClean="0"/>
                  <a:t>Comune di</a:t>
                </a:r>
              </a:p>
              <a:p>
                <a:pPr algn="ctr"/>
                <a:r>
                  <a:rPr lang="it-IT" sz="600" b="1" dirty="0" smtClean="0"/>
                  <a:t>Carpi</a:t>
                </a:r>
                <a:endParaRPr lang="it-IT" sz="600" b="1" dirty="0"/>
              </a:p>
            </p:txBody>
          </p:sp>
          <p:sp>
            <p:nvSpPr>
              <p:cNvPr id="49" name="CasellaDiTesto 48"/>
              <p:cNvSpPr txBox="1"/>
              <p:nvPr/>
            </p:nvSpPr>
            <p:spPr>
              <a:xfrm>
                <a:off x="3347864" y="4437112"/>
                <a:ext cx="550152" cy="276999"/>
              </a:xfrm>
              <a:prstGeom prst="rect">
                <a:avLst/>
              </a:prstGeom>
              <a:noFill/>
            </p:spPr>
            <p:txBody>
              <a:bodyPr wrap="none" rtlCol="0">
                <a:spAutoFit/>
              </a:bodyPr>
              <a:lstStyle/>
              <a:p>
                <a:pPr algn="ctr"/>
                <a:r>
                  <a:rPr lang="it-IT" sz="600" b="1" dirty="0" smtClean="0"/>
                  <a:t>Comune di</a:t>
                </a:r>
              </a:p>
              <a:p>
                <a:pPr algn="ctr"/>
                <a:r>
                  <a:rPr lang="it-IT" sz="600" b="1" dirty="0" smtClean="0"/>
                  <a:t>S. Prospero</a:t>
                </a:r>
                <a:endParaRPr lang="it-IT" sz="600" b="1" dirty="0"/>
              </a:p>
            </p:txBody>
          </p:sp>
          <p:sp>
            <p:nvSpPr>
              <p:cNvPr id="50" name="CasellaDiTesto 49"/>
              <p:cNvSpPr txBox="1"/>
              <p:nvPr/>
            </p:nvSpPr>
            <p:spPr>
              <a:xfrm>
                <a:off x="3095620" y="3316898"/>
                <a:ext cx="529311" cy="276999"/>
              </a:xfrm>
              <a:prstGeom prst="rect">
                <a:avLst/>
              </a:prstGeom>
              <a:noFill/>
            </p:spPr>
            <p:txBody>
              <a:bodyPr wrap="none" rtlCol="0">
                <a:spAutoFit/>
              </a:bodyPr>
              <a:lstStyle/>
              <a:p>
                <a:pPr algn="ctr"/>
                <a:r>
                  <a:rPr lang="it-IT" sz="600" b="1" dirty="0" smtClean="0"/>
                  <a:t>Comune di</a:t>
                </a:r>
              </a:p>
              <a:p>
                <a:pPr algn="ctr"/>
                <a:r>
                  <a:rPr lang="it-IT" sz="600" b="1" dirty="0" smtClean="0"/>
                  <a:t>Cavezzo</a:t>
                </a:r>
                <a:endParaRPr lang="it-IT" sz="600" b="1" dirty="0"/>
              </a:p>
            </p:txBody>
          </p:sp>
          <p:sp>
            <p:nvSpPr>
              <p:cNvPr id="51" name="CasellaDiTesto 50"/>
              <p:cNvSpPr txBox="1"/>
              <p:nvPr/>
            </p:nvSpPr>
            <p:spPr>
              <a:xfrm>
                <a:off x="2988733" y="2503814"/>
                <a:ext cx="668774" cy="276999"/>
              </a:xfrm>
              <a:prstGeom prst="rect">
                <a:avLst/>
              </a:prstGeom>
              <a:noFill/>
            </p:spPr>
            <p:txBody>
              <a:bodyPr wrap="none" rtlCol="0">
                <a:spAutoFit/>
              </a:bodyPr>
              <a:lstStyle/>
              <a:p>
                <a:pPr algn="ctr"/>
                <a:r>
                  <a:rPr lang="it-IT" sz="600" b="1" dirty="0" smtClean="0"/>
                  <a:t>Comune di</a:t>
                </a:r>
              </a:p>
              <a:p>
                <a:pPr algn="ctr"/>
                <a:r>
                  <a:rPr lang="it-IT" sz="600" b="1" dirty="0" smtClean="0"/>
                  <a:t>San Possidonio</a:t>
                </a:r>
                <a:endParaRPr lang="it-IT" sz="600" b="1" dirty="0"/>
              </a:p>
            </p:txBody>
          </p:sp>
          <p:sp>
            <p:nvSpPr>
              <p:cNvPr id="52" name="CasellaDiTesto 51"/>
              <p:cNvSpPr txBox="1"/>
              <p:nvPr/>
            </p:nvSpPr>
            <p:spPr>
              <a:xfrm>
                <a:off x="2337372" y="3230333"/>
                <a:ext cx="529311" cy="369332"/>
              </a:xfrm>
              <a:prstGeom prst="rect">
                <a:avLst/>
              </a:prstGeom>
              <a:noFill/>
            </p:spPr>
            <p:txBody>
              <a:bodyPr wrap="none" rtlCol="0">
                <a:spAutoFit/>
              </a:bodyPr>
              <a:lstStyle/>
              <a:p>
                <a:pPr algn="ctr"/>
                <a:r>
                  <a:rPr lang="it-IT" sz="600" b="1" dirty="0" smtClean="0"/>
                  <a:t>Comune di</a:t>
                </a:r>
              </a:p>
              <a:p>
                <a:pPr algn="ctr"/>
                <a:r>
                  <a:rPr lang="it-IT" sz="600" b="1" dirty="0" smtClean="0"/>
                  <a:t>Novi di </a:t>
                </a:r>
              </a:p>
              <a:p>
                <a:pPr algn="ctr"/>
                <a:r>
                  <a:rPr lang="it-IT" sz="600" b="1" dirty="0" smtClean="0"/>
                  <a:t>Modena</a:t>
                </a:r>
                <a:endParaRPr lang="it-IT" sz="600" b="1" dirty="0"/>
              </a:p>
            </p:txBody>
          </p:sp>
          <p:sp>
            <p:nvSpPr>
              <p:cNvPr id="53" name="CasellaDiTesto 52"/>
              <p:cNvSpPr txBox="1"/>
              <p:nvPr/>
            </p:nvSpPr>
            <p:spPr>
              <a:xfrm>
                <a:off x="2890417" y="1741457"/>
                <a:ext cx="931666" cy="276999"/>
              </a:xfrm>
              <a:prstGeom prst="rect">
                <a:avLst/>
              </a:prstGeom>
              <a:noFill/>
            </p:spPr>
            <p:txBody>
              <a:bodyPr wrap="none" rtlCol="0">
                <a:spAutoFit/>
              </a:bodyPr>
              <a:lstStyle/>
              <a:p>
                <a:pPr algn="ctr"/>
                <a:r>
                  <a:rPr lang="it-IT" sz="600" b="1" dirty="0" smtClean="0"/>
                  <a:t>Comune di</a:t>
                </a:r>
              </a:p>
              <a:p>
                <a:pPr algn="ctr"/>
                <a:r>
                  <a:rPr lang="it-IT" sz="600" b="1" dirty="0" smtClean="0"/>
                  <a:t>Concordia sulla Secchia</a:t>
                </a:r>
                <a:endParaRPr lang="it-IT" sz="600" b="1" dirty="0"/>
              </a:p>
            </p:txBody>
          </p:sp>
        </p:grpSp>
        <p:sp>
          <p:nvSpPr>
            <p:cNvPr id="42" name="CasellaDiTesto 41"/>
            <p:cNvSpPr txBox="1"/>
            <p:nvPr/>
          </p:nvSpPr>
          <p:spPr>
            <a:xfrm>
              <a:off x="2073519" y="1648279"/>
              <a:ext cx="527710" cy="276999"/>
            </a:xfrm>
            <a:prstGeom prst="rect">
              <a:avLst/>
            </a:prstGeom>
            <a:noFill/>
          </p:spPr>
          <p:txBody>
            <a:bodyPr wrap="none" rtlCol="0">
              <a:spAutoFit/>
            </a:bodyPr>
            <a:lstStyle/>
            <a:p>
              <a:pPr algn="ctr"/>
              <a:r>
                <a:rPr lang="it-IT" sz="600" b="1" dirty="0" smtClean="0"/>
                <a:t>Regione </a:t>
              </a:r>
            </a:p>
            <a:p>
              <a:pPr algn="ctr"/>
              <a:r>
                <a:rPr lang="it-IT" sz="600" b="1" dirty="0" smtClean="0"/>
                <a:t>Lombardia</a:t>
              </a:r>
              <a:endParaRPr lang="it-IT" sz="600" b="1" dirty="0"/>
            </a:p>
          </p:txBody>
        </p:sp>
      </p:grpSp>
      <p:sp>
        <p:nvSpPr>
          <p:cNvPr id="54" name="Cubo 53"/>
          <p:cNvSpPr>
            <a:spLocks noChangeAspect="1"/>
          </p:cNvSpPr>
          <p:nvPr/>
        </p:nvSpPr>
        <p:spPr>
          <a:xfrm>
            <a:off x="5997263" y="3739161"/>
            <a:ext cx="142152" cy="144000"/>
          </a:xfrm>
          <a:prstGeom prst="cube">
            <a:avLst/>
          </a:prstGeom>
          <a:solidFill>
            <a:srgbClr val="18699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ubo 54"/>
          <p:cNvSpPr>
            <a:spLocks noChangeAspect="1"/>
          </p:cNvSpPr>
          <p:nvPr/>
        </p:nvSpPr>
        <p:spPr>
          <a:xfrm>
            <a:off x="5997263" y="4193744"/>
            <a:ext cx="142152" cy="144000"/>
          </a:xfrm>
          <a:prstGeom prst="cube">
            <a:avLst/>
          </a:prstGeom>
          <a:solidFill>
            <a:srgbClr val="18699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6118101" y="4520153"/>
            <a:ext cx="2831539" cy="461665"/>
          </a:xfrm>
          <a:prstGeom prst="rect">
            <a:avLst/>
          </a:prstGeom>
          <a:noFill/>
        </p:spPr>
        <p:txBody>
          <a:bodyPr wrap="square" rtlCol="0">
            <a:spAutoFit/>
          </a:bodyPr>
          <a:lstStyle/>
          <a:p>
            <a:r>
              <a:rPr lang="it-IT" sz="1200" b="1" i="1" dirty="0" smtClean="0">
                <a:solidFill>
                  <a:srgbClr val="FF0000"/>
                </a:solidFill>
              </a:rPr>
              <a:t>Consegna lavori ottobre/novembre 2018 - Durata lavori 2 anni</a:t>
            </a:r>
            <a:endParaRPr lang="it-IT" sz="1200" b="1" i="1" dirty="0">
              <a:solidFill>
                <a:srgbClr val="FF0000"/>
              </a:solidFill>
            </a:endParaRPr>
          </a:p>
        </p:txBody>
      </p:sp>
      <p:sp>
        <p:nvSpPr>
          <p:cNvPr id="56" name="Cubo 55"/>
          <p:cNvSpPr>
            <a:spLocks noChangeAspect="1"/>
          </p:cNvSpPr>
          <p:nvPr/>
        </p:nvSpPr>
        <p:spPr>
          <a:xfrm>
            <a:off x="5997263" y="4586291"/>
            <a:ext cx="142152" cy="144000"/>
          </a:xfrm>
          <a:prstGeom prst="cube">
            <a:avLst/>
          </a:prstGeom>
          <a:solidFill>
            <a:srgbClr val="18699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306452" y="5578577"/>
            <a:ext cx="3761492" cy="276999"/>
          </a:xfrm>
          <a:prstGeom prst="rect">
            <a:avLst/>
          </a:prstGeom>
          <a:noFill/>
        </p:spPr>
        <p:txBody>
          <a:bodyPr wrap="square" rtlCol="0">
            <a:spAutoFit/>
          </a:bodyPr>
          <a:lstStyle/>
          <a:p>
            <a:r>
              <a:rPr lang="it-IT" sz="1200" b="1" i="1" dirty="0" smtClean="0">
                <a:solidFill>
                  <a:srgbClr val="FF0000"/>
                </a:solidFill>
              </a:rPr>
              <a:t>Durata lavori 1 anno</a:t>
            </a:r>
            <a:endParaRPr lang="it-IT" sz="1200" b="1" i="1" dirty="0">
              <a:solidFill>
                <a:srgbClr val="FF0000"/>
              </a:solidFill>
            </a:endParaRPr>
          </a:p>
        </p:txBody>
      </p:sp>
      <p:sp>
        <p:nvSpPr>
          <p:cNvPr id="57" name="Cubo 56"/>
          <p:cNvSpPr>
            <a:spLocks noChangeAspect="1"/>
          </p:cNvSpPr>
          <p:nvPr/>
        </p:nvSpPr>
        <p:spPr>
          <a:xfrm>
            <a:off x="160481" y="5661264"/>
            <a:ext cx="142152" cy="144000"/>
          </a:xfrm>
          <a:prstGeom prst="cube">
            <a:avLst/>
          </a:prstGeom>
          <a:solidFill>
            <a:srgbClr val="18699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49357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piezometrico in tempo reale  - cassa espansione f. Panaro</a:t>
            </a:r>
            <a:endParaRPr lang="it-IT" sz="1600" dirty="0">
              <a:solidFill>
                <a:schemeClr val="tx2"/>
              </a:solidFill>
            </a:endParaRPr>
          </a:p>
        </p:txBody>
      </p:sp>
      <p:pic>
        <p:nvPicPr>
          <p:cNvPr id="2050" name="Picture 2" descr="C:\Users\pellegrinifederica\Dropbox\presentazioni\cassa panaro\Immagine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8" y="631776"/>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ellegrinifederica\Dropbox\presentazioni\cassa panaro\Immagine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6062" y="631776"/>
            <a:ext cx="4555368" cy="303691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1285" y="4005064"/>
            <a:ext cx="9121430" cy="1569660"/>
          </a:xfrm>
          <a:prstGeom prst="rect">
            <a:avLst/>
          </a:prstGeom>
        </p:spPr>
        <p:txBody>
          <a:bodyPr wrap="square">
            <a:spAutoFit/>
          </a:bodyPr>
          <a:lstStyle/>
          <a:p>
            <a:r>
              <a:rPr lang="it-IT" sz="1200" dirty="0"/>
              <a:t>L’opera è sottoposta, ai sensi della Legge 584/94 e </a:t>
            </a:r>
            <a:r>
              <a:rPr lang="it-IT" sz="1200" dirty="0" err="1"/>
              <a:t>smi</a:t>
            </a:r>
            <a:r>
              <a:rPr lang="it-IT" sz="1200" dirty="0"/>
              <a:t> e in virtù di un accordo sottoscritto nel mese di novembre 2015, alla vigilanza da parte della Direzione Generale per le Dighe e le Infrastrutture Idriche ed Elettriche (Ministero delle Infrastrutture e Trasporti), rientrando tra le cosiddette “grandi dighe</a:t>
            </a:r>
            <a:r>
              <a:rPr lang="it-IT" sz="1200" dirty="0" smtClean="0"/>
              <a:t>”.</a:t>
            </a:r>
          </a:p>
          <a:p>
            <a:endParaRPr lang="it-IT" sz="1200" dirty="0" smtClean="0"/>
          </a:p>
          <a:p>
            <a:endParaRPr lang="it-IT" sz="1200" dirty="0"/>
          </a:p>
          <a:p>
            <a:r>
              <a:rPr lang="it-IT" sz="1200" dirty="0"/>
              <a:t>Lo scopo del sistema di monitoraggio, realizzato dalla Ditta CAE Spa Di San Lazzaro di Savena (BO), è il controllo delle pressioni interstiziali all’interno e nei terreni di fondazione dei corpi arginali dell’opera sia durante l’esecuzione degli invasi sperimentali ai sensi dell’art. 13 del DPR 1363/1959 sia durante l’esercizio della stessa, al fine di una costante verifica della corretta tenuta della cassa nel corso del tempo</a:t>
            </a:r>
          </a:p>
        </p:txBody>
      </p:sp>
    </p:spTree>
    <p:extLst>
      <p:ext uri="{BB962C8B-B14F-4D97-AF65-F5344CB8AC3E}">
        <p14:creationId xmlns:p14="http://schemas.microsoft.com/office/powerpoint/2010/main" val="3782494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piezometrico in tempo reale  - cassa espansione f. Panaro</a:t>
            </a:r>
            <a:endParaRPr lang="it-IT" sz="1600" dirty="0">
              <a:solidFill>
                <a:schemeClr val="tx2"/>
              </a:solidFill>
            </a:endParaRPr>
          </a:p>
        </p:txBody>
      </p:sp>
      <p:sp>
        <p:nvSpPr>
          <p:cNvPr id="2" name="Rettangolo 1"/>
          <p:cNvSpPr/>
          <p:nvPr/>
        </p:nvSpPr>
        <p:spPr>
          <a:xfrm>
            <a:off x="112394" y="983343"/>
            <a:ext cx="9121430" cy="646331"/>
          </a:xfrm>
          <a:prstGeom prst="rect">
            <a:avLst/>
          </a:prstGeom>
        </p:spPr>
        <p:txBody>
          <a:bodyPr wrap="square">
            <a:spAutoFit/>
          </a:bodyPr>
          <a:lstStyle/>
          <a:p>
            <a:r>
              <a:rPr lang="it-IT" sz="1200" dirty="0">
                <a:ea typeface="Calibri"/>
                <a:cs typeface="Calibri"/>
              </a:rPr>
              <a:t>L’ubicazione dei punti da monitorare è distribuita in diversi settori dell’opera con una maggiore concentrazione di sensori in prossimità dello sbarramento e delle arginature adiacenti, per poi diradarsi lungo le arginature verso monte e terminando nei pressi della sezione d’ingresso (posta a valle dell’attraversamento dell’autostrada A1) per un’estensione longitudinale di circa 3,5 Km</a:t>
            </a:r>
            <a:endParaRPr lang="it-IT" sz="1200" dirty="0"/>
          </a:p>
        </p:txBody>
      </p:sp>
      <p:sp>
        <p:nvSpPr>
          <p:cNvPr id="4" name="Rettangolo 3"/>
          <p:cNvSpPr/>
          <p:nvPr/>
        </p:nvSpPr>
        <p:spPr>
          <a:xfrm>
            <a:off x="129328" y="2348880"/>
            <a:ext cx="4572000" cy="1938992"/>
          </a:xfrm>
          <a:prstGeom prst="rect">
            <a:avLst/>
          </a:prstGeom>
        </p:spPr>
        <p:txBody>
          <a:bodyPr>
            <a:spAutoFit/>
          </a:bodyPr>
          <a:lstStyle/>
          <a:p>
            <a:r>
              <a:rPr lang="it-IT" sz="1200" dirty="0" smtClean="0"/>
              <a:t>Sono state eseguite oltre </a:t>
            </a:r>
            <a:r>
              <a:rPr lang="it-IT" sz="1200" b="1" dirty="0"/>
              <a:t>30 perforazioni </a:t>
            </a:r>
            <a:r>
              <a:rPr lang="it-IT" sz="1200" dirty="0"/>
              <a:t>di sondaggio realizzate a carotaggio continuo, che hanno permesso di avere una conoscenza approfondita delle stratigrafie e delle caratteristiche granulometriche dei terreni che costituiscono i rilevati arginali e i terreni di fondazione della cassa di espansione. </a:t>
            </a:r>
            <a:endParaRPr lang="it-IT" sz="1200" dirty="0" smtClean="0"/>
          </a:p>
          <a:p>
            <a:endParaRPr lang="it-IT" sz="1200" dirty="0"/>
          </a:p>
          <a:p>
            <a:r>
              <a:rPr lang="it-IT" sz="1200" dirty="0" smtClean="0"/>
              <a:t>In </a:t>
            </a:r>
            <a:r>
              <a:rPr lang="it-IT" sz="1200" dirty="0"/>
              <a:t>ogni foro di sondaggio sono state installate da </a:t>
            </a:r>
            <a:r>
              <a:rPr lang="it-IT" sz="1200" b="1" dirty="0"/>
              <a:t>1 a 2 celle piezometriche</a:t>
            </a:r>
            <a:r>
              <a:rPr lang="it-IT" sz="1200" dirty="0"/>
              <a:t>, finalizzate alla misurazione in continuo ed in tempo reale dei livelli di falda, individuando la pressione neutra dell’acqua in particolari intervalli di profondità.</a:t>
            </a:r>
          </a:p>
        </p:txBody>
      </p:sp>
      <p:pic>
        <p:nvPicPr>
          <p:cNvPr id="3074" name="Picture 2" descr="C:\Users\pellegrinifederica\Dropbox\presentazioni\cassa panaro\Immagine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7632" y="2348879"/>
            <a:ext cx="4442672" cy="395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12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piezometrico in tempo reale  - cassa espansione f. Panaro</a:t>
            </a:r>
            <a:endParaRPr lang="it-IT" sz="1600" dirty="0">
              <a:solidFill>
                <a:schemeClr val="tx2"/>
              </a:solidFill>
            </a:endParaRPr>
          </a:p>
        </p:txBody>
      </p:sp>
      <p:sp>
        <p:nvSpPr>
          <p:cNvPr id="5" name="Rettangolo 4"/>
          <p:cNvSpPr/>
          <p:nvPr/>
        </p:nvSpPr>
        <p:spPr>
          <a:xfrm>
            <a:off x="113998" y="5445224"/>
            <a:ext cx="8864167" cy="646331"/>
          </a:xfrm>
          <a:prstGeom prst="rect">
            <a:avLst/>
          </a:prstGeom>
        </p:spPr>
        <p:txBody>
          <a:bodyPr wrap="square">
            <a:spAutoFit/>
          </a:bodyPr>
          <a:lstStyle/>
          <a:p>
            <a:r>
              <a:rPr lang="it-IT" sz="1200" dirty="0"/>
              <a:t>Data la vastità dell’area e la diversità delle distanze tra i punti di misura, il sistema è stato suddiviso in due sottosistemi indipendenti: </a:t>
            </a:r>
            <a:r>
              <a:rPr lang="it-IT" sz="1200" b="1" dirty="0"/>
              <a:t>zona nord</a:t>
            </a:r>
            <a:r>
              <a:rPr lang="it-IT" sz="1200" dirty="0"/>
              <a:t>, posizionata sul manufatto dello sbarramento, e </a:t>
            </a:r>
            <a:r>
              <a:rPr lang="it-IT" sz="1200" b="1" dirty="0"/>
              <a:t>zona sud </a:t>
            </a:r>
            <a:r>
              <a:rPr lang="it-IT" sz="1200" dirty="0"/>
              <a:t>ubicata nei pressi di un punto di monitoraggio piezometrico. </a:t>
            </a:r>
            <a:endParaRPr lang="it-IT" sz="1200" dirty="0" smtClean="0"/>
          </a:p>
          <a:p>
            <a:r>
              <a:rPr lang="it-IT" sz="1200" dirty="0" smtClean="0"/>
              <a:t>Ognuno </a:t>
            </a:r>
            <a:r>
              <a:rPr lang="it-IT" sz="1200" dirty="0"/>
              <a:t>dei sottoinsiemi fa capo ad una stazione con </a:t>
            </a:r>
            <a:r>
              <a:rPr lang="it-IT" sz="1200" dirty="0" err="1"/>
              <a:t>datalogger</a:t>
            </a:r>
            <a:r>
              <a:rPr lang="it-IT" sz="1200" dirty="0"/>
              <a:t> </a:t>
            </a:r>
            <a:r>
              <a:rPr lang="it-IT" sz="1200" dirty="0" err="1" smtClean="0"/>
              <a:t>Mhaster</a:t>
            </a:r>
            <a:endParaRPr lang="it-IT" sz="1200" dirty="0"/>
          </a:p>
        </p:txBody>
      </p:sp>
      <p:pic>
        <p:nvPicPr>
          <p:cNvPr id="4098" name="Picture 2" descr="C:\Users\pellegrinifederica\Dropbox\presentazioni\cassa panaro\Immagine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79" y="620688"/>
            <a:ext cx="4038173" cy="459827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ellegrinifederica\Dropbox\presentazioni\cassa panaro\Immagine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620688"/>
            <a:ext cx="3528392" cy="440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10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piezometrico in tempo reale  - cassa espansione f. Panaro</a:t>
            </a:r>
            <a:endParaRPr lang="it-IT" sz="1600" dirty="0">
              <a:solidFill>
                <a:schemeClr val="tx2"/>
              </a:solidFill>
            </a:endParaRPr>
          </a:p>
        </p:txBody>
      </p:sp>
      <p:sp>
        <p:nvSpPr>
          <p:cNvPr id="2" name="Rettangolo 1"/>
          <p:cNvSpPr/>
          <p:nvPr/>
        </p:nvSpPr>
        <p:spPr>
          <a:xfrm>
            <a:off x="179512" y="1196752"/>
            <a:ext cx="4248472" cy="1938992"/>
          </a:xfrm>
          <a:prstGeom prst="rect">
            <a:avLst/>
          </a:prstGeom>
        </p:spPr>
        <p:txBody>
          <a:bodyPr wrap="square">
            <a:spAutoFit/>
          </a:bodyPr>
          <a:lstStyle/>
          <a:p>
            <a:r>
              <a:rPr lang="it-IT" sz="1200" dirty="0"/>
              <a:t>Sull’intera area della cassa di espansione si contano </a:t>
            </a:r>
            <a:r>
              <a:rPr lang="it-IT" sz="1200" b="1" dirty="0"/>
              <a:t>57 punti di misura</a:t>
            </a:r>
            <a:r>
              <a:rPr lang="it-IT" sz="1200" dirty="0"/>
              <a:t>, installati in sondaggi collocati dai 5 ai 60 metri di profondità. </a:t>
            </a:r>
            <a:r>
              <a:rPr lang="it-IT" sz="1200" dirty="0" smtClean="0"/>
              <a:t> </a:t>
            </a:r>
          </a:p>
          <a:p>
            <a:endParaRPr lang="it-IT" sz="1200" dirty="0" smtClean="0"/>
          </a:p>
          <a:p>
            <a:r>
              <a:rPr lang="it-IT" sz="1200" dirty="0" smtClean="0"/>
              <a:t>I </a:t>
            </a:r>
            <a:r>
              <a:rPr lang="it-IT" sz="1200" dirty="0"/>
              <a:t>dati acquisiti dal sistema vengono registrati presso le stazioni, poi acquisiti dalla centrale principale di </a:t>
            </a:r>
            <a:r>
              <a:rPr lang="it-IT" sz="1200" dirty="0" err="1"/>
              <a:t>AIPo</a:t>
            </a:r>
            <a:r>
              <a:rPr lang="it-IT" sz="1200" dirty="0"/>
              <a:t> Parma utilizzando le infrastrutture hardware e software già a disposizione, dove si integrano nel database dell’Agenzia e resi visibili al pari dei dati acquisiti dal resto della rete idrometrica del Bacino del Po e da qui automaticamente trasferiti alle altre sedi di </a:t>
            </a:r>
            <a:r>
              <a:rPr lang="it-IT" sz="1200" dirty="0" err="1"/>
              <a:t>AIPo</a:t>
            </a:r>
            <a:r>
              <a:rPr lang="it-IT" sz="1200" dirty="0"/>
              <a:t>. </a:t>
            </a:r>
          </a:p>
        </p:txBody>
      </p:sp>
      <p:pic>
        <p:nvPicPr>
          <p:cNvPr id="5122" name="Picture 2" descr="C:\Users\pellegrinifederica\Dropbox\presentazioni\cassa panaro\Immagine 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692697"/>
            <a:ext cx="410606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ellegrinifederica\Dropbox\presentazioni\cassa panaro\Immagine 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400240"/>
            <a:ext cx="4106060" cy="307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20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279679" y="1498575"/>
            <a:ext cx="8468785" cy="3046988"/>
          </a:xfrm>
          <a:prstGeom prst="rect">
            <a:avLst/>
          </a:prstGeom>
        </p:spPr>
        <p:txBody>
          <a:bodyPr wrap="square">
            <a:spAutoFit/>
          </a:bodyPr>
          <a:lstStyle/>
          <a:p>
            <a:endParaRPr lang="it-IT" sz="1200" dirty="0" smtClean="0"/>
          </a:p>
          <a:p>
            <a:r>
              <a:rPr lang="it-IT" sz="1200" dirty="0" smtClean="0"/>
              <a:t>All'interno </a:t>
            </a:r>
            <a:r>
              <a:rPr lang="it-IT" sz="1200" dirty="0"/>
              <a:t>del programma di messa in sicurezza idraulica dei territori connessi ai fiumi che hanno generato gli </a:t>
            </a:r>
            <a:r>
              <a:rPr lang="it-IT" sz="1200" dirty="0" smtClean="0"/>
              <a:t>eventi alluvionali </a:t>
            </a:r>
            <a:r>
              <a:rPr lang="it-IT" sz="1200" dirty="0"/>
              <a:t>di Gennaio 2014 è stata avviata dallo Staff Tecnico di cui all'</a:t>
            </a:r>
            <a:r>
              <a:rPr lang="it-IT" sz="1200" dirty="0" err="1"/>
              <a:t>Ord</a:t>
            </a:r>
            <a:r>
              <a:rPr lang="it-IT" sz="1200" dirty="0"/>
              <a:t>. 1/2014 un'attività finalizzata alla </a:t>
            </a:r>
            <a:r>
              <a:rPr lang="it-IT" sz="1200" b="1" dirty="0" smtClean="0"/>
              <a:t>prevenzione dei </a:t>
            </a:r>
            <a:r>
              <a:rPr lang="it-IT" sz="1200" b="1" dirty="0"/>
              <a:t>danni causati da mammiferi con abitudini fossorie </a:t>
            </a:r>
            <a:r>
              <a:rPr lang="it-IT" sz="1200" dirty="0"/>
              <a:t>lungo le arginature delle aste principali dei fiumi Secchia e </a:t>
            </a:r>
            <a:r>
              <a:rPr lang="it-IT" sz="1200" dirty="0" smtClean="0"/>
              <a:t>Panaro e </a:t>
            </a:r>
            <a:r>
              <a:rPr lang="it-IT" sz="1200" dirty="0"/>
              <a:t>del Canale </a:t>
            </a:r>
            <a:r>
              <a:rPr lang="it-IT" sz="1200" dirty="0" smtClean="0"/>
              <a:t>Naviglio.</a:t>
            </a:r>
          </a:p>
          <a:p>
            <a:endParaRPr lang="it-IT" sz="1200" dirty="0" smtClean="0"/>
          </a:p>
          <a:p>
            <a:endParaRPr lang="it-IT" sz="1200" dirty="0" smtClean="0"/>
          </a:p>
          <a:p>
            <a:r>
              <a:rPr lang="it-IT" sz="1200" dirty="0" smtClean="0"/>
              <a:t>Il </a:t>
            </a:r>
            <a:r>
              <a:rPr lang="it-IT" sz="1200" dirty="0"/>
              <a:t>documento programmatico elaborato dal suddetto Staff Tecnico avente come oggetto la </a:t>
            </a:r>
            <a:r>
              <a:rPr lang="it-IT" sz="1200" dirty="0" smtClean="0"/>
              <a:t>proposta di </a:t>
            </a:r>
            <a:r>
              <a:rPr lang="it-IT" sz="1200" dirty="0"/>
              <a:t>piano di limitazione numerica (controllo) di mammiferi selvatici ad abitudini fossorie lungo le aste fluviali principali</a:t>
            </a:r>
            <a:r>
              <a:rPr lang="it-IT" sz="1200" dirty="0" smtClean="0"/>
              <a:t>, ha </a:t>
            </a:r>
            <a:r>
              <a:rPr lang="it-IT" sz="1200" dirty="0"/>
              <a:t>ricevuto parere favorevole da Ispra e Ministero dell'Ambiente e della tutela del Territorio e del Mare in </a:t>
            </a:r>
            <a:r>
              <a:rPr lang="it-IT" sz="1200" dirty="0" smtClean="0"/>
              <a:t>data 31/08/2015 </a:t>
            </a:r>
            <a:r>
              <a:rPr lang="it-IT" sz="1200" dirty="0"/>
              <a:t>e </a:t>
            </a:r>
            <a:r>
              <a:rPr lang="it-IT" sz="1200" dirty="0" smtClean="0"/>
              <a:t>28/09/2015.</a:t>
            </a:r>
          </a:p>
          <a:p>
            <a:endParaRPr lang="it-IT" sz="1200" dirty="0" smtClean="0"/>
          </a:p>
          <a:p>
            <a:r>
              <a:rPr lang="it-IT" sz="1200" dirty="0" smtClean="0"/>
              <a:t>Con successivi  </a:t>
            </a:r>
            <a:r>
              <a:rPr lang="it-IT" sz="1200" dirty="0"/>
              <a:t>atti </a:t>
            </a:r>
            <a:r>
              <a:rPr lang="it-IT" sz="1200" dirty="0" smtClean="0"/>
              <a:t>del Presidente della Provincia di Modena sono </a:t>
            </a:r>
            <a:r>
              <a:rPr lang="it-IT" sz="1200" dirty="0"/>
              <a:t>stati </a:t>
            </a:r>
            <a:r>
              <a:rPr lang="it-IT" sz="1200" dirty="0" smtClean="0"/>
              <a:t>approvati </a:t>
            </a:r>
            <a:r>
              <a:rPr lang="it-IT" sz="1200" dirty="0"/>
              <a:t>i Piani di </a:t>
            </a:r>
            <a:r>
              <a:rPr lang="it-IT" sz="1200" dirty="0" smtClean="0"/>
              <a:t>limitazione numerica </a:t>
            </a:r>
            <a:r>
              <a:rPr lang="it-IT" sz="1200" dirty="0"/>
              <a:t>lungo le aste fluviali principali rispettivamente per la </a:t>
            </a:r>
            <a:r>
              <a:rPr lang="it-IT" sz="1200" dirty="0" smtClean="0"/>
              <a:t>specie Tasso</a:t>
            </a:r>
            <a:r>
              <a:rPr lang="it-IT" sz="1200" dirty="0"/>
              <a:t>, Istrice e Volpe.</a:t>
            </a:r>
          </a:p>
          <a:p>
            <a:endParaRPr lang="it-IT" sz="1200" dirty="0" smtClean="0"/>
          </a:p>
          <a:p>
            <a:endParaRPr lang="it-IT" sz="1200" dirty="0" smtClean="0"/>
          </a:p>
          <a:p>
            <a:r>
              <a:rPr lang="it-IT" sz="1200" dirty="0" smtClean="0"/>
              <a:t>Per l'attuazione </a:t>
            </a:r>
            <a:r>
              <a:rPr lang="it-IT" sz="1200" dirty="0"/>
              <a:t>dei </a:t>
            </a:r>
            <a:r>
              <a:rPr lang="it-IT" sz="1200" dirty="0" smtClean="0"/>
              <a:t> predetti Piani </a:t>
            </a:r>
            <a:r>
              <a:rPr lang="it-IT" sz="1200" dirty="0"/>
              <a:t>di limitazione numerica </a:t>
            </a:r>
            <a:r>
              <a:rPr lang="it-IT" sz="1200" dirty="0" smtClean="0"/>
              <a:t>è stato istituito uno specifico  </a:t>
            </a:r>
            <a:r>
              <a:rPr lang="it-IT" sz="1200" dirty="0"/>
              <a:t>Gruppo di </a:t>
            </a:r>
            <a:r>
              <a:rPr lang="it-IT" sz="1200" dirty="0" smtClean="0"/>
              <a:t>Lavoro </a:t>
            </a:r>
            <a:r>
              <a:rPr lang="it-IT" sz="1200" dirty="0"/>
              <a:t>in data  20/04/2016 all'interno del quale </a:t>
            </a:r>
            <a:r>
              <a:rPr lang="it-IT" sz="1200" dirty="0" smtClean="0"/>
              <a:t>sono individuati </a:t>
            </a:r>
            <a:r>
              <a:rPr lang="it-IT" sz="1200" dirty="0"/>
              <a:t>i </a:t>
            </a:r>
            <a:r>
              <a:rPr lang="it-IT" sz="1200" dirty="0" smtClean="0"/>
              <a:t>soggetti incaricati </a:t>
            </a:r>
            <a:r>
              <a:rPr lang="it-IT" sz="1200" dirty="0"/>
              <a:t>delle singole procedure componenti </a:t>
            </a:r>
            <a:r>
              <a:rPr lang="it-IT" sz="1200" dirty="0" smtClean="0"/>
              <a:t>l'attività</a:t>
            </a:r>
            <a:endParaRPr lang="it-IT" sz="1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081" y="620688"/>
            <a:ext cx="68278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212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5469749"/>
            <a:ext cx="68278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la 3"/>
          <p:cNvGraphicFramePr>
            <a:graphicFrameLocks noGrp="1"/>
          </p:cNvGraphicFramePr>
          <p:nvPr>
            <p:extLst>
              <p:ext uri="{D42A27DB-BD31-4B8C-83A1-F6EECF244321}">
                <p14:modId xmlns:p14="http://schemas.microsoft.com/office/powerpoint/2010/main" val="1861447638"/>
              </p:ext>
            </p:extLst>
          </p:nvPr>
        </p:nvGraphicFramePr>
        <p:xfrm>
          <a:off x="251520" y="692696"/>
          <a:ext cx="4753219" cy="4761682"/>
        </p:xfrm>
        <a:graphic>
          <a:graphicData uri="http://schemas.openxmlformats.org/drawingml/2006/table">
            <a:tbl>
              <a:tblPr firstRow="1" firstCol="1" lastRow="1" lastCol="1" bandRow="1" bandCol="1"/>
              <a:tblGrid>
                <a:gridCol w="1584176"/>
                <a:gridCol w="3169043"/>
              </a:tblGrid>
              <a:tr h="223020">
                <a:tc>
                  <a:txBody>
                    <a:bodyPr/>
                    <a:lstStyle/>
                    <a:p>
                      <a:pPr marL="635000" marR="631190" algn="ctr">
                        <a:spcBef>
                          <a:spcPts val="510"/>
                        </a:spcBef>
                        <a:spcAft>
                          <a:spcPts val="0"/>
                        </a:spcAft>
                      </a:pPr>
                      <a:r>
                        <a:rPr lang="en-US" sz="1000" b="1" dirty="0" err="1">
                          <a:effectLst/>
                          <a:latin typeface="Calibri"/>
                          <a:ea typeface="Georgia"/>
                          <a:cs typeface="Georgia"/>
                        </a:rPr>
                        <a:t>Ente</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0">
                        <a:spcBef>
                          <a:spcPts val="510"/>
                        </a:spcBef>
                        <a:spcAft>
                          <a:spcPts val="0"/>
                        </a:spcAft>
                      </a:pPr>
                      <a:r>
                        <a:rPr lang="it-IT" sz="1000" b="1">
                          <a:effectLst/>
                          <a:latin typeface="Calibri"/>
                          <a:ea typeface="Georgia"/>
                          <a:cs typeface="Georgia"/>
                        </a:rPr>
                        <a:t>Funzione nel Gruppo di Lavoro</a:t>
                      </a:r>
                      <a:endParaRPr lang="it-IT" sz="110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2009">
                <a:tc>
                  <a:txBody>
                    <a:bodyPr/>
                    <a:lstStyle/>
                    <a:p>
                      <a:pPr marL="35560">
                        <a:spcBef>
                          <a:spcPts val="510"/>
                        </a:spcBef>
                        <a:spcAft>
                          <a:spcPts val="0"/>
                        </a:spcAft>
                      </a:pPr>
                      <a:r>
                        <a:rPr lang="it-IT" sz="1000">
                          <a:effectLst/>
                          <a:latin typeface="Calibri"/>
                          <a:ea typeface="Georgia"/>
                          <a:cs typeface="Georgia"/>
                        </a:rPr>
                        <a:t>Provincia di Modena</a:t>
                      </a:r>
                      <a:endParaRPr lang="it-IT" sz="1100">
                        <a:effectLst/>
                        <a:latin typeface="Georgia"/>
                        <a:ea typeface="Georgia"/>
                        <a:cs typeface="Georgia"/>
                      </a:endParaRPr>
                    </a:p>
                    <a:p>
                      <a:pPr marL="35560">
                        <a:lnSpc>
                          <a:spcPct val="123000"/>
                        </a:lnSpc>
                        <a:spcBef>
                          <a:spcPts val="260"/>
                        </a:spcBef>
                        <a:spcAft>
                          <a:spcPts val="0"/>
                        </a:spcAft>
                      </a:pPr>
                      <a:r>
                        <a:rPr lang="it-IT" sz="1000">
                          <a:effectLst/>
                          <a:latin typeface="Calibri"/>
                          <a:ea typeface="Georgia"/>
                          <a:cs typeface="Georgia"/>
                        </a:rPr>
                        <a:t>U.O. Corpo di Polizia Provinciale</a:t>
                      </a:r>
                      <a:endParaRPr lang="it-IT" sz="110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2385" algn="just">
                        <a:lnSpc>
                          <a:spcPct val="125000"/>
                        </a:lnSpc>
                        <a:spcBef>
                          <a:spcPts val="510"/>
                        </a:spcBef>
                        <a:spcAft>
                          <a:spcPts val="0"/>
                        </a:spcAft>
                      </a:pPr>
                      <a:r>
                        <a:rPr lang="it-IT" sz="1000" dirty="0">
                          <a:effectLst/>
                          <a:latin typeface="Calibri"/>
                          <a:ea typeface="Georgia"/>
                          <a:cs typeface="Georgia"/>
                        </a:rPr>
                        <a:t>Gestione dei volontari coadiutori per le attività di ricognizione specie animali sulle tane aperte e monitoraggio quotidiano delle catture sulle trappole posizionate. Coordinamento attività di posizionamento delle trappole (con ditta </a:t>
                      </a:r>
                      <a:r>
                        <a:rPr lang="it-IT" sz="1000" dirty="0" smtClean="0">
                          <a:effectLst/>
                          <a:latin typeface="Calibri"/>
                          <a:ea typeface="Georgia"/>
                          <a:cs typeface="Georgia"/>
                        </a:rPr>
                        <a:t>incaricata) </a:t>
                      </a:r>
                      <a:r>
                        <a:rPr lang="it-IT" sz="1000" dirty="0">
                          <a:effectLst/>
                          <a:latin typeface="Calibri"/>
                          <a:ea typeface="Georgia"/>
                          <a:cs typeface="Georgia"/>
                        </a:rPr>
                        <a:t>e di traslocazione degli esemplari catturati </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1339">
                <a:tc>
                  <a:txBody>
                    <a:bodyPr/>
                    <a:lstStyle/>
                    <a:p>
                      <a:pPr marL="35560">
                        <a:lnSpc>
                          <a:spcPct val="125000"/>
                        </a:lnSpc>
                        <a:spcBef>
                          <a:spcPts val="520"/>
                        </a:spcBef>
                        <a:spcAft>
                          <a:spcPts val="0"/>
                        </a:spcAft>
                      </a:pPr>
                      <a:r>
                        <a:rPr lang="it-IT" sz="1000">
                          <a:effectLst/>
                          <a:latin typeface="Calibri"/>
                          <a:ea typeface="Georgia"/>
                          <a:cs typeface="Georgia"/>
                        </a:rPr>
                        <a:t>Regione Emilia Romagna Servizio territoriale agricoltura caccia e pesca di</a:t>
                      </a:r>
                      <a:endParaRPr lang="it-IT" sz="1100">
                        <a:effectLst/>
                        <a:latin typeface="Georgia"/>
                        <a:ea typeface="Georgia"/>
                        <a:cs typeface="Georgia"/>
                      </a:endParaRPr>
                    </a:p>
                    <a:p>
                      <a:pPr marL="35560">
                        <a:lnSpc>
                          <a:spcPts val="1010"/>
                        </a:lnSpc>
                        <a:spcBef>
                          <a:spcPts val="510"/>
                        </a:spcBef>
                        <a:spcAft>
                          <a:spcPts val="0"/>
                        </a:spcAft>
                      </a:pPr>
                      <a:r>
                        <a:rPr lang="en-US" sz="1000">
                          <a:effectLst/>
                          <a:latin typeface="Calibri"/>
                          <a:ea typeface="Georgia"/>
                          <a:cs typeface="Georgia"/>
                        </a:rPr>
                        <a:t>Modena</a:t>
                      </a:r>
                      <a:endParaRPr lang="it-IT" sz="110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6830">
                        <a:lnSpc>
                          <a:spcPct val="123000"/>
                        </a:lnSpc>
                        <a:spcBef>
                          <a:spcPts val="520"/>
                        </a:spcBef>
                        <a:spcAft>
                          <a:spcPts val="0"/>
                        </a:spcAft>
                      </a:pPr>
                      <a:r>
                        <a:rPr lang="it-IT" sz="1000" dirty="0">
                          <a:effectLst/>
                          <a:latin typeface="Calibri"/>
                          <a:ea typeface="Georgia"/>
                          <a:cs typeface="Georgia"/>
                        </a:rPr>
                        <a:t>Gestione della strumentazione necessaria per la cattura. Supporto nelle fasi di redazione delle relazioni di </a:t>
                      </a:r>
                      <a:r>
                        <a:rPr lang="it-IT" sz="1000" dirty="0" smtClean="0">
                          <a:effectLst/>
                          <a:latin typeface="Calibri"/>
                          <a:ea typeface="Georgia"/>
                          <a:cs typeface="Georgia"/>
                        </a:rPr>
                        <a:t>monitoraggio</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7343">
                <a:tc>
                  <a:txBody>
                    <a:bodyPr/>
                    <a:lstStyle/>
                    <a:p>
                      <a:pPr marL="35560">
                        <a:lnSpc>
                          <a:spcPct val="125000"/>
                        </a:lnSpc>
                        <a:spcBef>
                          <a:spcPts val="510"/>
                        </a:spcBef>
                        <a:spcAft>
                          <a:spcPts val="0"/>
                        </a:spcAft>
                      </a:pPr>
                      <a:r>
                        <a:rPr lang="it-IT" sz="1000" dirty="0">
                          <a:effectLst/>
                          <a:latin typeface="Calibri"/>
                          <a:ea typeface="Georgia"/>
                          <a:cs typeface="Georgia"/>
                        </a:rPr>
                        <a:t>Agenzia Regionale di Protezione Civile </a:t>
                      </a:r>
                      <a:r>
                        <a:rPr lang="it-IT" sz="1000" dirty="0" smtClean="0">
                          <a:effectLst/>
                          <a:latin typeface="Calibri"/>
                          <a:ea typeface="Georgia"/>
                          <a:cs typeface="Georgia"/>
                        </a:rPr>
                        <a:t> - Servizio programmi speciali e presidi di competenza, ambito operativo </a:t>
                      </a:r>
                      <a:r>
                        <a:rPr lang="it-IT" sz="1000" dirty="0">
                          <a:effectLst/>
                          <a:latin typeface="Calibri"/>
                          <a:ea typeface="Georgia"/>
                          <a:cs typeface="Georgia"/>
                        </a:rPr>
                        <a:t>di Modena</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3020" algn="just">
                        <a:lnSpc>
                          <a:spcPct val="125000"/>
                        </a:lnSpc>
                        <a:spcBef>
                          <a:spcPts val="510"/>
                        </a:spcBef>
                        <a:spcAft>
                          <a:spcPts val="0"/>
                        </a:spcAft>
                      </a:pPr>
                      <a:r>
                        <a:rPr lang="it-IT" sz="1000" dirty="0">
                          <a:effectLst/>
                          <a:latin typeface="Calibri"/>
                          <a:ea typeface="Georgia"/>
                          <a:cs typeface="Georgia"/>
                        </a:rPr>
                        <a:t>Coordinamento del Gruppo di Lavoro e monitoraggio funzionale dell'attività Gestione dell'attività di monitoraggio ordinario periodico delle arginature per l'individuazione di nuove tane aperte lungo le aste fluviali principali. Gestione informazione e comunicazione con i Comuni interessati dai Piani di limitazione</a:t>
                      </a:r>
                      <a:r>
                        <a:rPr lang="it-IT" sz="1000" dirty="0" smtClean="0">
                          <a:effectLst/>
                          <a:latin typeface="Calibri"/>
                          <a:ea typeface="Georgia"/>
                          <a:cs typeface="Georgia"/>
                        </a:rPr>
                        <a:t>, per </a:t>
                      </a:r>
                      <a:r>
                        <a:rPr lang="it-IT" sz="1000" dirty="0">
                          <a:effectLst/>
                          <a:latin typeface="Calibri"/>
                          <a:ea typeface="Georgia"/>
                          <a:cs typeface="Georgia"/>
                        </a:rPr>
                        <a:t>i siti di cattura e le aree di rilascio</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6674">
                <a:tc>
                  <a:txBody>
                    <a:bodyPr/>
                    <a:lstStyle/>
                    <a:p>
                      <a:pPr marL="35560">
                        <a:spcBef>
                          <a:spcPts val="520"/>
                        </a:spcBef>
                        <a:spcAft>
                          <a:spcPts val="0"/>
                        </a:spcAft>
                      </a:pPr>
                      <a:r>
                        <a:rPr lang="en-US" sz="1000">
                          <a:effectLst/>
                          <a:latin typeface="Calibri"/>
                          <a:ea typeface="Georgia"/>
                          <a:cs typeface="Georgia"/>
                        </a:rPr>
                        <a:t>AIPo</a:t>
                      </a:r>
                      <a:endParaRPr lang="it-IT" sz="110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33020" algn="just">
                        <a:lnSpc>
                          <a:spcPct val="125000"/>
                        </a:lnSpc>
                        <a:spcBef>
                          <a:spcPts val="520"/>
                        </a:spcBef>
                        <a:spcAft>
                          <a:spcPts val="0"/>
                        </a:spcAft>
                      </a:pPr>
                      <a:r>
                        <a:rPr lang="it-IT" sz="1000" dirty="0">
                          <a:effectLst/>
                          <a:latin typeface="Calibri"/>
                          <a:ea typeface="Georgia"/>
                          <a:cs typeface="Georgia"/>
                        </a:rPr>
                        <a:t>Supporto tecnico per la gestione delle tane aperte durante i periodi di cattura: segnalazione di nuove tane aperte e gestione degli interventi di chiusura tane in caso di piena imminente o di conclusione dell'attività. Autorizzazione accesso agli argini </a:t>
                      </a:r>
                      <a:r>
                        <a:rPr lang="it-IT" sz="1000" dirty="0" smtClean="0">
                          <a:effectLst/>
                          <a:latin typeface="Calibri"/>
                          <a:ea typeface="Georgia"/>
                          <a:cs typeface="Georgia"/>
                        </a:rPr>
                        <a:t>ai soggetti </a:t>
                      </a:r>
                      <a:r>
                        <a:rPr lang="it-IT" sz="1000" dirty="0">
                          <a:effectLst/>
                          <a:latin typeface="Calibri"/>
                          <a:ea typeface="Georgia"/>
                          <a:cs typeface="Georgia"/>
                        </a:rPr>
                        <a:t>coinvolti nelle attività di cattura.</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402">
                <a:tc>
                  <a:txBody>
                    <a:bodyPr/>
                    <a:lstStyle/>
                    <a:p>
                      <a:pPr marL="35560">
                        <a:spcBef>
                          <a:spcPts val="520"/>
                        </a:spcBef>
                        <a:spcAft>
                          <a:spcPts val="0"/>
                        </a:spcAft>
                      </a:pPr>
                      <a:r>
                        <a:rPr lang="en-US" sz="1000">
                          <a:effectLst/>
                          <a:latin typeface="Calibri"/>
                          <a:ea typeface="Georgia"/>
                          <a:cs typeface="Georgia"/>
                        </a:rPr>
                        <a:t>ISPRA</a:t>
                      </a:r>
                      <a:endParaRPr lang="it-IT" sz="110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a:spcBef>
                          <a:spcPts val="520"/>
                        </a:spcBef>
                        <a:spcAft>
                          <a:spcPts val="0"/>
                        </a:spcAft>
                      </a:pPr>
                      <a:r>
                        <a:rPr lang="it-IT" sz="1000" dirty="0">
                          <a:effectLst/>
                          <a:latin typeface="Calibri"/>
                          <a:ea typeface="Georgia"/>
                          <a:cs typeface="Georgia"/>
                        </a:rPr>
                        <a:t>Supervisione generale dell'attività e supporto tecnico</a:t>
                      </a:r>
                      <a:endParaRPr lang="it-IT" sz="1100" dirty="0">
                        <a:effectLst/>
                        <a:latin typeface="Georgia"/>
                        <a:ea typeface="Georgia"/>
                        <a:cs typeface="Georgia"/>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764704"/>
            <a:ext cx="3811062" cy="120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357" y="3216263"/>
            <a:ext cx="3403316" cy="224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060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081" y="620688"/>
            <a:ext cx="682783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628800"/>
            <a:ext cx="8640960" cy="3046988"/>
          </a:xfrm>
          <a:prstGeom prst="rect">
            <a:avLst/>
          </a:prstGeom>
        </p:spPr>
        <p:txBody>
          <a:bodyPr wrap="square">
            <a:spAutoFit/>
          </a:bodyPr>
          <a:lstStyle/>
          <a:p>
            <a:r>
              <a:rPr lang="it-IT" sz="1200" dirty="0"/>
              <a:t>Dall’inizio dell’attività ad oggi sono stati catturati e recuperati </a:t>
            </a:r>
            <a:r>
              <a:rPr lang="it-IT" sz="1200" b="1" dirty="0" smtClean="0"/>
              <a:t>20 </a:t>
            </a:r>
            <a:r>
              <a:rPr lang="it-IT" sz="1200" b="1" dirty="0"/>
              <a:t>istrici e 8 </a:t>
            </a:r>
            <a:r>
              <a:rPr lang="it-IT" sz="1200" b="1" dirty="0" smtClean="0"/>
              <a:t>tassi </a:t>
            </a:r>
            <a:r>
              <a:rPr lang="it-IT" sz="1200" dirty="0" smtClean="0"/>
              <a:t>(aggiornamento giugno 2018) nell’ambito di </a:t>
            </a:r>
            <a:r>
              <a:rPr lang="it-IT" sz="1200" b="1" dirty="0" smtClean="0"/>
              <a:t>12 campagne di monitoraggio </a:t>
            </a:r>
            <a:r>
              <a:rPr lang="it-IT" sz="1200" dirty="0" smtClean="0"/>
              <a:t>già effettuate a partire dal 2014.</a:t>
            </a:r>
          </a:p>
          <a:p>
            <a:endParaRPr lang="it-IT" sz="1200" dirty="0" smtClean="0"/>
          </a:p>
          <a:p>
            <a:r>
              <a:rPr lang="it-IT" sz="1200" dirty="0" smtClean="0"/>
              <a:t>Criticità: frequente ricorrenza di fenomeni di rioccupazione di tane bonificate (animali traslocati e tane chiuse) da parte di soggetti transienti (istrici e tassi) anche a poche ore dalla loro chiusura. Le tane sigillate dalle ditte incaricate sono state riaperte nel 78% dei casi su un totale di 18 sistemi di tana monitorati nel periodo d'indagine (</a:t>
            </a:r>
            <a:r>
              <a:rPr lang="it-IT" sz="1200" dirty="0" err="1" smtClean="0"/>
              <a:t>agg</a:t>
            </a:r>
            <a:r>
              <a:rPr lang="it-IT" sz="1200" dirty="0" smtClean="0"/>
              <a:t>. Aprile 2017). </a:t>
            </a:r>
          </a:p>
          <a:p>
            <a:endParaRPr lang="it-IT" sz="1200" dirty="0" smtClean="0"/>
          </a:p>
          <a:p>
            <a:r>
              <a:rPr lang="it-IT" sz="1200" dirty="0" smtClean="0"/>
              <a:t>Evidentemente </a:t>
            </a:r>
            <a:r>
              <a:rPr lang="it-IT" sz="1200" dirty="0"/>
              <a:t>le arginature, seppure prive di vegetazione coprente, costituiscono un habitat fortemente ricercato per la costruzione di tane da parte di soggetti che frequentano le aree limitrofe (l’istrice è specie in espansione territoriale). </a:t>
            </a:r>
            <a:endParaRPr lang="it-IT" sz="1200" dirty="0" smtClean="0"/>
          </a:p>
          <a:p>
            <a:endParaRPr lang="it-IT" sz="1200" dirty="0" smtClean="0"/>
          </a:p>
          <a:p>
            <a:r>
              <a:rPr lang="it-IT" sz="1200" dirty="0" smtClean="0"/>
              <a:t>La mappatura </a:t>
            </a:r>
            <a:r>
              <a:rPr lang="it-IT" sz="1200" dirty="0" err="1"/>
              <a:t>georeferenziata</a:t>
            </a:r>
            <a:r>
              <a:rPr lang="it-IT" sz="1200" dirty="0"/>
              <a:t> dei siti potenzialmente idonei a ospitare tane in un intorno di 500 m dagli argini modenesi, ha evidenziato la presenza di un numero inaspettatamente elevato di punti potenzialmente adatti ad ospitare </a:t>
            </a:r>
            <a:r>
              <a:rPr lang="it-IT" sz="1200" dirty="0" smtClean="0"/>
              <a:t>tane</a:t>
            </a:r>
            <a:r>
              <a:rPr lang="it-IT" sz="1200" dirty="0"/>
              <a:t> </a:t>
            </a:r>
            <a:r>
              <a:rPr lang="it-IT" sz="1200" dirty="0" smtClean="0"/>
              <a:t>(fossi, ruderi, boschetti). Per questo motivo è stata proposto di </a:t>
            </a:r>
            <a:r>
              <a:rPr lang="it-IT" sz="1200" b="1" dirty="0" smtClean="0"/>
              <a:t>ampliare l’area da assoggettare al piano di </a:t>
            </a:r>
            <a:r>
              <a:rPr lang="it-IT" sz="1200" b="1" dirty="0"/>
              <a:t>limitazione numerica </a:t>
            </a:r>
            <a:r>
              <a:rPr lang="it-IT" sz="1200" dirty="0"/>
              <a:t>allo scopo di intervenire sulle colonie di tasso e istrice che tendono a </a:t>
            </a:r>
            <a:r>
              <a:rPr lang="it-IT" sz="1200" dirty="0" smtClean="0"/>
              <a:t>diminuire l’efficacia </a:t>
            </a:r>
            <a:r>
              <a:rPr lang="it-IT" sz="1200" dirty="0"/>
              <a:t>delle attività in corso, essendo serbatoio di reclutamento di esemplari che </a:t>
            </a:r>
            <a:r>
              <a:rPr lang="it-IT" sz="1200" dirty="0" smtClean="0"/>
              <a:t>riutilizzano celermente </a:t>
            </a:r>
            <a:r>
              <a:rPr lang="it-IT" sz="1200" dirty="0"/>
              <a:t>le </a:t>
            </a:r>
            <a:r>
              <a:rPr lang="it-IT" sz="1200" dirty="0" smtClean="0"/>
              <a:t>arginature dei </a:t>
            </a:r>
            <a:r>
              <a:rPr lang="it-IT" sz="1200" dirty="0"/>
              <a:t>fiumi Secchia e Panaro.</a:t>
            </a:r>
          </a:p>
          <a:p>
            <a:endParaRPr lang="it-IT" sz="1200"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09" t="33553" r="2535" b="22368"/>
          <a:stretch/>
        </p:blipFill>
        <p:spPr bwMode="auto">
          <a:xfrm>
            <a:off x="683568" y="4516853"/>
            <a:ext cx="7400725" cy="197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201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9500" y="2242657"/>
            <a:ext cx="5604902" cy="420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sp>
        <p:nvSpPr>
          <p:cNvPr id="7" name="CasellaDiTesto 6"/>
          <p:cNvSpPr txBox="1"/>
          <p:nvPr/>
        </p:nvSpPr>
        <p:spPr>
          <a:xfrm>
            <a:off x="32347" y="857967"/>
            <a:ext cx="8527034" cy="276999"/>
          </a:xfrm>
          <a:prstGeom prst="rect">
            <a:avLst/>
          </a:prstGeom>
          <a:noFill/>
        </p:spPr>
        <p:txBody>
          <a:bodyPr wrap="square" rtlCol="0">
            <a:spAutoFit/>
          </a:bodyPr>
          <a:lstStyle/>
          <a:p>
            <a:r>
              <a:rPr lang="it-IT" sz="1200" dirty="0" smtClean="0">
                <a:sym typeface="Wingdings" pitchFamily="2" charset="2"/>
              </a:rPr>
              <a:t>Evidenza di una grossa cavità sulla sponda interna di un tratto dell’argine del fiume PANARO – Finale Emilia</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4369" y="2276872"/>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156141" y="1134966"/>
            <a:ext cx="8573776" cy="1200329"/>
          </a:xfrm>
          <a:prstGeom prst="rect">
            <a:avLst/>
          </a:prstGeom>
        </p:spPr>
        <p:txBody>
          <a:bodyPr wrap="square">
            <a:spAutoFit/>
          </a:bodyPr>
          <a:lstStyle/>
          <a:p>
            <a:r>
              <a:rPr lang="it-IT" sz="1200" dirty="0">
                <a:sym typeface="Wingdings" pitchFamily="2" charset="2"/>
              </a:rPr>
              <a:t>METODI DI RILEVAMENTO 2D e 3D INTEGRATI per</a:t>
            </a:r>
            <a:r>
              <a:rPr lang="it-IT" sz="1200" dirty="0" smtClean="0">
                <a:sym typeface="Wingdings" pitchFamily="2" charset="2"/>
              </a:rPr>
              <a:t>:</a:t>
            </a:r>
          </a:p>
          <a:p>
            <a:endParaRPr lang="it-IT" sz="1200" dirty="0">
              <a:sym typeface="Wingdings" pitchFamily="2" charset="2"/>
            </a:endParaRPr>
          </a:p>
          <a:p>
            <a:pPr marL="342900" indent="-342900">
              <a:buAutoNum type="arabicPeriod"/>
            </a:pPr>
            <a:r>
              <a:rPr lang="it-IT" sz="1200" dirty="0" smtClean="0">
                <a:sym typeface="Wingdings" pitchFamily="2" charset="2"/>
              </a:rPr>
              <a:t>individuazione </a:t>
            </a:r>
            <a:r>
              <a:rPr lang="it-IT" sz="1200" dirty="0">
                <a:sym typeface="Wingdings" pitchFamily="2" charset="2"/>
              </a:rPr>
              <a:t>e mappatura cavità (1° fase)  ESTATE </a:t>
            </a:r>
            <a:r>
              <a:rPr lang="it-IT" sz="1200" dirty="0" smtClean="0">
                <a:sym typeface="Wingdings" pitchFamily="2" charset="2"/>
              </a:rPr>
              <a:t>2015</a:t>
            </a:r>
          </a:p>
          <a:p>
            <a:pPr marL="342900" indent="-342900">
              <a:buAutoNum type="arabicPeriod"/>
            </a:pPr>
            <a:endParaRPr lang="it-IT" sz="1200" dirty="0">
              <a:sym typeface="Wingdings" pitchFamily="2" charset="2"/>
            </a:endParaRPr>
          </a:p>
          <a:p>
            <a:pPr marL="355600" indent="-355600"/>
            <a:r>
              <a:rPr lang="it-IT" sz="1200" dirty="0">
                <a:sym typeface="Wingdings" pitchFamily="2" charset="2"/>
              </a:rPr>
              <a:t>2. </a:t>
            </a:r>
            <a:r>
              <a:rPr lang="it-IT" sz="1200" dirty="0" smtClean="0">
                <a:sym typeface="Wingdings" pitchFamily="2" charset="2"/>
              </a:rPr>
              <a:t>	definire </a:t>
            </a:r>
            <a:r>
              <a:rPr lang="it-IT" sz="1200" dirty="0">
                <a:sym typeface="Wingdings" pitchFamily="2" charset="2"/>
              </a:rPr>
              <a:t>la distribuzione di cemento bentonitico post riempimento della cavità (2° fase) AUTUNNO </a:t>
            </a:r>
            <a:r>
              <a:rPr lang="it-IT" sz="1200" dirty="0" smtClean="0">
                <a:sym typeface="Wingdings" pitchFamily="2" charset="2"/>
              </a:rPr>
              <a:t>2015</a:t>
            </a:r>
          </a:p>
          <a:p>
            <a:endParaRPr lang="it-IT" sz="1200" dirty="0">
              <a:sym typeface="Wingdings" pitchFamily="2" charset="2"/>
            </a:endParaRPr>
          </a:p>
        </p:txBody>
      </p:sp>
      <p:sp>
        <p:nvSpPr>
          <p:cNvPr id="12" name="CasellaDiTesto 11"/>
          <p:cNvSpPr txBox="1"/>
          <p:nvPr/>
        </p:nvSpPr>
        <p:spPr>
          <a:xfrm>
            <a:off x="179512" y="2276872"/>
            <a:ext cx="3024336" cy="3046988"/>
          </a:xfrm>
          <a:prstGeom prst="rect">
            <a:avLst/>
          </a:prstGeom>
          <a:noFill/>
        </p:spPr>
        <p:txBody>
          <a:bodyPr wrap="square" rtlCol="0">
            <a:spAutoFit/>
          </a:bodyPr>
          <a:lstStyle/>
          <a:p>
            <a:r>
              <a:rPr lang="it-IT" sz="1200" dirty="0">
                <a:sym typeface="Wingdings" pitchFamily="2" charset="2"/>
              </a:rPr>
              <a:t>Le indagini integrate, con </a:t>
            </a:r>
            <a:r>
              <a:rPr lang="it-IT" sz="1200" dirty="0" err="1">
                <a:sym typeface="Wingdings" pitchFamily="2" charset="2"/>
              </a:rPr>
              <a:t>elettromagnetometro</a:t>
            </a:r>
            <a:r>
              <a:rPr lang="it-IT" sz="1200" dirty="0">
                <a:sym typeface="Wingdings" pitchFamily="2" charset="2"/>
              </a:rPr>
              <a:t>, georadar, geoelettriche 3D, termografiche, aerofotogrammetriche e topografiche, sono state eseguite su cavità nota dell’argine fiume Panaro previa ispezione con </a:t>
            </a:r>
            <a:r>
              <a:rPr lang="it-IT" sz="1200" dirty="0" err="1">
                <a:sym typeface="Wingdings" pitchFamily="2" charset="2"/>
              </a:rPr>
              <a:t>videoendoscopio</a:t>
            </a:r>
            <a:r>
              <a:rPr lang="it-IT" sz="1200" dirty="0">
                <a:sym typeface="Wingdings" pitchFamily="2" charset="2"/>
              </a:rPr>
              <a:t>. </a:t>
            </a:r>
            <a:endParaRPr lang="it-IT" sz="1200" dirty="0" smtClean="0">
              <a:sym typeface="Wingdings" pitchFamily="2" charset="2"/>
            </a:endParaRPr>
          </a:p>
          <a:p>
            <a:endParaRPr lang="it-IT" sz="1200" dirty="0">
              <a:sym typeface="Wingdings" pitchFamily="2" charset="2"/>
            </a:endParaRPr>
          </a:p>
          <a:p>
            <a:r>
              <a:rPr lang="it-IT" sz="1200" dirty="0" smtClean="0">
                <a:sym typeface="Wingdings" pitchFamily="2" charset="2"/>
              </a:rPr>
              <a:t>In </a:t>
            </a:r>
            <a:r>
              <a:rPr lang="it-IT" sz="1200" dirty="0">
                <a:sym typeface="Wingdings" pitchFamily="2" charset="2"/>
              </a:rPr>
              <a:t>una seconda fase la cavità è stata riempita con </a:t>
            </a:r>
            <a:r>
              <a:rPr lang="it-IT" sz="1200" dirty="0" smtClean="0">
                <a:sym typeface="Wingdings" pitchFamily="2" charset="2"/>
              </a:rPr>
              <a:t>miscela cemento-bentonitica </a:t>
            </a:r>
            <a:r>
              <a:rPr lang="it-IT" sz="1200" dirty="0">
                <a:sym typeface="Wingdings" pitchFamily="2" charset="2"/>
              </a:rPr>
              <a:t>e sono stati eseguiti gli stessi rilievi della prima </a:t>
            </a:r>
            <a:r>
              <a:rPr lang="it-IT" sz="1200" dirty="0" smtClean="0">
                <a:sym typeface="Wingdings" pitchFamily="2" charset="2"/>
              </a:rPr>
              <a:t>fase.</a:t>
            </a:r>
          </a:p>
          <a:p>
            <a:endParaRPr lang="it-IT" sz="1200" dirty="0">
              <a:sym typeface="Wingdings" pitchFamily="2" charset="2"/>
            </a:endParaRPr>
          </a:p>
          <a:p>
            <a:r>
              <a:rPr lang="it-IT" sz="1200" dirty="0" smtClean="0">
                <a:sym typeface="Wingdings" pitchFamily="2" charset="2"/>
              </a:rPr>
              <a:t>Sono </a:t>
            </a:r>
            <a:r>
              <a:rPr lang="it-IT" sz="1200" dirty="0">
                <a:sym typeface="Wingdings" pitchFamily="2" charset="2"/>
              </a:rPr>
              <a:t>state restituite le linee </a:t>
            </a:r>
            <a:r>
              <a:rPr lang="it-IT" sz="1200" dirty="0" smtClean="0">
                <a:sym typeface="Wingdings" pitchFamily="2" charset="2"/>
              </a:rPr>
              <a:t>guida/indicazioni </a:t>
            </a:r>
            <a:r>
              <a:rPr lang="it-IT" sz="1200" dirty="0">
                <a:sym typeface="Wingdings" pitchFamily="2" charset="2"/>
              </a:rPr>
              <a:t>per la realizzazione di rilievi in grado di fornire informazioni speditive ed utili a dimensionare le cavità </a:t>
            </a:r>
            <a:r>
              <a:rPr lang="it-IT" sz="1200" dirty="0" smtClean="0">
                <a:sym typeface="Wingdings" pitchFamily="2" charset="2"/>
              </a:rPr>
              <a:t>nei rilavati arginali.</a:t>
            </a:r>
          </a:p>
        </p:txBody>
      </p:sp>
    </p:spTree>
    <p:extLst>
      <p:ext uri="{BB962C8B-B14F-4D97-AF65-F5344CB8AC3E}">
        <p14:creationId xmlns:p14="http://schemas.microsoft.com/office/powerpoint/2010/main" val="4071487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magine 7" descr="D:\Dropbox\GISpanaro\Relazione tecnica\figure per relazione\2015-05-14 19.09.39 (Small).jpg"/>
          <p:cNvPicPr/>
          <p:nvPr/>
        </p:nvPicPr>
        <p:blipFill>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4572000" y="2618435"/>
            <a:ext cx="4104456" cy="2520280"/>
          </a:xfrm>
          <a:prstGeom prst="rect">
            <a:avLst/>
          </a:prstGeom>
          <a:noFill/>
          <a:ln>
            <a:noFill/>
          </a:ln>
        </p:spPr>
      </p:pic>
      <p:sp>
        <p:nvSpPr>
          <p:cNvPr id="11" name="Rettangolo 10"/>
          <p:cNvSpPr/>
          <p:nvPr/>
        </p:nvSpPr>
        <p:spPr>
          <a:xfrm>
            <a:off x="179512" y="1196752"/>
            <a:ext cx="2265428" cy="461665"/>
          </a:xfrm>
          <a:prstGeom prst="rect">
            <a:avLst/>
          </a:prstGeom>
        </p:spPr>
        <p:txBody>
          <a:bodyPr wrap="none">
            <a:spAutoFit/>
          </a:bodyPr>
          <a:lstStyle/>
          <a:p>
            <a:r>
              <a:rPr lang="it-IT" sz="1200" b="1" dirty="0" smtClean="0"/>
              <a:t>1. RILIEVO  VIDEOENDOSCOPICO</a:t>
            </a:r>
          </a:p>
          <a:p>
            <a:endParaRPr lang="it-IT" sz="1200" b="1" dirty="0"/>
          </a:p>
        </p:txBody>
      </p:sp>
      <p:sp>
        <p:nvSpPr>
          <p:cNvPr id="12" name="Rettangolo 11"/>
          <p:cNvSpPr/>
          <p:nvPr/>
        </p:nvSpPr>
        <p:spPr>
          <a:xfrm>
            <a:off x="184804" y="1710589"/>
            <a:ext cx="3816424" cy="461665"/>
          </a:xfrm>
          <a:prstGeom prst="rect">
            <a:avLst/>
          </a:prstGeom>
        </p:spPr>
        <p:txBody>
          <a:bodyPr wrap="square">
            <a:spAutoFit/>
          </a:bodyPr>
          <a:lstStyle/>
          <a:p>
            <a:r>
              <a:rPr lang="it-IT" sz="1200" dirty="0" smtClean="0"/>
              <a:t>Analisi preliminare per cercare di definire le dimensioni e lo sviluppo interno della tana</a:t>
            </a:r>
            <a:endParaRPr lang="it-IT" sz="12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651597"/>
            <a:ext cx="3252835" cy="293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712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magine 9"/>
          <p:cNvPicPr/>
          <p:nvPr/>
        </p:nvPicPr>
        <p:blipFill>
          <a:blip r:embed="rId3" cstate="print">
            <a:extLst>
              <a:ext uri="{28A0092B-C50C-407E-A947-70E740481C1C}">
                <a14:useLocalDpi xmlns:a14="http://schemas.microsoft.com/office/drawing/2010/main" val="0"/>
              </a:ext>
            </a:extLst>
          </a:blip>
          <a:srcRect l="13118" r="13124" b="5070"/>
          <a:stretch>
            <a:fillRect/>
          </a:stretch>
        </p:blipFill>
        <p:spPr bwMode="auto">
          <a:xfrm>
            <a:off x="32552" y="1195011"/>
            <a:ext cx="4248472" cy="2376264"/>
          </a:xfrm>
          <a:prstGeom prst="rect">
            <a:avLst/>
          </a:prstGeom>
          <a:noFill/>
          <a:ln>
            <a:noFill/>
          </a:ln>
        </p:spPr>
      </p:pic>
      <p:pic>
        <p:nvPicPr>
          <p:cNvPr id="13" name="Immagine 12"/>
          <p:cNvPicPr/>
          <p:nvPr/>
        </p:nvPicPr>
        <p:blipFill>
          <a:blip r:embed="rId4" cstate="print">
            <a:extLst>
              <a:ext uri="{28A0092B-C50C-407E-A947-70E740481C1C}">
                <a14:useLocalDpi xmlns:a14="http://schemas.microsoft.com/office/drawing/2010/main" val="0"/>
              </a:ext>
            </a:extLst>
          </a:blip>
          <a:srcRect l="13752" r="18741"/>
          <a:stretch>
            <a:fillRect/>
          </a:stretch>
        </p:blipFill>
        <p:spPr bwMode="auto">
          <a:xfrm>
            <a:off x="4281024" y="1207266"/>
            <a:ext cx="3563888" cy="2376264"/>
          </a:xfrm>
          <a:prstGeom prst="rect">
            <a:avLst/>
          </a:prstGeom>
          <a:noFill/>
          <a:ln>
            <a:noFill/>
          </a:ln>
        </p:spPr>
      </p:pic>
      <p:pic>
        <p:nvPicPr>
          <p:cNvPr id="14" name="Immagin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52" y="3717032"/>
            <a:ext cx="4789040" cy="2474444"/>
          </a:xfrm>
          <a:prstGeom prst="rect">
            <a:avLst/>
          </a:prstGeom>
          <a:noFill/>
          <a:ln>
            <a:noFill/>
          </a:ln>
        </p:spPr>
      </p:pic>
      <p:sp>
        <p:nvSpPr>
          <p:cNvPr id="15" name="Rettangolo 14"/>
          <p:cNvSpPr/>
          <p:nvPr/>
        </p:nvSpPr>
        <p:spPr>
          <a:xfrm>
            <a:off x="4923884" y="3681553"/>
            <a:ext cx="4112612" cy="276999"/>
          </a:xfrm>
          <a:prstGeom prst="rect">
            <a:avLst/>
          </a:prstGeom>
        </p:spPr>
        <p:txBody>
          <a:bodyPr wrap="square">
            <a:spAutoFit/>
          </a:bodyPr>
          <a:lstStyle/>
          <a:p>
            <a:r>
              <a:rPr lang="it-IT" sz="1200" b="1" dirty="0"/>
              <a:t>2. RILIEVO </a:t>
            </a:r>
            <a:r>
              <a:rPr lang="it-IT" sz="1200" b="1" dirty="0" smtClean="0"/>
              <a:t>AEROFOTOGRAMMETRICO  DA </a:t>
            </a:r>
            <a:r>
              <a:rPr lang="it-IT" sz="1200" b="1" dirty="0"/>
              <a:t>DRONE</a:t>
            </a:r>
          </a:p>
        </p:txBody>
      </p:sp>
      <p:sp>
        <p:nvSpPr>
          <p:cNvPr id="17" name="Rettangolo 16"/>
          <p:cNvSpPr/>
          <p:nvPr/>
        </p:nvSpPr>
        <p:spPr>
          <a:xfrm>
            <a:off x="14537" y="2986500"/>
            <a:ext cx="1343829" cy="461665"/>
          </a:xfrm>
          <a:prstGeom prst="rect">
            <a:avLst/>
          </a:prstGeom>
        </p:spPr>
        <p:txBody>
          <a:bodyPr wrap="none">
            <a:spAutoFit/>
          </a:bodyPr>
          <a:lstStyle/>
          <a:p>
            <a:r>
              <a:rPr lang="it-IT" sz="1200" dirty="0" smtClean="0"/>
              <a:t>Dense </a:t>
            </a:r>
            <a:r>
              <a:rPr lang="it-IT" sz="1200" dirty="0" err="1" smtClean="0"/>
              <a:t>cloud</a:t>
            </a:r>
            <a:r>
              <a:rPr lang="it-IT" sz="1200" dirty="0" smtClean="0"/>
              <a:t> </a:t>
            </a:r>
          </a:p>
          <a:p>
            <a:r>
              <a:rPr lang="it-IT" sz="1200" dirty="0" smtClean="0"/>
              <a:t>(43.081.929 punti)</a:t>
            </a:r>
            <a:endParaRPr lang="it-IT" sz="1200" dirty="0"/>
          </a:p>
        </p:txBody>
      </p:sp>
      <p:sp>
        <p:nvSpPr>
          <p:cNvPr id="18" name="Rettangolo 17"/>
          <p:cNvSpPr/>
          <p:nvPr/>
        </p:nvSpPr>
        <p:spPr>
          <a:xfrm>
            <a:off x="39134" y="3729327"/>
            <a:ext cx="3308729" cy="461665"/>
          </a:xfrm>
          <a:prstGeom prst="rect">
            <a:avLst/>
          </a:prstGeom>
        </p:spPr>
        <p:txBody>
          <a:bodyPr wrap="square">
            <a:spAutoFit/>
          </a:bodyPr>
          <a:lstStyle/>
          <a:p>
            <a:r>
              <a:rPr lang="it-IT" sz="1200" dirty="0" err="1" smtClean="0"/>
              <a:t>Ortofoto</a:t>
            </a:r>
            <a:r>
              <a:rPr lang="it-IT" sz="1200" dirty="0" smtClean="0"/>
              <a:t> digitale a colori con risoluzione al terreno di 0.01m</a:t>
            </a:r>
            <a:endParaRPr lang="it-IT" sz="1200" dirty="0"/>
          </a:p>
        </p:txBody>
      </p:sp>
      <p:pic>
        <p:nvPicPr>
          <p:cNvPr id="11" name="Immagine 10" descr="D:\Dropbox\GISpanaro\Relazione tecnica\figure per relazione\2015-06-04 14.51.59 (Small).jpg"/>
          <p:cNvPicPr/>
          <p:nvPr/>
        </p:nvPicPr>
        <p:blipFill>
          <a:blip r:embed="rId6">
            <a:extLst>
              <a:ext uri="{28A0092B-C50C-407E-A947-70E740481C1C}">
                <a14:useLocalDpi xmlns:a14="http://schemas.microsoft.com/office/drawing/2010/main" val="0"/>
              </a:ext>
            </a:extLst>
          </a:blip>
          <a:srcRect/>
          <a:stretch>
            <a:fillRect/>
          </a:stretch>
        </p:blipFill>
        <p:spPr bwMode="auto">
          <a:xfrm>
            <a:off x="7844912" y="1207302"/>
            <a:ext cx="1259964" cy="2029107"/>
          </a:xfrm>
          <a:prstGeom prst="rect">
            <a:avLst/>
          </a:prstGeom>
          <a:noFill/>
          <a:ln>
            <a:noFill/>
          </a:ln>
        </p:spPr>
      </p:pic>
    </p:spTree>
    <p:extLst>
      <p:ext uri="{BB962C8B-B14F-4D97-AF65-F5344CB8AC3E}">
        <p14:creationId xmlns:p14="http://schemas.microsoft.com/office/powerpoint/2010/main" val="1305124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tratto arginato da valle cassa di espansione al confine regionale</a:t>
            </a:r>
            <a:endParaRPr lang="it-IT" sz="1600" dirty="0">
              <a:solidFill>
                <a:schemeClr val="bg1"/>
              </a:solidFill>
            </a:endParaRPr>
          </a:p>
        </p:txBody>
      </p:sp>
      <p:sp>
        <p:nvSpPr>
          <p:cNvPr id="5" name="CasellaDiTesto 4"/>
          <p:cNvSpPr txBox="1"/>
          <p:nvPr/>
        </p:nvSpPr>
        <p:spPr>
          <a:xfrm>
            <a:off x="140720" y="692696"/>
            <a:ext cx="8808920" cy="861774"/>
          </a:xfrm>
          <a:prstGeom prst="rect">
            <a:avLst/>
          </a:prstGeom>
          <a:solidFill>
            <a:srgbClr val="E5F9FF"/>
          </a:solidFill>
          <a:ln w="3175">
            <a:solidFill>
              <a:srgbClr val="18699E"/>
            </a:solidFill>
          </a:ln>
          <a:effectLst/>
        </p:spPr>
        <p:txBody>
          <a:bodyPr wrap="square" rtlCol="0">
            <a:spAutoFit/>
          </a:bodyPr>
          <a:lstStyle/>
          <a:p>
            <a:pPr algn="just"/>
            <a:r>
              <a:rPr lang="it-IT" sz="1200" dirty="0" smtClean="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smtClean="0">
                <a:solidFill>
                  <a:srgbClr val="18699E"/>
                </a:solidFill>
              </a:rPr>
              <a:t>Importo finanziato € 31.825.000</a:t>
            </a:r>
            <a:endParaRPr lang="it-IT" sz="1400" b="1" i="1" dirty="0">
              <a:solidFill>
                <a:srgbClr val="18699E"/>
              </a:solidFill>
            </a:endParaRPr>
          </a:p>
        </p:txBody>
      </p:sp>
      <p:sp>
        <p:nvSpPr>
          <p:cNvPr id="7" name="CasellaDiTesto 6"/>
          <p:cNvSpPr txBox="1"/>
          <p:nvPr/>
        </p:nvSpPr>
        <p:spPr>
          <a:xfrm>
            <a:off x="7075291" y="1258887"/>
            <a:ext cx="1901904" cy="307777"/>
          </a:xfrm>
          <a:prstGeom prst="rect">
            <a:avLst/>
          </a:prstGeom>
          <a:noFill/>
        </p:spPr>
        <p:txBody>
          <a:bodyPr wrap="square" rtlCol="0">
            <a:spAutoFit/>
          </a:bodyPr>
          <a:lstStyle/>
          <a:p>
            <a:r>
              <a:rPr lang="it-IT" sz="1400" b="1" dirty="0" smtClean="0">
                <a:solidFill>
                  <a:srgbClr val="18699E"/>
                </a:solidFill>
              </a:rPr>
              <a:t>Tipologici interventi</a:t>
            </a:r>
            <a:endParaRPr lang="it-IT" sz="1400" b="1" dirty="0">
              <a:solidFill>
                <a:srgbClr val="18699E"/>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47" t="29718" r="8812" b="44947"/>
          <a:stretch/>
        </p:blipFill>
        <p:spPr bwMode="auto">
          <a:xfrm>
            <a:off x="140720" y="1603415"/>
            <a:ext cx="5414759" cy="217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6343" t="53018" r="9329" b="14212"/>
          <a:stretch/>
        </p:blipFill>
        <p:spPr bwMode="auto">
          <a:xfrm>
            <a:off x="4655496" y="3060445"/>
            <a:ext cx="4365674" cy="33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rcRect t="20134" b="15691"/>
          <a:stretch/>
        </p:blipFill>
        <p:spPr bwMode="auto">
          <a:xfrm>
            <a:off x="323528" y="3643352"/>
            <a:ext cx="3331570"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1439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07504" y="1195213"/>
            <a:ext cx="8568952" cy="276999"/>
          </a:xfrm>
          <a:prstGeom prst="rect">
            <a:avLst/>
          </a:prstGeom>
        </p:spPr>
        <p:txBody>
          <a:bodyPr wrap="square">
            <a:spAutoFit/>
          </a:bodyPr>
          <a:lstStyle/>
          <a:p>
            <a:r>
              <a:rPr lang="it-IT" sz="1200" b="1" dirty="0"/>
              <a:t>3. RIPRESE TERMOGRAFICHE </a:t>
            </a:r>
            <a:r>
              <a:rPr lang="it-IT" sz="1200" b="1" dirty="0" smtClean="0"/>
              <a:t>all’infrarosso </a:t>
            </a:r>
            <a:r>
              <a:rPr lang="it-IT" sz="1200" b="1" dirty="0"/>
              <a:t>notturne e diurne</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412" y="3307233"/>
            <a:ext cx="3540686" cy="228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25977" y="1840325"/>
            <a:ext cx="8634103" cy="830997"/>
          </a:xfrm>
          <a:prstGeom prst="rect">
            <a:avLst/>
          </a:prstGeom>
        </p:spPr>
        <p:txBody>
          <a:bodyPr wrap="square">
            <a:spAutoFit/>
          </a:bodyPr>
          <a:lstStyle/>
          <a:p>
            <a:r>
              <a:rPr lang="it-IT" sz="1200" dirty="0"/>
              <a:t>Essendo la parete dell’argine meno spessa in corrispondenza della </a:t>
            </a:r>
            <a:r>
              <a:rPr lang="it-IT" sz="1200" dirty="0" smtClean="0"/>
              <a:t>galleria della tana</a:t>
            </a:r>
            <a:r>
              <a:rPr lang="it-IT" sz="1200" dirty="0"/>
              <a:t>, si ha una diversa trasmissione del calore rispetto all’arginatura integra. </a:t>
            </a:r>
            <a:endParaRPr lang="it-IT" sz="1200" dirty="0" smtClean="0"/>
          </a:p>
          <a:p>
            <a:r>
              <a:rPr lang="it-IT" sz="1200" dirty="0" smtClean="0"/>
              <a:t>Durante </a:t>
            </a:r>
            <a:r>
              <a:rPr lang="it-IT" sz="1200" dirty="0"/>
              <a:t>il giorno, l’irraggiamento solare riscalda il terreno dell’argine, e laddove è  più spesso, ci sarà un certo passaggio di calore.  Al contrario, nella zona corrispondente </a:t>
            </a:r>
            <a:r>
              <a:rPr lang="it-IT" sz="1200" dirty="0" smtClean="0"/>
              <a:t>alla </a:t>
            </a:r>
            <a:r>
              <a:rPr lang="it-IT" sz="1200" dirty="0"/>
              <a:t>cavità, l’aria funge da isolante e si avrà </a:t>
            </a:r>
            <a:r>
              <a:rPr lang="it-IT" sz="1200" dirty="0" smtClean="0"/>
              <a:t>un </a:t>
            </a:r>
            <a:r>
              <a:rPr lang="it-IT" sz="1200" dirty="0"/>
              <a:t>anomalo accumulo di calore. </a:t>
            </a:r>
          </a:p>
        </p:txBody>
      </p:sp>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r="47637"/>
          <a:stretch/>
        </p:blipFill>
        <p:spPr>
          <a:xfrm>
            <a:off x="172263" y="2671322"/>
            <a:ext cx="3495586" cy="3755108"/>
          </a:xfrm>
          <a:prstGeom prst="rect">
            <a:avLst/>
          </a:prstGeom>
        </p:spPr>
      </p:pic>
      <p:sp>
        <p:nvSpPr>
          <p:cNvPr id="10" name="CasellaDiTesto 8"/>
          <p:cNvSpPr txBox="1"/>
          <p:nvPr/>
        </p:nvSpPr>
        <p:spPr>
          <a:xfrm>
            <a:off x="1651625" y="5910075"/>
            <a:ext cx="1848660" cy="3385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smtClean="0">
                <a:solidFill>
                  <a:srgbClr val="FFFF00"/>
                </a:solidFill>
                <a:latin typeface="+mj-lt"/>
              </a:rPr>
              <a:t>TERMOCAMERA</a:t>
            </a:r>
            <a:endParaRPr lang="it-IT" sz="1600" b="1" dirty="0">
              <a:solidFill>
                <a:srgbClr val="FFFF00"/>
              </a:solidFill>
              <a:latin typeface="+mj-lt"/>
            </a:endParaRPr>
          </a:p>
        </p:txBody>
      </p:sp>
      <p:cxnSp>
        <p:nvCxnSpPr>
          <p:cNvPr id="11" name="Connettore 2 10"/>
          <p:cNvCxnSpPr/>
          <p:nvPr/>
        </p:nvCxnSpPr>
        <p:spPr>
          <a:xfrm flipH="1" flipV="1">
            <a:off x="1920056" y="4805224"/>
            <a:ext cx="336704" cy="8640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71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07504" y="1195213"/>
            <a:ext cx="8778118" cy="276999"/>
          </a:xfrm>
          <a:prstGeom prst="rect">
            <a:avLst/>
          </a:prstGeom>
        </p:spPr>
        <p:txBody>
          <a:bodyPr wrap="square">
            <a:spAutoFit/>
          </a:bodyPr>
          <a:lstStyle/>
          <a:p>
            <a:r>
              <a:rPr lang="it-IT" sz="1200" b="1" dirty="0"/>
              <a:t>3. RIPRESE TERMOGRAFICHE </a:t>
            </a:r>
            <a:r>
              <a:rPr lang="it-IT" sz="1200" b="1" dirty="0" smtClean="0"/>
              <a:t>all’infrarosso </a:t>
            </a:r>
            <a:r>
              <a:rPr lang="it-IT" sz="1200" b="1" dirty="0"/>
              <a:t>notturne e diurne</a:t>
            </a:r>
          </a:p>
        </p:txBody>
      </p:sp>
      <p:sp>
        <p:nvSpPr>
          <p:cNvPr id="4" name="Rettangolo 3"/>
          <p:cNvSpPr/>
          <p:nvPr/>
        </p:nvSpPr>
        <p:spPr>
          <a:xfrm>
            <a:off x="125977" y="1608388"/>
            <a:ext cx="8634103" cy="1015663"/>
          </a:xfrm>
          <a:prstGeom prst="rect">
            <a:avLst/>
          </a:prstGeom>
        </p:spPr>
        <p:txBody>
          <a:bodyPr wrap="square">
            <a:spAutoFit/>
          </a:bodyPr>
          <a:lstStyle/>
          <a:p>
            <a:r>
              <a:rPr lang="it-IT" sz="1200" dirty="0">
                <a:sym typeface="Wingdings" pitchFamily="2" charset="2"/>
              </a:rPr>
              <a:t>Al mattino presto la cavità appare più fredda mentre subito dopo il tramonto, l</a:t>
            </a:r>
            <a:r>
              <a:rPr lang="it-IT" sz="1200" dirty="0"/>
              <a:t>a zona interessata dalla tana è caratterizzata da temperature maggiori rispetto l’area circostante (linea tratteggiata blu</a:t>
            </a:r>
            <a:r>
              <a:rPr lang="it-IT" sz="1200" dirty="0" smtClean="0"/>
              <a:t>)</a:t>
            </a:r>
          </a:p>
          <a:p>
            <a:r>
              <a:rPr lang="it-IT" sz="1200" dirty="0">
                <a:sym typeface="Wingdings" pitchFamily="2" charset="2"/>
              </a:rPr>
              <a:t>Si sfrutta l’irraggiamento solare: i punti in cui il terreno è rimaneggiato con meno vegetazione (es. dove l’animale ha fatto alcuni tentativo di scavo) appaiono più caldi; in corrispondenza della cavità la parete dell’argine si scalda prima rispetto al resto.</a:t>
            </a:r>
            <a:endParaRPr lang="it-IT" sz="1200" dirty="0"/>
          </a:p>
          <a:p>
            <a:endParaRPr lang="it-IT" sz="12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76" y="2531718"/>
            <a:ext cx="8943975"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3555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07504" y="1195213"/>
            <a:ext cx="8778118" cy="276999"/>
          </a:xfrm>
          <a:prstGeom prst="rect">
            <a:avLst/>
          </a:prstGeom>
        </p:spPr>
        <p:txBody>
          <a:bodyPr wrap="square">
            <a:spAutoFit/>
          </a:bodyPr>
          <a:lstStyle/>
          <a:p>
            <a:r>
              <a:rPr lang="it-IT" sz="1200" b="1" dirty="0" smtClean="0"/>
              <a:t>4.</a:t>
            </a:r>
            <a:r>
              <a:rPr lang="it-IT" sz="1200" b="1" dirty="0" smtClean="0">
                <a:ln w="18000">
                  <a:noFill/>
                  <a:prstDash val="solid"/>
                  <a:miter lim="800000"/>
                </a:ln>
                <a:solidFill>
                  <a:srgbClr val="0000CC"/>
                </a:solidFill>
                <a:effectLst>
                  <a:outerShdw blurRad="25500" dist="23000" dir="7020000" algn="tl">
                    <a:srgbClr val="000000">
                      <a:alpha val="50000"/>
                    </a:srgbClr>
                  </a:outerShdw>
                </a:effectLst>
              </a:rPr>
              <a:t> </a:t>
            </a:r>
            <a:r>
              <a:rPr lang="it-IT" sz="1200" b="1" dirty="0"/>
              <a:t>INDAGINI GEORADAR su sponde e sommità dell’argine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700808"/>
            <a:ext cx="8712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215900" y="5589240"/>
            <a:ext cx="5580236" cy="646331"/>
          </a:xfrm>
          <a:prstGeom prst="rect">
            <a:avLst/>
          </a:prstGeom>
          <a:noFill/>
        </p:spPr>
        <p:txBody>
          <a:bodyPr wrap="square" rtlCol="0">
            <a:spAutoFit/>
          </a:bodyPr>
          <a:lstStyle/>
          <a:p>
            <a:r>
              <a:rPr lang="it-IT" sz="1200" dirty="0" smtClean="0"/>
              <a:t>Diminuendo la frequenza dell’antenna usata si indagano profondità maggiori ma con meno risoluzione. In questo caso è stata impiegata un’antenna con frequenza pari a 300MHz.</a:t>
            </a:r>
            <a:endParaRPr lang="it-IT" sz="1200" dirty="0"/>
          </a:p>
        </p:txBody>
      </p:sp>
    </p:spTree>
    <p:extLst>
      <p:ext uri="{BB962C8B-B14F-4D97-AF65-F5344CB8AC3E}">
        <p14:creationId xmlns:p14="http://schemas.microsoft.com/office/powerpoint/2010/main" val="3690726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latin typeface="Calibri" pitchFamily="34" charset="0"/>
              </a:rPr>
              <a:t>Tecniche e metodologie di indagine </a:t>
            </a:r>
            <a:r>
              <a:rPr lang="it-IT" sz="1200" dirty="0" smtClean="0">
                <a:solidFill>
                  <a:srgbClr val="0070C0"/>
                </a:solidFill>
                <a:latin typeface="Calibri" pitchFamily="34" charset="0"/>
              </a:rPr>
              <a:t> per </a:t>
            </a:r>
            <a:r>
              <a:rPr lang="it-IT" sz="1200" dirty="0">
                <a:solidFill>
                  <a:srgbClr val="0070C0"/>
                </a:solidFill>
                <a:latin typeface="Calibri" pitchFamily="34" charset="0"/>
              </a:rPr>
              <a:t>l’individuazione di cavità </a:t>
            </a:r>
            <a:r>
              <a:rPr lang="it-IT" sz="1200" dirty="0" smtClean="0">
                <a:solidFill>
                  <a:srgbClr val="0070C0"/>
                </a:solidFill>
                <a:latin typeface="Calibri" pitchFamily="34" charset="0"/>
              </a:rPr>
              <a:t> all’interno </a:t>
            </a:r>
            <a:r>
              <a:rPr lang="it-IT" sz="1200" dirty="0">
                <a:solidFill>
                  <a:srgbClr val="0070C0"/>
                </a:solidFill>
                <a:latin typeface="Calibri" pitchFamily="34" charset="0"/>
              </a:rPr>
              <a:t>di rilevati arginali- fiume Panaro, </a:t>
            </a:r>
            <a:r>
              <a:rPr lang="it-IT" sz="1200" dirty="0" smtClean="0">
                <a:solidFill>
                  <a:srgbClr val="0070C0"/>
                </a:solidFill>
                <a:latin typeface="Calibri" pitchFamily="34" charset="0"/>
              </a:rPr>
              <a:t> un </a:t>
            </a:r>
            <a:r>
              <a:rPr lang="it-IT" sz="1200" dirty="0">
                <a:solidFill>
                  <a:srgbClr val="0070C0"/>
                </a:solidFill>
                <a:latin typeface="Calibri" pitchFamily="34" charset="0"/>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07504" y="1195213"/>
            <a:ext cx="8778118" cy="461665"/>
          </a:xfrm>
          <a:prstGeom prst="rect">
            <a:avLst/>
          </a:prstGeom>
        </p:spPr>
        <p:txBody>
          <a:bodyPr wrap="square">
            <a:spAutoFit/>
          </a:bodyPr>
          <a:lstStyle/>
          <a:p>
            <a:r>
              <a:rPr lang="it-IT" sz="1200" b="1" dirty="0" smtClean="0">
                <a:latin typeface="Calibri" pitchFamily="34" charset="0"/>
              </a:rPr>
              <a:t>4</a:t>
            </a:r>
            <a:r>
              <a:rPr lang="it-IT" sz="1200" b="1" dirty="0">
                <a:latin typeface="Calibri" pitchFamily="34" charset="0"/>
              </a:rPr>
              <a:t>.</a:t>
            </a:r>
            <a:r>
              <a:rPr lang="it-IT" sz="1200" b="1" dirty="0">
                <a:ln w="18000">
                  <a:noFill/>
                  <a:prstDash val="solid"/>
                  <a:miter lim="800000"/>
                </a:ln>
                <a:solidFill>
                  <a:srgbClr val="0000CC"/>
                </a:solidFill>
                <a:effectLst>
                  <a:outerShdw blurRad="25500" dist="23000" dir="7020000" algn="tl">
                    <a:srgbClr val="000000">
                      <a:alpha val="50000"/>
                    </a:srgbClr>
                  </a:outerShdw>
                </a:effectLst>
                <a:latin typeface="Calibri" pitchFamily="34" charset="0"/>
              </a:rPr>
              <a:t> </a:t>
            </a:r>
            <a:r>
              <a:rPr lang="it-IT" sz="1200" b="1" dirty="0">
                <a:latin typeface="Calibri" pitchFamily="34" charset="0"/>
              </a:rPr>
              <a:t>INDAGINI GEORADAR su sponde e sommità </a:t>
            </a:r>
            <a:r>
              <a:rPr lang="it-IT" sz="1200" b="1" dirty="0" smtClean="0">
                <a:latin typeface="Calibri" pitchFamily="34" charset="0"/>
              </a:rPr>
              <a:t>dell’argine</a:t>
            </a:r>
            <a:endParaRPr lang="it-IT" sz="1200" b="1" dirty="0">
              <a:latin typeface="Calibri" pitchFamily="34" charset="0"/>
            </a:endParaRPr>
          </a:p>
          <a:p>
            <a:endParaRPr lang="it-IT" sz="1200" b="1" dirty="0">
              <a:latin typeface="Calibri" pitchFamily="34" charset="0"/>
            </a:endParaRPr>
          </a:p>
        </p:txBody>
      </p:sp>
      <p:pic>
        <p:nvPicPr>
          <p:cNvPr id="6" name="Immagine 5" descr="C:\LAVORO\ESPLORA\commesse\es15021 Indagini argini (AIPO)\foto\2015-05-11 16.11.41.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315182" y="1927286"/>
            <a:ext cx="2592288" cy="3456384"/>
          </a:xfrm>
          <a:prstGeom prst="rect">
            <a:avLst/>
          </a:prstGeom>
          <a:noFill/>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9856" y="2155862"/>
            <a:ext cx="5643602" cy="3143248"/>
          </a:xfrm>
          <a:prstGeom prst="rect">
            <a:avLst/>
          </a:prstGeom>
          <a:noFill/>
          <a:ln w="9525">
            <a:noFill/>
            <a:miter lim="800000"/>
            <a:headEnd/>
            <a:tailEnd/>
          </a:ln>
          <a:effectLst/>
        </p:spPr>
      </p:pic>
      <p:sp>
        <p:nvSpPr>
          <p:cNvPr id="8" name="CasellaDiTesto 7"/>
          <p:cNvSpPr txBox="1"/>
          <p:nvPr/>
        </p:nvSpPr>
        <p:spPr>
          <a:xfrm>
            <a:off x="3128411" y="1927286"/>
            <a:ext cx="2736304" cy="276999"/>
          </a:xfrm>
          <a:prstGeom prst="rect">
            <a:avLst/>
          </a:prstGeom>
          <a:noFill/>
        </p:spPr>
        <p:txBody>
          <a:bodyPr wrap="square" rtlCol="0">
            <a:spAutoFit/>
          </a:bodyPr>
          <a:lstStyle/>
          <a:p>
            <a:r>
              <a:rPr lang="it-IT" sz="1200" i="1" dirty="0" smtClean="0">
                <a:latin typeface="Calibri" pitchFamily="34" charset="0"/>
              </a:rPr>
              <a:t>Es. profilo trasversale su fianco interno</a:t>
            </a:r>
            <a:endParaRPr lang="it-IT" sz="1200" i="1" dirty="0">
              <a:latin typeface="Calibri" pitchFamily="34" charset="0"/>
            </a:endParaRPr>
          </a:p>
        </p:txBody>
      </p:sp>
      <p:sp>
        <p:nvSpPr>
          <p:cNvPr id="9" name="CasellaDiTesto 8"/>
          <p:cNvSpPr txBox="1"/>
          <p:nvPr/>
        </p:nvSpPr>
        <p:spPr>
          <a:xfrm>
            <a:off x="3876974" y="5086925"/>
            <a:ext cx="1239177" cy="646331"/>
          </a:xfrm>
          <a:prstGeom prst="rect">
            <a:avLst/>
          </a:prstGeom>
          <a:noFill/>
        </p:spPr>
        <p:txBody>
          <a:bodyPr wrap="square" rtlCol="0">
            <a:spAutoFit/>
          </a:bodyPr>
          <a:lstStyle/>
          <a:p>
            <a:r>
              <a:rPr lang="it-IT" sz="1200" b="1" dirty="0" smtClean="0">
                <a:latin typeface="+mj-lt"/>
              </a:rPr>
              <a:t>BS- buca sepolta e segnale EM indicante Aria</a:t>
            </a:r>
            <a:endParaRPr lang="it-IT" sz="1200" b="1" dirty="0">
              <a:latin typeface="+mj-lt"/>
            </a:endParaRPr>
          </a:p>
        </p:txBody>
      </p:sp>
    </p:spTree>
    <p:extLst>
      <p:ext uri="{BB962C8B-B14F-4D97-AF65-F5344CB8AC3E}">
        <p14:creationId xmlns:p14="http://schemas.microsoft.com/office/powerpoint/2010/main" val="4215769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83944" y="794035"/>
            <a:ext cx="8778118" cy="461665"/>
          </a:xfrm>
          <a:prstGeom prst="rect">
            <a:avLst/>
          </a:prstGeom>
        </p:spPr>
        <p:txBody>
          <a:bodyPr wrap="square">
            <a:spAutoFit/>
          </a:bodyPr>
          <a:lstStyle/>
          <a:p>
            <a:r>
              <a:rPr lang="it-IT" sz="1200" b="1" dirty="0"/>
              <a:t>5. INDAGINI GEOELETTRICHE ERT 3D</a:t>
            </a:r>
          </a:p>
          <a:p>
            <a:endParaRPr lang="it-IT" sz="1200" b="1" dirty="0"/>
          </a:p>
        </p:txBody>
      </p:sp>
      <p:pic>
        <p:nvPicPr>
          <p:cNvPr id="6" name="Immagine 5" descr="C:\LAVORO\ESPLORA\commesse\es15021 Indagini argini (AIPO)\foto\2015-06-05 09.49.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44" y="1255700"/>
            <a:ext cx="3957604" cy="3065533"/>
          </a:xfrm>
          <a:prstGeom prst="rect">
            <a:avLst/>
          </a:prstGeom>
          <a:noFill/>
          <a:ln>
            <a:noFill/>
          </a:ln>
        </p:spPr>
      </p:pic>
      <p:pic>
        <p:nvPicPr>
          <p:cNvPr id="7" name="Immagine 6" descr="C:\LAVORO\ESPLORA\commesse\es15021 Indagini argini (AIPO)\dati\^52D20D726BF223650583A019DE4F782F4D60D43C2B43719AA3^pimgpsh_fullsize_distr.jpg"/>
          <p:cNvPicPr/>
          <p:nvPr/>
        </p:nvPicPr>
        <p:blipFill rotWithShape="1">
          <a:blip r:embed="rId4" cstate="print">
            <a:extLst>
              <a:ext uri="{28A0092B-C50C-407E-A947-70E740481C1C}">
                <a14:useLocalDpi xmlns:a14="http://schemas.microsoft.com/office/drawing/2010/main" val="0"/>
              </a:ext>
            </a:extLst>
          </a:blip>
          <a:srcRect/>
          <a:stretch/>
        </p:blipFill>
        <p:spPr bwMode="auto">
          <a:xfrm>
            <a:off x="183944" y="4405776"/>
            <a:ext cx="3327282" cy="2090512"/>
          </a:xfrm>
          <a:prstGeom prst="rect">
            <a:avLst/>
          </a:prstGeom>
          <a:noFill/>
          <a:ln>
            <a:noFill/>
          </a:ln>
          <a:extLst>
            <a:ext uri="{53640926-AAD7-44D8-BBD7-CCE9431645EC}">
              <a14:shadowObscured xmlns:a14="http://schemas.microsoft.com/office/drawing/2010/main"/>
            </a:ext>
          </a:extLst>
        </p:spPr>
      </p:pic>
      <p:pic>
        <p:nvPicPr>
          <p:cNvPr id="8" name="Immagine 7" descr="C:\LAVORO\ESPLORA\commesse\es15023 Indagini argini (AIPO)\24-02-2016 13-25-5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8866" y="2371124"/>
            <a:ext cx="4674903" cy="2507342"/>
          </a:xfrm>
          <a:prstGeom prst="rect">
            <a:avLst/>
          </a:prstGeom>
          <a:noFill/>
          <a:ln>
            <a:noFill/>
          </a:ln>
        </p:spPr>
      </p:pic>
      <p:cxnSp>
        <p:nvCxnSpPr>
          <p:cNvPr id="9" name="Connettore 2 8"/>
          <p:cNvCxnSpPr/>
          <p:nvPr/>
        </p:nvCxnSpPr>
        <p:spPr>
          <a:xfrm flipH="1">
            <a:off x="6643988" y="2065024"/>
            <a:ext cx="132329" cy="6509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471890" y="1749971"/>
            <a:ext cx="1080120" cy="276999"/>
          </a:xfrm>
          <a:prstGeom prst="rect">
            <a:avLst/>
          </a:prstGeom>
          <a:noFill/>
        </p:spPr>
        <p:txBody>
          <a:bodyPr wrap="square" rtlCol="0">
            <a:spAutoFit/>
          </a:bodyPr>
          <a:lstStyle/>
          <a:p>
            <a:r>
              <a:rPr lang="it-IT" sz="1200" b="1" dirty="0" smtClean="0"/>
              <a:t>Ingresso tana</a:t>
            </a:r>
            <a:endParaRPr lang="it-IT" sz="1200" b="1" dirty="0"/>
          </a:p>
        </p:txBody>
      </p:sp>
      <p:sp>
        <p:nvSpPr>
          <p:cNvPr id="11" name="CasellaDiTesto 10"/>
          <p:cNvSpPr txBox="1"/>
          <p:nvPr/>
        </p:nvSpPr>
        <p:spPr>
          <a:xfrm>
            <a:off x="7657230" y="1405809"/>
            <a:ext cx="1080120" cy="646331"/>
          </a:xfrm>
          <a:prstGeom prst="rect">
            <a:avLst/>
          </a:prstGeom>
          <a:noFill/>
        </p:spPr>
        <p:txBody>
          <a:bodyPr wrap="square" rtlCol="0">
            <a:spAutoFit/>
          </a:bodyPr>
          <a:lstStyle/>
          <a:p>
            <a:r>
              <a:rPr lang="it-IT" sz="1200" b="1" dirty="0" smtClean="0">
                <a:solidFill>
                  <a:srgbClr val="FF3300"/>
                </a:solidFill>
              </a:rPr>
              <a:t>Sviluppo interno della tana</a:t>
            </a:r>
            <a:endParaRPr lang="it-IT" sz="1200" b="1" dirty="0">
              <a:solidFill>
                <a:srgbClr val="FF3300"/>
              </a:solidFill>
            </a:endParaRPr>
          </a:p>
        </p:txBody>
      </p:sp>
      <p:cxnSp>
        <p:nvCxnSpPr>
          <p:cNvPr id="12" name="Connettore 2 11"/>
          <p:cNvCxnSpPr/>
          <p:nvPr/>
        </p:nvCxnSpPr>
        <p:spPr>
          <a:xfrm>
            <a:off x="7685560" y="2052140"/>
            <a:ext cx="16577" cy="109585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3625290" y="4878466"/>
            <a:ext cx="4572000" cy="461665"/>
          </a:xfrm>
          <a:prstGeom prst="rect">
            <a:avLst/>
          </a:prstGeom>
        </p:spPr>
        <p:txBody>
          <a:bodyPr>
            <a:spAutoFit/>
          </a:bodyPr>
          <a:lstStyle/>
          <a:p>
            <a:r>
              <a:rPr lang="it-IT" sz="1200" dirty="0"/>
              <a:t>Due configurazioni da 72 elettrodi</a:t>
            </a:r>
          </a:p>
          <a:p>
            <a:r>
              <a:rPr lang="it-IT" sz="1200" dirty="0"/>
              <a:t>Analisi di resistività per indicare i limiti della cavità sepolta</a:t>
            </a:r>
          </a:p>
        </p:txBody>
      </p:sp>
    </p:spTree>
    <p:extLst>
      <p:ext uri="{BB962C8B-B14F-4D97-AF65-F5344CB8AC3E}">
        <p14:creationId xmlns:p14="http://schemas.microsoft.com/office/powerpoint/2010/main" val="4215769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82941" y="925895"/>
            <a:ext cx="8778118" cy="276999"/>
          </a:xfrm>
          <a:prstGeom prst="rect">
            <a:avLst/>
          </a:prstGeom>
        </p:spPr>
        <p:txBody>
          <a:bodyPr wrap="square">
            <a:spAutoFit/>
          </a:bodyPr>
          <a:lstStyle/>
          <a:p>
            <a:r>
              <a:rPr lang="it-IT" sz="1200" b="1" dirty="0"/>
              <a:t>6. RILIEVO CON ELETTROMAGNETOMETRO</a:t>
            </a:r>
          </a:p>
        </p:txBody>
      </p:sp>
      <p:pic>
        <p:nvPicPr>
          <p:cNvPr id="6" name="Immagine 5" descr="C:\LAVORO\ESPLORA\commesse\es15021 Indagini argini (AIPO)\17-07-2015 17-34-4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0293"/>
            <a:ext cx="6983760" cy="2448272"/>
          </a:xfrm>
          <a:prstGeom prst="rect">
            <a:avLst/>
          </a:prstGeom>
          <a:noFill/>
          <a:ln>
            <a:noFill/>
          </a:ln>
        </p:spPr>
      </p:pic>
      <p:pic>
        <p:nvPicPr>
          <p:cNvPr id="7" name="Immagine 6" descr="C:\LAVORO\ESPLORA\commesse\es15021 Indagini argini (AIPO)\20-07-2015 15-32-0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619" y="4234099"/>
            <a:ext cx="4579861" cy="2223470"/>
          </a:xfrm>
          <a:prstGeom prst="rect">
            <a:avLst/>
          </a:prstGeom>
          <a:noFill/>
          <a:ln>
            <a:noFill/>
          </a:ln>
        </p:spPr>
      </p:pic>
      <p:sp>
        <p:nvSpPr>
          <p:cNvPr id="8" name="CasellaDiTesto 7"/>
          <p:cNvSpPr txBox="1"/>
          <p:nvPr/>
        </p:nvSpPr>
        <p:spPr>
          <a:xfrm>
            <a:off x="395536" y="4748447"/>
            <a:ext cx="2786082" cy="646331"/>
          </a:xfrm>
          <a:prstGeom prst="rect">
            <a:avLst/>
          </a:prstGeom>
          <a:noFill/>
        </p:spPr>
        <p:txBody>
          <a:bodyPr wrap="square" rtlCol="0">
            <a:spAutoFit/>
          </a:bodyPr>
          <a:lstStyle/>
          <a:p>
            <a:r>
              <a:rPr lang="it-IT" sz="1200" dirty="0" smtClean="0"/>
              <a:t>Confronto con i dati ERT ed individuazione di anomalie alto-resistive fino 6m di profondità</a:t>
            </a:r>
            <a:endParaRPr lang="it-IT" sz="1200" dirty="0" smtClean="0">
              <a:sym typeface="Wingdings" pitchFamily="2" charset="2"/>
            </a:endParaRPr>
          </a:p>
        </p:txBody>
      </p:sp>
      <p:sp>
        <p:nvSpPr>
          <p:cNvPr id="9" name="CasellaDiTesto 8"/>
          <p:cNvSpPr txBox="1"/>
          <p:nvPr/>
        </p:nvSpPr>
        <p:spPr>
          <a:xfrm>
            <a:off x="3398913" y="1696074"/>
            <a:ext cx="2088232" cy="307777"/>
          </a:xfrm>
          <a:prstGeom prst="rect">
            <a:avLst/>
          </a:prstGeom>
          <a:noFill/>
        </p:spPr>
        <p:txBody>
          <a:bodyPr wrap="square" rtlCol="0">
            <a:spAutoFit/>
          </a:bodyPr>
          <a:lstStyle/>
          <a:p>
            <a:r>
              <a:rPr lang="it-IT" sz="1400" b="1" dirty="0" smtClean="0">
                <a:solidFill>
                  <a:srgbClr val="FF0000"/>
                </a:solidFill>
                <a:latin typeface="+mj-lt"/>
              </a:rPr>
              <a:t>Tana secondaria</a:t>
            </a:r>
            <a:endParaRPr lang="it-IT" sz="1400" b="1" dirty="0">
              <a:solidFill>
                <a:srgbClr val="FF0000"/>
              </a:solidFill>
              <a:latin typeface="+mj-lt"/>
            </a:endParaRPr>
          </a:p>
        </p:txBody>
      </p:sp>
      <p:cxnSp>
        <p:nvCxnSpPr>
          <p:cNvPr id="10" name="Connettore 2 9"/>
          <p:cNvCxnSpPr>
            <a:stCxn id="9" idx="2"/>
          </p:cNvCxnSpPr>
          <p:nvPr/>
        </p:nvCxnSpPr>
        <p:spPr>
          <a:xfrm>
            <a:off x="4443029" y="2003851"/>
            <a:ext cx="640922" cy="9977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Immagine 10"/>
          <p:cNvPicPr>
            <a:picLocks noChangeAspect="1"/>
          </p:cNvPicPr>
          <p:nvPr/>
        </p:nvPicPr>
        <p:blipFill rotWithShape="1">
          <a:blip r:embed="rId5" cstate="print">
            <a:extLst>
              <a:ext uri="{28A0092B-C50C-407E-A947-70E740481C1C}">
                <a14:useLocalDpi xmlns:a14="http://schemas.microsoft.com/office/drawing/2010/main" val="0"/>
              </a:ext>
            </a:extLst>
          </a:blip>
          <a:srcRect l="13019" b="11495"/>
          <a:stretch/>
        </p:blipFill>
        <p:spPr>
          <a:xfrm>
            <a:off x="6465869" y="1001088"/>
            <a:ext cx="2645886" cy="1967185"/>
          </a:xfrm>
          <a:prstGeom prst="rect">
            <a:avLst/>
          </a:prstGeom>
        </p:spPr>
      </p:pic>
    </p:spTree>
    <p:extLst>
      <p:ext uri="{BB962C8B-B14F-4D97-AF65-F5344CB8AC3E}">
        <p14:creationId xmlns:p14="http://schemas.microsoft.com/office/powerpoint/2010/main" val="4215769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471" y="5733256"/>
            <a:ext cx="2957152" cy="6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107504" y="1195213"/>
            <a:ext cx="8778118" cy="276999"/>
          </a:xfrm>
          <a:prstGeom prst="rect">
            <a:avLst/>
          </a:prstGeom>
        </p:spPr>
        <p:txBody>
          <a:bodyPr wrap="square">
            <a:spAutoFit/>
          </a:bodyPr>
          <a:lstStyle/>
          <a:p>
            <a:r>
              <a:rPr lang="it-IT" sz="1200" b="1" dirty="0" smtClean="0"/>
              <a:t>FASE 2: riempimento con miscela di cemento-bentonite</a:t>
            </a:r>
            <a:endParaRPr lang="it-IT" sz="1200" b="1" dirty="0"/>
          </a:p>
        </p:txBody>
      </p:sp>
      <p:pic>
        <p:nvPicPr>
          <p:cNvPr id="12290" name="Picture 2" descr="G:\tane\foto riempimento tana\P1000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28800"/>
            <a:ext cx="5472608"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G:\tane\foto riempimento tana\P10102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916832"/>
            <a:ext cx="4355976" cy="326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6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ppt_x"/>
                                          </p:val>
                                        </p:tav>
                                        <p:tav tm="100000">
                                          <p:val>
                                            <p:strVal val="#ppt_x"/>
                                          </p:val>
                                        </p:tav>
                                      </p:tavLst>
                                    </p:anim>
                                    <p:anim calcmode="lin" valueType="num">
                                      <p:cBhvr additive="base">
                                        <p:cTn id="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sp>
        <p:nvSpPr>
          <p:cNvPr id="15" name="Rettangolo 14"/>
          <p:cNvSpPr/>
          <p:nvPr/>
        </p:nvSpPr>
        <p:spPr>
          <a:xfrm>
            <a:off x="107504" y="1195213"/>
            <a:ext cx="8778118" cy="276999"/>
          </a:xfrm>
          <a:prstGeom prst="rect">
            <a:avLst/>
          </a:prstGeom>
        </p:spPr>
        <p:txBody>
          <a:bodyPr wrap="square">
            <a:spAutoFit/>
          </a:bodyPr>
          <a:lstStyle/>
          <a:p>
            <a:r>
              <a:rPr lang="it-IT" sz="1200" b="1" dirty="0" smtClean="0"/>
              <a:t>ANALISI </a:t>
            </a:r>
            <a:r>
              <a:rPr lang="it-IT" sz="1200" b="1" dirty="0"/>
              <a:t>E CONFRONTO TRA I DATI ERT ACQUISITI NELLE DUE INDAGINI PRE e POST RIEMPIMENTO</a:t>
            </a:r>
          </a:p>
        </p:txBody>
      </p:sp>
      <p:pic>
        <p:nvPicPr>
          <p:cNvPr id="6" name="Immagine 5" descr="C:\LAVORO\ESPLORA\commesse\es15023 Indagini argini (AIPO)\24-02-2016 13-25-55.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851" y="1841544"/>
            <a:ext cx="4720604" cy="1527730"/>
          </a:xfrm>
          <a:prstGeom prst="rect">
            <a:avLst/>
          </a:prstGeom>
          <a:noFill/>
          <a:ln>
            <a:noFill/>
          </a:ln>
        </p:spPr>
      </p:pic>
      <p:pic>
        <p:nvPicPr>
          <p:cNvPr id="7" name="Immagine 6" descr="C:\LAVORO\ESPLORA\commesse\es15023 Indagini argini (AIPO)\24-02-2016 13-29-32.png"/>
          <p:cNvPicPr/>
          <p:nvPr/>
        </p:nvPicPr>
        <p:blipFill rotWithShape="1">
          <a:blip r:embed="rId3" cstate="print">
            <a:extLst>
              <a:ext uri="{28A0092B-C50C-407E-A947-70E740481C1C}">
                <a14:useLocalDpi xmlns:a14="http://schemas.microsoft.com/office/drawing/2010/main" val="0"/>
              </a:ext>
            </a:extLst>
          </a:blip>
          <a:srcRect b="7346"/>
          <a:stretch/>
        </p:blipFill>
        <p:spPr bwMode="auto">
          <a:xfrm>
            <a:off x="1295851" y="3369274"/>
            <a:ext cx="4784396" cy="1527730"/>
          </a:xfrm>
          <a:prstGeom prst="rect">
            <a:avLst/>
          </a:prstGeom>
          <a:noFill/>
          <a:ln>
            <a:noFill/>
          </a:ln>
          <a:extLst>
            <a:ext uri="{53640926-AAD7-44D8-BBD7-CCE9431645EC}">
              <a14:shadowObscured xmlns:a14="http://schemas.microsoft.com/office/drawing/2010/main"/>
            </a:ext>
          </a:extLst>
        </p:spPr>
      </p:pic>
      <p:pic>
        <p:nvPicPr>
          <p:cNvPr id="8" name="Immagine 7" descr="C:\LAVORO\ESPLORA\commesse\es15023 Indagini argini (AIPO)\24-02-2016 13-28-5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7423" y="1841544"/>
            <a:ext cx="1071570" cy="3357586"/>
          </a:xfrm>
          <a:prstGeom prst="rect">
            <a:avLst/>
          </a:prstGeom>
          <a:noFill/>
          <a:ln>
            <a:noFill/>
          </a:ln>
        </p:spPr>
      </p:pic>
      <p:sp>
        <p:nvSpPr>
          <p:cNvPr id="9" name="CasellaDiTesto 8"/>
          <p:cNvSpPr txBox="1"/>
          <p:nvPr/>
        </p:nvSpPr>
        <p:spPr>
          <a:xfrm>
            <a:off x="126619" y="2282243"/>
            <a:ext cx="1857388" cy="646331"/>
          </a:xfrm>
          <a:prstGeom prst="rect">
            <a:avLst/>
          </a:prstGeom>
          <a:noFill/>
        </p:spPr>
        <p:txBody>
          <a:bodyPr wrap="square" rtlCol="0">
            <a:spAutoFit/>
          </a:bodyPr>
          <a:lstStyle/>
          <a:p>
            <a:r>
              <a:rPr lang="it-IT" b="1" dirty="0" smtClean="0">
                <a:latin typeface="+mj-lt"/>
              </a:rPr>
              <a:t>ERT</a:t>
            </a:r>
          </a:p>
          <a:p>
            <a:r>
              <a:rPr lang="it-IT" b="1" dirty="0" smtClean="0">
                <a:latin typeface="+mj-lt"/>
              </a:rPr>
              <a:t>Fase 1</a:t>
            </a:r>
            <a:endParaRPr lang="it-IT" b="1" dirty="0">
              <a:latin typeface="+mj-lt"/>
            </a:endParaRPr>
          </a:p>
        </p:txBody>
      </p:sp>
      <p:sp>
        <p:nvSpPr>
          <p:cNvPr id="10" name="CasellaDiTesto 9"/>
          <p:cNvSpPr txBox="1"/>
          <p:nvPr/>
        </p:nvSpPr>
        <p:spPr>
          <a:xfrm>
            <a:off x="85770" y="3232891"/>
            <a:ext cx="1857388" cy="646331"/>
          </a:xfrm>
          <a:prstGeom prst="rect">
            <a:avLst/>
          </a:prstGeom>
          <a:noFill/>
        </p:spPr>
        <p:txBody>
          <a:bodyPr wrap="square" rtlCol="0">
            <a:spAutoFit/>
          </a:bodyPr>
          <a:lstStyle/>
          <a:p>
            <a:r>
              <a:rPr lang="it-IT" b="1" dirty="0" smtClean="0">
                <a:latin typeface="+mj-lt"/>
              </a:rPr>
              <a:t>ERT</a:t>
            </a:r>
          </a:p>
          <a:p>
            <a:r>
              <a:rPr lang="it-IT" b="1" dirty="0" smtClean="0">
                <a:latin typeface="+mj-lt"/>
              </a:rPr>
              <a:t>Fase 2</a:t>
            </a:r>
            <a:endParaRPr lang="it-IT" b="1" dirty="0">
              <a:latin typeface="+mj-lt"/>
            </a:endParaRPr>
          </a:p>
        </p:txBody>
      </p:sp>
      <p:pic>
        <p:nvPicPr>
          <p:cNvPr id="11" name="Immagine 10" descr="C:\LAVORO\ESPLORA\commesse\es15023 Indagini argini (AIPO)\24-02-2016 15-33-4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7" y="4815734"/>
            <a:ext cx="3855372" cy="1658870"/>
          </a:xfrm>
          <a:prstGeom prst="rect">
            <a:avLst/>
          </a:prstGeom>
          <a:noFill/>
          <a:ln>
            <a:noFill/>
          </a:ln>
        </p:spPr>
      </p:pic>
      <p:sp>
        <p:nvSpPr>
          <p:cNvPr id="12" name="CasellaDiTesto 11"/>
          <p:cNvSpPr txBox="1"/>
          <p:nvPr/>
        </p:nvSpPr>
        <p:spPr>
          <a:xfrm>
            <a:off x="3920080" y="5445224"/>
            <a:ext cx="3456384" cy="646331"/>
          </a:xfrm>
          <a:prstGeom prst="rect">
            <a:avLst/>
          </a:prstGeom>
          <a:noFill/>
        </p:spPr>
        <p:txBody>
          <a:bodyPr wrap="square" rtlCol="0">
            <a:spAutoFit/>
          </a:bodyPr>
          <a:lstStyle/>
          <a:p>
            <a:r>
              <a:rPr lang="it-IT" sz="1200" dirty="0" smtClean="0"/>
              <a:t>DIFFERENZA DI RESISTIVITA’ TRA LE DUE INDAGINI</a:t>
            </a:r>
            <a:r>
              <a:rPr lang="it-IT" sz="1200" dirty="0" smtClean="0">
                <a:sym typeface="Wingdings" panose="05000000000000000000" pitchFamily="2" charset="2"/>
              </a:rPr>
              <a:t>SVILUPPO VERSO NORD DEL RIEMPIMENTO</a:t>
            </a:r>
            <a:endParaRPr lang="it-IT" sz="1200" dirty="0"/>
          </a:p>
        </p:txBody>
      </p:sp>
    </p:spTree>
    <p:extLst>
      <p:ext uri="{BB962C8B-B14F-4D97-AF65-F5344CB8AC3E}">
        <p14:creationId xmlns:p14="http://schemas.microsoft.com/office/powerpoint/2010/main" val="4215769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7818"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sp>
        <p:nvSpPr>
          <p:cNvPr id="16" name="Rettangolo 15"/>
          <p:cNvSpPr/>
          <p:nvPr/>
        </p:nvSpPr>
        <p:spPr>
          <a:xfrm>
            <a:off x="75149" y="1195213"/>
            <a:ext cx="8778118" cy="276999"/>
          </a:xfrm>
          <a:prstGeom prst="rect">
            <a:avLst/>
          </a:prstGeom>
        </p:spPr>
        <p:txBody>
          <a:bodyPr wrap="square">
            <a:spAutoFit/>
          </a:bodyPr>
          <a:lstStyle/>
          <a:p>
            <a:r>
              <a:rPr lang="it-IT" sz="1200" b="1" dirty="0" smtClean="0"/>
              <a:t>ANALISI </a:t>
            </a:r>
            <a:r>
              <a:rPr lang="it-IT" sz="1200" b="1" dirty="0"/>
              <a:t>E CONFRONTO TRA I DATI </a:t>
            </a:r>
            <a:r>
              <a:rPr lang="it-IT" sz="1200" b="1" dirty="0" smtClean="0"/>
              <a:t>GPR </a:t>
            </a:r>
            <a:r>
              <a:rPr lang="it-IT" sz="1200" b="1" dirty="0"/>
              <a:t>ACQUISITI NELLE DUE INDAGINI PRE e POST RIEMPIMENTO</a:t>
            </a:r>
          </a:p>
        </p:txBody>
      </p:sp>
      <p:sp>
        <p:nvSpPr>
          <p:cNvPr id="17" name="CasellaDiTesto 16"/>
          <p:cNvSpPr txBox="1"/>
          <p:nvPr/>
        </p:nvSpPr>
        <p:spPr>
          <a:xfrm>
            <a:off x="6038158" y="5130981"/>
            <a:ext cx="2965983" cy="646331"/>
          </a:xfrm>
          <a:prstGeom prst="rect">
            <a:avLst/>
          </a:prstGeom>
          <a:noFill/>
        </p:spPr>
        <p:txBody>
          <a:bodyPr wrap="square" rtlCol="0">
            <a:spAutoFit/>
          </a:bodyPr>
          <a:lstStyle/>
          <a:p>
            <a:r>
              <a:rPr lang="it-IT" sz="1200" dirty="0" smtClean="0">
                <a:solidFill>
                  <a:schemeClr val="tx2"/>
                </a:solidFill>
              </a:rPr>
              <a:t>Forte variazione del segnale elettromagnetico da buca sepolta(</a:t>
            </a:r>
            <a:r>
              <a:rPr lang="it-IT" sz="1200" dirty="0" err="1" smtClean="0">
                <a:solidFill>
                  <a:schemeClr val="tx2"/>
                </a:solidFill>
              </a:rPr>
              <a:t>Bs</a:t>
            </a:r>
            <a:r>
              <a:rPr lang="it-IT" sz="1200" dirty="0" smtClean="0">
                <a:solidFill>
                  <a:schemeClr val="tx2"/>
                </a:solidFill>
              </a:rPr>
              <a:t> a sinistra) a buca riempita (Br - buca destra)</a:t>
            </a:r>
          </a:p>
        </p:txBody>
      </p:sp>
      <p:pic>
        <p:nvPicPr>
          <p:cNvPr id="18" name="Immagine 17" descr="C:\LAVORO\ESPLORA\commesse\es15023 Indagini argini (AIPO)\24-02-2016 09-42-3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1916281"/>
            <a:ext cx="3312368" cy="3176556"/>
          </a:xfrm>
          <a:prstGeom prst="rect">
            <a:avLst/>
          </a:prstGeom>
          <a:noFill/>
          <a:ln>
            <a:noFill/>
          </a:ln>
        </p:spPr>
      </p:pic>
      <p:pic>
        <p:nvPicPr>
          <p:cNvPr id="19" name="Immagine 18" descr="C:\LAVORO\ESPLORA\commesse\es15023 Indagini argini (AIPO)\24-02-2016 09-43-0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1736" y="1976216"/>
            <a:ext cx="3673717" cy="3116621"/>
          </a:xfrm>
          <a:prstGeom prst="rect">
            <a:avLst/>
          </a:prstGeom>
          <a:noFill/>
          <a:ln>
            <a:noFill/>
          </a:ln>
        </p:spPr>
      </p:pic>
      <p:sp>
        <p:nvSpPr>
          <p:cNvPr id="21" name="CasellaDiTesto 20"/>
          <p:cNvSpPr txBox="1"/>
          <p:nvPr/>
        </p:nvSpPr>
        <p:spPr>
          <a:xfrm>
            <a:off x="1547664" y="5093430"/>
            <a:ext cx="1825403" cy="369332"/>
          </a:xfrm>
          <a:prstGeom prst="rect">
            <a:avLst/>
          </a:prstGeom>
          <a:noFill/>
        </p:spPr>
        <p:txBody>
          <a:bodyPr wrap="square" rtlCol="0">
            <a:spAutoFit/>
          </a:bodyPr>
          <a:lstStyle/>
          <a:p>
            <a:r>
              <a:rPr lang="it-IT" b="1" dirty="0" smtClean="0">
                <a:solidFill>
                  <a:schemeClr val="tx2"/>
                </a:solidFill>
                <a:latin typeface="+mj-lt"/>
              </a:rPr>
              <a:t>GPR Fase 1</a:t>
            </a:r>
            <a:endParaRPr lang="it-IT" b="1" dirty="0">
              <a:solidFill>
                <a:schemeClr val="tx2"/>
              </a:solidFill>
              <a:latin typeface="+mj-lt"/>
            </a:endParaRPr>
          </a:p>
        </p:txBody>
      </p:sp>
      <p:sp>
        <p:nvSpPr>
          <p:cNvPr id="22" name="CasellaDiTesto 21"/>
          <p:cNvSpPr txBox="1"/>
          <p:nvPr/>
        </p:nvSpPr>
        <p:spPr>
          <a:xfrm>
            <a:off x="4687562" y="5093430"/>
            <a:ext cx="1825403" cy="369332"/>
          </a:xfrm>
          <a:prstGeom prst="rect">
            <a:avLst/>
          </a:prstGeom>
          <a:noFill/>
        </p:spPr>
        <p:txBody>
          <a:bodyPr wrap="square" rtlCol="0">
            <a:spAutoFit/>
          </a:bodyPr>
          <a:lstStyle/>
          <a:p>
            <a:r>
              <a:rPr lang="it-IT" b="1" dirty="0" smtClean="0">
                <a:solidFill>
                  <a:schemeClr val="tx2"/>
                </a:solidFill>
                <a:latin typeface="+mj-lt"/>
              </a:rPr>
              <a:t>GPR Fase 2</a:t>
            </a:r>
            <a:endParaRPr lang="it-IT" b="1" dirty="0">
              <a:solidFill>
                <a:schemeClr val="tx2"/>
              </a:solidFill>
              <a:latin typeface="+mj-lt"/>
            </a:endParaRPr>
          </a:p>
        </p:txBody>
      </p:sp>
      <p:sp>
        <p:nvSpPr>
          <p:cNvPr id="23" name="CasellaDiTesto 22"/>
          <p:cNvSpPr txBox="1"/>
          <p:nvPr/>
        </p:nvSpPr>
        <p:spPr>
          <a:xfrm>
            <a:off x="3771736" y="5731146"/>
            <a:ext cx="2266422" cy="461665"/>
          </a:xfrm>
          <a:prstGeom prst="rect">
            <a:avLst/>
          </a:prstGeom>
          <a:noFill/>
        </p:spPr>
        <p:txBody>
          <a:bodyPr wrap="square" rtlCol="0">
            <a:spAutoFit/>
          </a:bodyPr>
          <a:lstStyle/>
          <a:p>
            <a:r>
              <a:rPr lang="it-IT" sz="1200" dirty="0" smtClean="0">
                <a:solidFill>
                  <a:srgbClr val="FF0000"/>
                </a:solidFill>
              </a:rPr>
              <a:t>Cemento </a:t>
            </a:r>
          </a:p>
          <a:p>
            <a:r>
              <a:rPr lang="it-IT" sz="1200" dirty="0" smtClean="0">
                <a:solidFill>
                  <a:srgbClr val="FF0000"/>
                </a:solidFill>
              </a:rPr>
              <a:t>bentonitico</a:t>
            </a:r>
          </a:p>
        </p:txBody>
      </p:sp>
      <p:cxnSp>
        <p:nvCxnSpPr>
          <p:cNvPr id="24" name="Connettore 2 23"/>
          <p:cNvCxnSpPr/>
          <p:nvPr/>
        </p:nvCxnSpPr>
        <p:spPr>
          <a:xfrm flipV="1">
            <a:off x="4453438" y="4186944"/>
            <a:ext cx="144016" cy="14401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602875" y="5659137"/>
            <a:ext cx="793363" cy="276999"/>
          </a:xfrm>
          <a:prstGeom prst="rect">
            <a:avLst/>
          </a:prstGeom>
          <a:noFill/>
          <a:ln>
            <a:noFill/>
          </a:ln>
        </p:spPr>
        <p:txBody>
          <a:bodyPr wrap="square" rtlCol="0">
            <a:spAutoFit/>
          </a:bodyPr>
          <a:lstStyle/>
          <a:p>
            <a:r>
              <a:rPr lang="it-IT" sz="1200" dirty="0" smtClean="0">
                <a:solidFill>
                  <a:srgbClr val="0000CC"/>
                </a:solidFill>
              </a:rPr>
              <a:t>aria</a:t>
            </a:r>
          </a:p>
        </p:txBody>
      </p:sp>
      <p:cxnSp>
        <p:nvCxnSpPr>
          <p:cNvPr id="26" name="Connettore 2 25"/>
          <p:cNvCxnSpPr/>
          <p:nvPr/>
        </p:nvCxnSpPr>
        <p:spPr>
          <a:xfrm flipV="1">
            <a:off x="1252222" y="4114935"/>
            <a:ext cx="144016" cy="1440160"/>
          </a:xfrm>
          <a:prstGeom prst="straightConnector1">
            <a:avLst/>
          </a:prstGeom>
          <a:ln w="57150">
            <a:solidFill>
              <a:srgbClr val="0000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676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3784" t="10685" r="2544" b="2496"/>
          <a:stretch/>
        </p:blipFill>
        <p:spPr>
          <a:xfrm>
            <a:off x="323528" y="2181200"/>
            <a:ext cx="4752528" cy="3120346"/>
          </a:xfrm>
          <a:prstGeom prst="rect">
            <a:avLst/>
          </a:prstGeom>
        </p:spPr>
      </p:pic>
      <p:sp>
        <p:nvSpPr>
          <p:cNvPr id="7" name="CasellaDiTesto 6"/>
          <p:cNvSpPr txBox="1"/>
          <p:nvPr/>
        </p:nvSpPr>
        <p:spPr>
          <a:xfrm>
            <a:off x="158553" y="1195011"/>
            <a:ext cx="8568952" cy="646331"/>
          </a:xfrm>
          <a:prstGeom prst="rect">
            <a:avLst/>
          </a:prstGeom>
          <a:noFill/>
        </p:spPr>
        <p:txBody>
          <a:bodyPr wrap="square" rtlCol="0">
            <a:spAutoFit/>
          </a:bodyPr>
          <a:lstStyle/>
          <a:p>
            <a:r>
              <a:rPr lang="it-IT" sz="1200" b="1" dirty="0" smtClean="0">
                <a:solidFill>
                  <a:schemeClr val="tx2"/>
                </a:solidFill>
              </a:rPr>
              <a:t>RISULTATO FINALE – INTEGRAZIONE di tutti i dati  2D e 3 D e delle anomalie riscontrate </a:t>
            </a:r>
          </a:p>
          <a:p>
            <a:r>
              <a:rPr lang="it-IT" sz="1200" b="1" dirty="0" smtClean="0">
                <a:solidFill>
                  <a:schemeClr val="tx2"/>
                </a:solidFill>
              </a:rPr>
              <a:t>nella prima e nella seconda indagine</a:t>
            </a:r>
          </a:p>
          <a:p>
            <a:r>
              <a:rPr lang="it-IT" sz="1200" b="1" dirty="0" smtClean="0">
                <a:solidFill>
                  <a:schemeClr val="tx2"/>
                </a:solidFill>
                <a:sym typeface="Wingdings" pitchFamily="2" charset="2"/>
              </a:rPr>
              <a:t> PRODUZIONE DI MAPPE  E </a:t>
            </a:r>
            <a:r>
              <a:rPr lang="it-IT" sz="1200" b="1" dirty="0" smtClean="0">
                <a:solidFill>
                  <a:schemeClr val="tx2"/>
                </a:solidFill>
              </a:rPr>
              <a:t>MODELLAZIONE 3D DELLA TANA</a:t>
            </a:r>
          </a:p>
        </p:txBody>
      </p:sp>
      <p:pic>
        <p:nvPicPr>
          <p:cNvPr id="8" name="Immagine 7" descr="FIG_9_model.jpg"/>
          <p:cNvPicPr/>
          <p:nvPr/>
        </p:nvPicPr>
        <p:blipFill rotWithShape="1">
          <a:blip r:embed="rId3" cstate="print">
            <a:extLst>
              <a:ext uri="{28A0092B-C50C-407E-A947-70E740481C1C}">
                <a14:useLocalDpi xmlns:a14="http://schemas.microsoft.com/office/drawing/2010/main" val="0"/>
              </a:ext>
            </a:extLst>
          </a:blip>
          <a:srcRect r="-931"/>
          <a:stretch/>
        </p:blipFill>
        <p:spPr>
          <a:xfrm>
            <a:off x="5364088" y="2118340"/>
            <a:ext cx="3798883" cy="4377947"/>
          </a:xfrm>
          <a:prstGeom prst="rect">
            <a:avLst/>
          </a:prstGeom>
        </p:spPr>
      </p:pic>
      <p:sp>
        <p:nvSpPr>
          <p:cNvPr id="9" name="CasellaDiTesto 8"/>
          <p:cNvSpPr txBox="1"/>
          <p:nvPr/>
        </p:nvSpPr>
        <p:spPr>
          <a:xfrm>
            <a:off x="293768" y="5517232"/>
            <a:ext cx="4968552" cy="276999"/>
          </a:xfrm>
          <a:prstGeom prst="rect">
            <a:avLst/>
          </a:prstGeom>
          <a:noFill/>
        </p:spPr>
        <p:txBody>
          <a:bodyPr wrap="square" rtlCol="0">
            <a:spAutoFit/>
          </a:bodyPr>
          <a:lstStyle/>
          <a:p>
            <a:r>
              <a:rPr lang="it-IT" sz="1200" dirty="0" smtClean="0">
                <a:solidFill>
                  <a:schemeClr val="tx2"/>
                </a:solidFill>
              </a:rPr>
              <a:t>Volume stimato della tana: 30.4 m3</a:t>
            </a:r>
          </a:p>
        </p:txBody>
      </p:sp>
    </p:spTree>
    <p:extLst>
      <p:ext uri="{BB962C8B-B14F-4D97-AF65-F5344CB8AC3E}">
        <p14:creationId xmlns:p14="http://schemas.microsoft.com/office/powerpoint/2010/main" val="2281578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tratto arginato da valle cassa di espansione al confine regionale</a:t>
            </a:r>
            <a:endParaRPr lang="it-IT" sz="1600" dirty="0">
              <a:solidFill>
                <a:schemeClr val="bg1"/>
              </a:solidFill>
            </a:endParaRPr>
          </a:p>
        </p:txBody>
      </p:sp>
      <p:sp>
        <p:nvSpPr>
          <p:cNvPr id="5" name="CasellaDiTesto 4"/>
          <p:cNvSpPr txBox="1"/>
          <p:nvPr/>
        </p:nvSpPr>
        <p:spPr>
          <a:xfrm>
            <a:off x="375153" y="692696"/>
            <a:ext cx="8574487" cy="861774"/>
          </a:xfrm>
          <a:prstGeom prst="rect">
            <a:avLst/>
          </a:prstGeom>
          <a:solidFill>
            <a:srgbClr val="E5F9FF"/>
          </a:solidFill>
          <a:ln w="3175">
            <a:solidFill>
              <a:srgbClr val="18699E"/>
            </a:solidFill>
          </a:ln>
          <a:effectLst/>
        </p:spPr>
        <p:txBody>
          <a:bodyPr wrap="square" rtlCol="0">
            <a:spAutoFit/>
          </a:bodyPr>
          <a:lstStyle/>
          <a:p>
            <a:pPr algn="just"/>
            <a:r>
              <a:rPr lang="it-IT" sz="1200" dirty="0" smtClean="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smtClean="0">
                <a:solidFill>
                  <a:srgbClr val="18699E"/>
                </a:solidFill>
              </a:rPr>
              <a:t>Importo finanziato € 31.825.000</a:t>
            </a:r>
            <a:endParaRPr lang="it-IT" sz="1400" b="1" i="1" dirty="0">
              <a:solidFill>
                <a:srgbClr val="18699E"/>
              </a:solidFill>
            </a:endParaRPr>
          </a:p>
        </p:txBody>
      </p:sp>
      <p:sp>
        <p:nvSpPr>
          <p:cNvPr id="7" name="CasellaDiTesto 6"/>
          <p:cNvSpPr txBox="1"/>
          <p:nvPr/>
        </p:nvSpPr>
        <p:spPr>
          <a:xfrm>
            <a:off x="7047736" y="1246693"/>
            <a:ext cx="1901904" cy="307777"/>
          </a:xfrm>
          <a:prstGeom prst="rect">
            <a:avLst/>
          </a:prstGeom>
          <a:noFill/>
        </p:spPr>
        <p:txBody>
          <a:bodyPr wrap="square" rtlCol="0">
            <a:spAutoFit/>
          </a:bodyPr>
          <a:lstStyle/>
          <a:p>
            <a:r>
              <a:rPr lang="it-IT" sz="1400" b="1" dirty="0" smtClean="0">
                <a:solidFill>
                  <a:srgbClr val="18699E"/>
                </a:solidFill>
              </a:rPr>
              <a:t>Tipologici interventi</a:t>
            </a:r>
            <a:endParaRPr lang="it-IT" sz="1400" b="1" dirty="0">
              <a:solidFill>
                <a:srgbClr val="18699E"/>
              </a:solidFill>
            </a:endParaRPr>
          </a:p>
        </p:txBody>
      </p:sp>
      <p:pic>
        <p:nvPicPr>
          <p:cNvPr id="2051" name="Picture 3" descr="Z:\PIANO STRAORDINARIO POST ROTTA\01_ORD_Perizie primo stralcio_Ord 3_2014\10853_filtrazione via Bozzala 1288\6_Foto\Via Bozzala\IMG_16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700808"/>
            <a:ext cx="4091946" cy="3068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ellegrinifederica\Dropbox\IMG-20180719-WA0002.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375153" y="1700808"/>
            <a:ext cx="2617389" cy="4653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150" t="23400" r="62164" b="49370"/>
          <a:stretch/>
        </p:blipFill>
        <p:spPr bwMode="auto">
          <a:xfrm>
            <a:off x="4377640" y="3824621"/>
            <a:ext cx="4572000" cy="252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7557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sp>
        <p:nvSpPr>
          <p:cNvPr id="7" name="CasellaDiTesto 6"/>
          <p:cNvSpPr txBox="1"/>
          <p:nvPr/>
        </p:nvSpPr>
        <p:spPr>
          <a:xfrm>
            <a:off x="158553" y="1195011"/>
            <a:ext cx="8568952" cy="461665"/>
          </a:xfrm>
          <a:prstGeom prst="rect">
            <a:avLst/>
          </a:prstGeom>
          <a:noFill/>
        </p:spPr>
        <p:txBody>
          <a:bodyPr wrap="square" rtlCol="0">
            <a:spAutoFit/>
          </a:bodyPr>
          <a:lstStyle/>
          <a:p>
            <a:r>
              <a:rPr lang="it-IT" sz="1200" b="1" dirty="0" smtClean="0">
                <a:solidFill>
                  <a:schemeClr val="tx2"/>
                </a:solidFill>
              </a:rPr>
              <a:t>RISULTATO FINALE – INTEGRAZIONE di tutti i dati  2D e 3 D e delle anomalie riscontrate nella prima e nella seconda indagine</a:t>
            </a:r>
          </a:p>
          <a:p>
            <a:r>
              <a:rPr lang="it-IT" sz="1200" b="1" dirty="0" smtClean="0">
                <a:solidFill>
                  <a:schemeClr val="tx2"/>
                </a:solidFill>
                <a:sym typeface="Wingdings" pitchFamily="2" charset="2"/>
              </a:rPr>
              <a:t> PRODUZIONE DI MAPPE  E </a:t>
            </a:r>
            <a:r>
              <a:rPr lang="it-IT" sz="1200" b="1" dirty="0" smtClean="0">
                <a:solidFill>
                  <a:schemeClr val="tx2"/>
                </a:solidFill>
              </a:rPr>
              <a:t>MODELLAZIONE 3D DELLA TANA</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53" y="2060848"/>
            <a:ext cx="6576093" cy="37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16996" r="13602"/>
          <a:stretch/>
        </p:blipFill>
        <p:spPr>
          <a:xfrm>
            <a:off x="6749723" y="2060848"/>
            <a:ext cx="2163372" cy="1753424"/>
          </a:xfrm>
          <a:prstGeom prst="rect">
            <a:avLst/>
          </a:prstGeom>
        </p:spPr>
      </p:pic>
    </p:spTree>
    <p:extLst>
      <p:ext uri="{BB962C8B-B14F-4D97-AF65-F5344CB8AC3E}">
        <p14:creationId xmlns:p14="http://schemas.microsoft.com/office/powerpoint/2010/main" val="2604166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e metodologie di indagine </a:t>
            </a:r>
            <a:r>
              <a:rPr lang="it-IT" sz="1200" dirty="0" smtClean="0">
                <a:solidFill>
                  <a:srgbClr val="0070C0"/>
                </a:solidFill>
              </a:rPr>
              <a:t> per </a:t>
            </a:r>
            <a:r>
              <a:rPr lang="it-IT" sz="1200" dirty="0">
                <a:solidFill>
                  <a:srgbClr val="0070C0"/>
                </a:solidFill>
              </a:rPr>
              <a:t>l’individuazione di cavità </a:t>
            </a:r>
            <a:r>
              <a:rPr lang="it-IT" sz="1200" dirty="0" smtClean="0">
                <a:solidFill>
                  <a:srgbClr val="0070C0"/>
                </a:solidFill>
              </a:rPr>
              <a:t> all’interno </a:t>
            </a:r>
            <a:r>
              <a:rPr lang="it-IT" sz="1200" dirty="0">
                <a:solidFill>
                  <a:srgbClr val="0070C0"/>
                </a:solidFill>
              </a:rPr>
              <a:t>di rilevati arginali- fiume Panaro, </a:t>
            </a:r>
            <a:r>
              <a:rPr lang="it-IT" sz="1200" dirty="0" smtClean="0">
                <a:solidFill>
                  <a:srgbClr val="0070C0"/>
                </a:solidFill>
              </a:rPr>
              <a:t> un </a:t>
            </a:r>
            <a:r>
              <a:rPr lang="it-IT" sz="1200" dirty="0">
                <a:solidFill>
                  <a:srgbClr val="0070C0"/>
                </a:solidFill>
              </a:rPr>
              <a:t>caso di studio. </a:t>
            </a:r>
          </a:p>
        </p:txBody>
      </p:sp>
      <p:sp>
        <p:nvSpPr>
          <p:cNvPr id="7" name="CasellaDiTesto 6"/>
          <p:cNvSpPr txBox="1"/>
          <p:nvPr/>
        </p:nvSpPr>
        <p:spPr>
          <a:xfrm>
            <a:off x="158553" y="1195011"/>
            <a:ext cx="8568952" cy="276999"/>
          </a:xfrm>
          <a:prstGeom prst="rect">
            <a:avLst/>
          </a:prstGeom>
          <a:noFill/>
        </p:spPr>
        <p:txBody>
          <a:bodyPr wrap="square" rtlCol="0">
            <a:spAutoFit/>
          </a:bodyPr>
          <a:lstStyle/>
          <a:p>
            <a:r>
              <a:rPr lang="it-IT" sz="1200" b="1" dirty="0" smtClean="0">
                <a:solidFill>
                  <a:schemeClr val="tx2"/>
                </a:solidFill>
              </a:rPr>
              <a:t>CONCLUSIONI</a:t>
            </a:r>
          </a:p>
        </p:txBody>
      </p:sp>
      <p:sp>
        <p:nvSpPr>
          <p:cNvPr id="4" name="Rettangolo 3"/>
          <p:cNvSpPr/>
          <p:nvPr/>
        </p:nvSpPr>
        <p:spPr>
          <a:xfrm>
            <a:off x="158553" y="1700808"/>
            <a:ext cx="8678849" cy="4524315"/>
          </a:xfrm>
          <a:prstGeom prst="rect">
            <a:avLst/>
          </a:prstGeom>
        </p:spPr>
        <p:txBody>
          <a:bodyPr wrap="square">
            <a:spAutoFit/>
          </a:bodyPr>
          <a:lstStyle/>
          <a:p>
            <a:r>
              <a:rPr lang="it-IT" sz="1200" dirty="0"/>
              <a:t>In conclusione, per rilievi di questo tipo, condotti su strutture </a:t>
            </a:r>
            <a:r>
              <a:rPr lang="it-IT" sz="1200" dirty="0" smtClean="0"/>
              <a:t>arginali di </a:t>
            </a:r>
            <a:r>
              <a:rPr lang="it-IT" sz="1200" dirty="0"/>
              <a:t>grandi dimensioni e in terreni </a:t>
            </a:r>
            <a:r>
              <a:rPr lang="it-IT" sz="1200" dirty="0" err="1"/>
              <a:t>ﬁni</a:t>
            </a:r>
            <a:r>
              <a:rPr lang="it-IT" sz="1200" dirty="0"/>
              <a:t>, è opportuno </a:t>
            </a:r>
            <a:r>
              <a:rPr lang="it-IT" sz="1200" dirty="0" smtClean="0"/>
              <a:t>integrare diverse </a:t>
            </a:r>
            <a:r>
              <a:rPr lang="it-IT" sz="1200" dirty="0"/>
              <a:t>tecniche </a:t>
            </a:r>
            <a:r>
              <a:rPr lang="it-IT" sz="1200" dirty="0" err="1"/>
              <a:t>geoﬁsiche</a:t>
            </a:r>
            <a:r>
              <a:rPr lang="it-IT" sz="1200" dirty="0" smtClean="0"/>
              <a:t>.</a:t>
            </a:r>
          </a:p>
          <a:p>
            <a:endParaRPr lang="it-IT" sz="1200" dirty="0" smtClean="0"/>
          </a:p>
          <a:p>
            <a:r>
              <a:rPr lang="it-IT" sz="1200" dirty="0" smtClean="0"/>
              <a:t> </a:t>
            </a:r>
            <a:r>
              <a:rPr lang="it-IT" sz="1200" dirty="0"/>
              <a:t>L’impiego congiunto di </a:t>
            </a:r>
            <a:r>
              <a:rPr lang="it-IT" sz="1200" dirty="0" smtClean="0"/>
              <a:t>tecniche più </a:t>
            </a:r>
            <a:r>
              <a:rPr lang="it-IT" sz="1200" dirty="0"/>
              <a:t>speditive come la </a:t>
            </a:r>
            <a:r>
              <a:rPr lang="it-IT" sz="1200" dirty="0" err="1"/>
              <a:t>termograﬁa</a:t>
            </a:r>
            <a:r>
              <a:rPr lang="it-IT" sz="1200" dirty="0"/>
              <a:t> (IR), il georadar (GPR) e </a:t>
            </a:r>
            <a:r>
              <a:rPr lang="it-IT" sz="1200" dirty="0" smtClean="0"/>
              <a:t>l’</a:t>
            </a:r>
            <a:r>
              <a:rPr lang="it-IT" sz="1200" dirty="0" err="1" smtClean="0"/>
              <a:t>elettromagnetometro</a:t>
            </a:r>
            <a:r>
              <a:rPr lang="it-IT" sz="1200" dirty="0" smtClean="0"/>
              <a:t> (</a:t>
            </a:r>
            <a:r>
              <a:rPr lang="it-IT" sz="1200" dirty="0"/>
              <a:t>FDEM), se utilizzate con rilievi </a:t>
            </a:r>
            <a:r>
              <a:rPr lang="it-IT" sz="1200" dirty="0" err="1"/>
              <a:t>topograﬁci</a:t>
            </a:r>
            <a:r>
              <a:rPr lang="it-IT" sz="1200" dirty="0"/>
              <a:t> </a:t>
            </a:r>
            <a:r>
              <a:rPr lang="it-IT" sz="1200" dirty="0" smtClean="0"/>
              <a:t>di dettaglio </a:t>
            </a:r>
            <a:r>
              <a:rPr lang="it-IT" sz="1200" dirty="0" err="1"/>
              <a:t>eﬀettuati</a:t>
            </a:r>
            <a:r>
              <a:rPr lang="it-IT" sz="1200" dirty="0"/>
              <a:t> anche grazie all’ausilio di tecniche </a:t>
            </a:r>
            <a:r>
              <a:rPr lang="it-IT" sz="1200" dirty="0" smtClean="0"/>
              <a:t>aerofotogrammetriche da </a:t>
            </a:r>
            <a:r>
              <a:rPr lang="it-IT" sz="1200" dirty="0"/>
              <a:t>remoto (droni), sono in grado di </a:t>
            </a:r>
            <a:r>
              <a:rPr lang="it-IT" sz="1200" dirty="0" smtClean="0"/>
              <a:t>individuare la </a:t>
            </a:r>
            <a:r>
              <a:rPr lang="it-IT" sz="1200" dirty="0"/>
              <a:t>presenza e caratterizzare l’entità delle cavità. </a:t>
            </a:r>
            <a:endParaRPr lang="it-IT" sz="1200" dirty="0" smtClean="0"/>
          </a:p>
          <a:p>
            <a:endParaRPr lang="it-IT" sz="1200" dirty="0" smtClean="0"/>
          </a:p>
          <a:p>
            <a:r>
              <a:rPr lang="it-IT" sz="1200" dirty="0" smtClean="0"/>
              <a:t>L’applicazione dei </a:t>
            </a:r>
            <a:r>
              <a:rPr lang="it-IT" sz="1200" dirty="0"/>
              <a:t>metodi geoelettrici (ERT 3D) permette la ricostruzione </a:t>
            </a:r>
            <a:r>
              <a:rPr lang="it-IT" sz="1200" dirty="0" smtClean="0"/>
              <a:t>dettagliata delle </a:t>
            </a:r>
            <a:r>
              <a:rPr lang="it-IT" sz="1200" dirty="0"/>
              <a:t>cavità e dei loro riempimenti, naturali ed </a:t>
            </a:r>
            <a:r>
              <a:rPr lang="it-IT" sz="1200" dirty="0" err="1"/>
              <a:t>artiﬁciali</a:t>
            </a:r>
            <a:r>
              <a:rPr lang="it-IT" sz="1200" dirty="0" smtClean="0"/>
              <a:t>.</a:t>
            </a:r>
          </a:p>
          <a:p>
            <a:endParaRPr lang="it-IT" sz="1200" dirty="0"/>
          </a:p>
          <a:p>
            <a:r>
              <a:rPr lang="it-IT" sz="1200" dirty="0"/>
              <a:t>L’esperienza maturata in questo caso di studio consente di </a:t>
            </a:r>
            <a:r>
              <a:rPr lang="it-IT" sz="1200" dirty="0" smtClean="0"/>
              <a:t>suggerire che </a:t>
            </a:r>
            <a:r>
              <a:rPr lang="it-IT" sz="1200" dirty="0"/>
              <a:t>le misure siano </a:t>
            </a:r>
            <a:r>
              <a:rPr lang="it-IT" sz="1200" dirty="0" err="1"/>
              <a:t>eﬀettuate</a:t>
            </a:r>
            <a:r>
              <a:rPr lang="it-IT" sz="1200" dirty="0"/>
              <a:t> in maniera contestuale e </a:t>
            </a:r>
            <a:r>
              <a:rPr lang="it-IT" sz="1200" dirty="0" smtClean="0"/>
              <a:t>in un </a:t>
            </a:r>
            <a:r>
              <a:rPr lang="it-IT" sz="1200" dirty="0"/>
              <a:t>periodo secco, concentrandole sulle sponde piuttosto </a:t>
            </a:r>
            <a:r>
              <a:rPr lang="it-IT" sz="1200" dirty="0" smtClean="0"/>
              <a:t>che sulle </a:t>
            </a:r>
            <a:r>
              <a:rPr lang="it-IT" sz="1200" dirty="0"/>
              <a:t>zone sommitali degli argini</a:t>
            </a:r>
            <a:r>
              <a:rPr lang="it-IT" sz="1200" dirty="0" smtClean="0"/>
              <a:t>.</a:t>
            </a:r>
          </a:p>
          <a:p>
            <a:endParaRPr lang="it-IT" sz="1200" dirty="0"/>
          </a:p>
          <a:p>
            <a:endParaRPr lang="it-IT" sz="1200" dirty="0" smtClean="0"/>
          </a:p>
          <a:p>
            <a:r>
              <a:rPr lang="it-IT" sz="1200" dirty="0" smtClean="0"/>
              <a:t>FUTURO: SISTEMI </a:t>
            </a:r>
            <a:r>
              <a:rPr lang="it-IT" sz="1200" dirty="0"/>
              <a:t>DI MONITORAGGIO TERMOGRAFICI AD ALTO RENDIMENTO E MULTISPETTRALI DA DRONE: rilievi speditivi su vaste aree per la localizzazione di zone potenzialmente interessate dalla presenza di tane e cavità anche in presenza di vegetazione </a:t>
            </a:r>
            <a:endParaRPr lang="it-IT" sz="1200" dirty="0" smtClean="0"/>
          </a:p>
          <a:p>
            <a:endParaRPr lang="it-IT" sz="1200" dirty="0"/>
          </a:p>
          <a:p>
            <a:endParaRPr lang="it-IT" sz="1200" dirty="0" smtClean="0"/>
          </a:p>
          <a:p>
            <a:r>
              <a:rPr lang="it-IT" sz="1200" i="1" dirty="0" smtClean="0"/>
              <a:t>lo studio è stato presentato </a:t>
            </a:r>
            <a:r>
              <a:rPr lang="it-IT" sz="1200" i="1" dirty="0"/>
              <a:t>al </a:t>
            </a:r>
            <a:r>
              <a:rPr lang="it-IT" sz="1200" i="1" dirty="0" smtClean="0"/>
              <a:t>6</a:t>
            </a:r>
            <a:r>
              <a:rPr lang="it-IT" sz="1200" i="1" dirty="0"/>
              <a:t>° Convegno nazionale </a:t>
            </a:r>
            <a:r>
              <a:rPr lang="it-IT" sz="1200" i="1" dirty="0" smtClean="0"/>
              <a:t>AIGA, 27-29 </a:t>
            </a:r>
            <a:r>
              <a:rPr lang="it-IT" sz="1200" i="1" dirty="0"/>
              <a:t>Giugno 2018 Courmayeur – «Modellazione 3D di cavità all’interno di rilevati arginali attraverso tecniche geofisiche e remote </a:t>
            </a:r>
            <a:r>
              <a:rPr lang="it-IT" sz="1200" i="1" dirty="0" err="1"/>
              <a:t>sensing</a:t>
            </a:r>
            <a:r>
              <a:rPr lang="it-IT" sz="1200" i="1" dirty="0"/>
              <a:t> </a:t>
            </a:r>
            <a:r>
              <a:rPr lang="it-IT" sz="1200" i="1" dirty="0" smtClean="0"/>
              <a:t> - Il </a:t>
            </a:r>
            <a:r>
              <a:rPr lang="it-IT" sz="1200" i="1" dirty="0"/>
              <a:t>Fiume Panaro, un caso di studio» , BORGATTI L., FORTE E., PELLEGRINI F., ZAMBRINI R.</a:t>
            </a:r>
          </a:p>
          <a:p>
            <a:endParaRPr lang="it-IT" sz="1200" dirty="0"/>
          </a:p>
          <a:p>
            <a:endParaRPr lang="it-IT" sz="1200" dirty="0"/>
          </a:p>
          <a:p>
            <a:endParaRPr lang="it-IT" sz="12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031" y="5671126"/>
            <a:ext cx="295751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7437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a:t>
            </a:r>
            <a:r>
              <a:rPr lang="it-IT" sz="1200" dirty="0" smtClean="0">
                <a:solidFill>
                  <a:srgbClr val="0070C0"/>
                </a:solidFill>
              </a:rPr>
              <a:t>e metodi di intervento per il ripristino delle cavità </a:t>
            </a:r>
            <a:endParaRPr lang="it-IT" sz="1200" dirty="0">
              <a:solidFill>
                <a:srgbClr val="0070C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7430100" cy="420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79512" y="5364776"/>
            <a:ext cx="8964488" cy="646331"/>
          </a:xfrm>
          <a:prstGeom prst="rect">
            <a:avLst/>
          </a:prstGeom>
        </p:spPr>
        <p:txBody>
          <a:bodyPr wrap="square">
            <a:spAutoFit/>
          </a:bodyPr>
          <a:lstStyle/>
          <a:p>
            <a:pPr algn="just"/>
            <a:r>
              <a:rPr lang="it-IT" sz="1200" dirty="0" smtClean="0">
                <a:solidFill>
                  <a:schemeClr val="tx2"/>
                </a:solidFill>
              </a:rPr>
              <a:t>Scavo dell'area </a:t>
            </a:r>
            <a:r>
              <a:rPr lang="it-IT" sz="1200" dirty="0">
                <a:solidFill>
                  <a:schemeClr val="tx2"/>
                </a:solidFill>
              </a:rPr>
              <a:t>attorno al foro, </a:t>
            </a:r>
            <a:r>
              <a:rPr lang="it-IT" sz="1200" dirty="0" err="1">
                <a:solidFill>
                  <a:schemeClr val="tx2"/>
                </a:solidFill>
              </a:rPr>
              <a:t>reinterro</a:t>
            </a:r>
            <a:r>
              <a:rPr lang="it-IT" sz="1200" dirty="0">
                <a:solidFill>
                  <a:schemeClr val="tx2"/>
                </a:solidFill>
              </a:rPr>
              <a:t> del foro e </a:t>
            </a:r>
            <a:r>
              <a:rPr lang="it-IT" sz="1200" dirty="0" err="1" smtClean="0">
                <a:solidFill>
                  <a:schemeClr val="tx2"/>
                </a:solidFill>
              </a:rPr>
              <a:t>ri</a:t>
            </a:r>
            <a:r>
              <a:rPr lang="it-IT" sz="1200" dirty="0" smtClean="0">
                <a:solidFill>
                  <a:schemeClr val="tx2"/>
                </a:solidFill>
              </a:rPr>
              <a:t>-compattazione con </a:t>
            </a:r>
            <a:r>
              <a:rPr lang="it-IT" sz="1200" dirty="0">
                <a:solidFill>
                  <a:schemeClr val="tx2"/>
                </a:solidFill>
              </a:rPr>
              <a:t>grado di </a:t>
            </a:r>
            <a:r>
              <a:rPr lang="it-IT" sz="1200" dirty="0" smtClean="0">
                <a:solidFill>
                  <a:schemeClr val="tx2"/>
                </a:solidFill>
              </a:rPr>
              <a:t>addensamento </a:t>
            </a:r>
            <a:r>
              <a:rPr lang="it-IT" sz="1200" dirty="0">
                <a:solidFill>
                  <a:schemeClr val="tx2"/>
                </a:solidFill>
              </a:rPr>
              <a:t>omogeneo rispetto all’argine adiacente (operazione non semplice operativamente). Con questo metodo, spesso, o il tunnel principale o il sistema di gallerie che si diramano dallo stesso non possono essere completamente intercettati </a:t>
            </a:r>
          </a:p>
        </p:txBody>
      </p:sp>
    </p:spTree>
    <p:extLst>
      <p:ext uri="{BB962C8B-B14F-4D97-AF65-F5344CB8AC3E}">
        <p14:creationId xmlns:p14="http://schemas.microsoft.com/office/powerpoint/2010/main" val="14698891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a:t>
            </a:r>
            <a:r>
              <a:rPr lang="it-IT" sz="1200" dirty="0" smtClean="0">
                <a:solidFill>
                  <a:srgbClr val="0070C0"/>
                </a:solidFill>
              </a:rPr>
              <a:t>e metodi di intervento per il ripristino delle cavità </a:t>
            </a:r>
            <a:endParaRPr lang="it-IT" sz="1200" dirty="0">
              <a:solidFill>
                <a:srgbClr val="0070C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936894"/>
            <a:ext cx="5929814" cy="306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56792"/>
            <a:ext cx="4450903" cy="333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9756" y="5085184"/>
            <a:ext cx="8964487" cy="646331"/>
          </a:xfrm>
          <a:prstGeom prst="rect">
            <a:avLst/>
          </a:prstGeom>
        </p:spPr>
        <p:txBody>
          <a:bodyPr wrap="square">
            <a:spAutoFit/>
          </a:bodyPr>
          <a:lstStyle/>
          <a:p>
            <a:pPr algn="just"/>
            <a:r>
              <a:rPr lang="it-IT" sz="1200" dirty="0" smtClean="0">
                <a:solidFill>
                  <a:schemeClr val="tx2"/>
                </a:solidFill>
              </a:rPr>
              <a:t>Riempimento delle </a:t>
            </a:r>
            <a:r>
              <a:rPr lang="it-IT" sz="1200" dirty="0">
                <a:solidFill>
                  <a:schemeClr val="tx2"/>
                </a:solidFill>
              </a:rPr>
              <a:t>cavità  con miscele a  bassa pressione (comunemente si usano miscele con un rapporto un 3: 1 di cemento : bentonite). </a:t>
            </a:r>
            <a:r>
              <a:rPr lang="it-IT" sz="1200" dirty="0" smtClean="0">
                <a:solidFill>
                  <a:schemeClr val="tx2"/>
                </a:solidFill>
              </a:rPr>
              <a:t>Possono </a:t>
            </a:r>
            <a:r>
              <a:rPr lang="it-IT" sz="1200" dirty="0">
                <a:solidFill>
                  <a:schemeClr val="tx2"/>
                </a:solidFill>
              </a:rPr>
              <a:t>essere utilizzate anche resine espandenti </a:t>
            </a:r>
            <a:r>
              <a:rPr lang="it-IT" sz="1200" dirty="0" smtClean="0">
                <a:solidFill>
                  <a:schemeClr val="tx2"/>
                </a:solidFill>
              </a:rPr>
              <a:t>polimeriche. Criticità: l’interfaccia </a:t>
            </a:r>
            <a:r>
              <a:rPr lang="it-IT" sz="1200" dirty="0">
                <a:solidFill>
                  <a:schemeClr val="tx2"/>
                </a:solidFill>
              </a:rPr>
              <a:t>tra la miscela indurita e il terreno può creare un percorso </a:t>
            </a:r>
            <a:r>
              <a:rPr lang="it-IT" sz="1200" dirty="0" smtClean="0">
                <a:solidFill>
                  <a:schemeClr val="tx2"/>
                </a:solidFill>
              </a:rPr>
              <a:t>aggiuntivo/preferenziale </a:t>
            </a:r>
            <a:r>
              <a:rPr lang="it-IT" sz="1200" dirty="0">
                <a:solidFill>
                  <a:schemeClr val="tx2"/>
                </a:solidFill>
              </a:rPr>
              <a:t>per le filtrazioni. </a:t>
            </a:r>
          </a:p>
        </p:txBody>
      </p:sp>
    </p:spTree>
    <p:extLst>
      <p:ext uri="{BB962C8B-B14F-4D97-AF65-F5344CB8AC3E}">
        <p14:creationId xmlns:p14="http://schemas.microsoft.com/office/powerpoint/2010/main" val="39066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a:t>
            </a:r>
            <a:r>
              <a:rPr lang="it-IT" sz="1200" dirty="0" smtClean="0">
                <a:solidFill>
                  <a:srgbClr val="0070C0"/>
                </a:solidFill>
              </a:rPr>
              <a:t>e metodi di intervento per il ripristino delle cavità </a:t>
            </a:r>
            <a:endParaRPr lang="it-IT" sz="1200" dirty="0">
              <a:solidFill>
                <a:srgbClr val="0070C0"/>
              </a:solidFill>
            </a:endParaRPr>
          </a:p>
        </p:txBody>
      </p:sp>
      <p:sp>
        <p:nvSpPr>
          <p:cNvPr id="4" name="Rettangolo 3"/>
          <p:cNvSpPr/>
          <p:nvPr/>
        </p:nvSpPr>
        <p:spPr>
          <a:xfrm>
            <a:off x="96134" y="5402918"/>
            <a:ext cx="8964487" cy="276999"/>
          </a:xfrm>
          <a:prstGeom prst="rect">
            <a:avLst/>
          </a:prstGeom>
        </p:spPr>
        <p:txBody>
          <a:bodyPr wrap="square">
            <a:spAutoFit/>
          </a:bodyPr>
          <a:lstStyle/>
          <a:p>
            <a:pPr algn="just"/>
            <a:r>
              <a:rPr lang="it-IT" sz="1200" dirty="0" smtClean="0">
                <a:solidFill>
                  <a:schemeClr val="tx2"/>
                </a:solidFill>
              </a:rPr>
              <a:t>Ricostruzione totale di una porzione di arginatura (fiume Panaro – destra idraulica Castelfranco Emilia, Via Tronco)</a:t>
            </a:r>
            <a:endParaRPr lang="it-IT" sz="1200" dirty="0">
              <a:solidFill>
                <a:schemeClr val="tx2"/>
              </a:solidFill>
            </a:endParaRPr>
          </a:p>
        </p:txBody>
      </p:sp>
      <p:pic>
        <p:nvPicPr>
          <p:cNvPr id="17410" name="Picture 2" descr="C:\Users\pellegrinifederica\Dropbox\P_20170824_100333_vHDR_Au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56" y="1052736"/>
            <a:ext cx="6782164" cy="381642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o 5"/>
          <p:cNvGrpSpPr/>
          <p:nvPr/>
        </p:nvGrpSpPr>
        <p:grpSpPr>
          <a:xfrm>
            <a:off x="1787297" y="1052736"/>
            <a:ext cx="7092280" cy="3990931"/>
            <a:chOff x="1787297" y="1052736"/>
            <a:chExt cx="7092280" cy="3990931"/>
          </a:xfrm>
        </p:grpSpPr>
        <p:pic>
          <p:nvPicPr>
            <p:cNvPr id="17411" name="Picture 3" descr="C:\Users\pellegrinifederica\Dropbox\P_20170824_095714_vHDR_Au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297" y="1052736"/>
              <a:ext cx="7092280" cy="3990931"/>
            </a:xfrm>
            <a:prstGeom prst="rect">
              <a:avLst/>
            </a:prstGeom>
            <a:noFill/>
            <a:extLst>
              <a:ext uri="{909E8E84-426E-40DD-AFC4-6F175D3DCCD1}">
                <a14:hiddenFill xmlns:a14="http://schemas.microsoft.com/office/drawing/2010/main">
                  <a:solidFill>
                    <a:srgbClr val="FFFFFF"/>
                  </a:solidFill>
                </a14:hiddenFill>
              </a:ext>
            </a:extLst>
          </p:spPr>
        </p:pic>
        <p:sp>
          <p:nvSpPr>
            <p:cNvPr id="5" name="Ovale 4"/>
            <p:cNvSpPr/>
            <p:nvPr/>
          </p:nvSpPr>
          <p:spPr bwMode="auto">
            <a:xfrm>
              <a:off x="5354230" y="2564904"/>
              <a:ext cx="1872208" cy="1368152"/>
            </a:xfrm>
            <a:prstGeom prst="ellipse">
              <a:avLst/>
            </a:prstGeom>
            <a:noFill/>
            <a:ln w="444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cs typeface="Arial Unicode MS" charset="0"/>
              </a:endParaRPr>
            </a:p>
          </p:txBody>
        </p:sp>
      </p:grpSp>
    </p:spTree>
    <p:extLst>
      <p:ext uri="{BB962C8B-B14F-4D97-AF65-F5344CB8AC3E}">
        <p14:creationId xmlns:p14="http://schemas.microsoft.com/office/powerpoint/2010/main" val="270331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p:nvPr/>
        </p:nvPicPr>
        <p:blipFill rotWithShape="1">
          <a:blip r:embed="rId2"/>
          <a:srcRect l="38107" t="18836" r="35983" b="6364"/>
          <a:stretch/>
        </p:blipFill>
        <p:spPr bwMode="auto">
          <a:xfrm>
            <a:off x="5863566" y="1114730"/>
            <a:ext cx="3007955" cy="3662140"/>
          </a:xfrm>
          <a:prstGeom prst="rect">
            <a:avLst/>
          </a:prstGeom>
          <a:ln>
            <a:solidFill>
              <a:schemeClr val="tx1"/>
            </a:solidFill>
          </a:ln>
          <a:extLst>
            <a:ext uri="{53640926-AAD7-44D8-BBD7-CCE9431645EC}">
              <a14:shadowObscured xmlns:a14="http://schemas.microsoft.com/office/drawing/2010/main"/>
            </a:ext>
          </a:extLst>
        </p:spPr>
      </p:pic>
      <p:sp>
        <p:nvSpPr>
          <p:cNvPr id="3" name="CasellaDiTesto 2"/>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tx2"/>
                </a:solidFill>
              </a:rPr>
              <a:t>Gli interventi non strutturali: monitoraggio e interventi  - fauna fossoria</a:t>
            </a:r>
            <a:endParaRPr lang="it-IT" sz="1600" dirty="0">
              <a:solidFill>
                <a:schemeClr val="tx2"/>
              </a:solidFill>
            </a:endParaRPr>
          </a:p>
        </p:txBody>
      </p:sp>
      <p:sp>
        <p:nvSpPr>
          <p:cNvPr id="2" name="Rettangolo 1"/>
          <p:cNvSpPr/>
          <p:nvPr/>
        </p:nvSpPr>
        <p:spPr>
          <a:xfrm>
            <a:off x="14537" y="548680"/>
            <a:ext cx="8856984" cy="276999"/>
          </a:xfrm>
          <a:prstGeom prst="rect">
            <a:avLst/>
          </a:prstGeom>
        </p:spPr>
        <p:txBody>
          <a:bodyPr wrap="square">
            <a:spAutoFit/>
          </a:bodyPr>
          <a:lstStyle/>
          <a:p>
            <a:r>
              <a:rPr lang="it-IT" sz="1200" dirty="0">
                <a:solidFill>
                  <a:srgbClr val="0070C0"/>
                </a:solidFill>
              </a:rPr>
              <a:t>Tecniche </a:t>
            </a:r>
            <a:r>
              <a:rPr lang="it-IT" sz="1200" dirty="0" smtClean="0">
                <a:solidFill>
                  <a:srgbClr val="0070C0"/>
                </a:solidFill>
              </a:rPr>
              <a:t>e metodi di intervento per il ripristino delle cavità </a:t>
            </a:r>
            <a:endParaRPr lang="it-IT" sz="1200" dirty="0">
              <a:solidFill>
                <a:srgbClr val="0070C0"/>
              </a:solidFill>
            </a:endParaRPr>
          </a:p>
        </p:txBody>
      </p:sp>
      <p:sp>
        <p:nvSpPr>
          <p:cNvPr id="4" name="Rettangolo 3"/>
          <p:cNvSpPr/>
          <p:nvPr/>
        </p:nvSpPr>
        <p:spPr>
          <a:xfrm>
            <a:off x="89756" y="930064"/>
            <a:ext cx="8964487" cy="276999"/>
          </a:xfrm>
          <a:prstGeom prst="rect">
            <a:avLst/>
          </a:prstGeom>
        </p:spPr>
        <p:txBody>
          <a:bodyPr wrap="square">
            <a:spAutoFit/>
          </a:bodyPr>
          <a:lstStyle/>
          <a:p>
            <a:pPr algn="just"/>
            <a:r>
              <a:rPr lang="it-IT" sz="1200" dirty="0" smtClean="0">
                <a:solidFill>
                  <a:schemeClr val="tx2"/>
                </a:solidFill>
              </a:rPr>
              <a:t>Riferimenti bibliografici (non esaustivi)</a:t>
            </a:r>
            <a:endParaRPr lang="it-IT" sz="1200" dirty="0">
              <a:solidFill>
                <a:schemeClr val="tx2"/>
              </a:solidFill>
            </a:endParaRPr>
          </a:p>
        </p:txBody>
      </p:sp>
      <p:sp>
        <p:nvSpPr>
          <p:cNvPr id="9" name="Segnaposto contenuto 1"/>
          <p:cNvSpPr txBox="1">
            <a:spLocks/>
          </p:cNvSpPr>
          <p:nvPr/>
        </p:nvSpPr>
        <p:spPr>
          <a:xfrm>
            <a:off x="3923928" y="2477748"/>
            <a:ext cx="5704063" cy="936104"/>
          </a:xfrm>
          <a:prstGeom prst="rect">
            <a:avLst/>
          </a:prstGeom>
        </p:spPr>
        <p:txBody>
          <a:bodyPr/>
          <a:lstStyle>
            <a:lvl1pPr marL="311013" indent="-311013" algn="l" defTabSz="407484"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860" indent="-259178" algn="l" defTabSz="407484"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cs typeface="+mn-cs"/>
              </a:defRPr>
            </a:lvl2pPr>
            <a:lvl3pPr marL="1036707" indent="-207341" algn="l" defTabSz="407484"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cs typeface="+mn-cs"/>
              </a:defRPr>
            </a:lvl3pPr>
            <a:lvl4pPr marL="1451391" indent="-207341" algn="l" defTabSz="407484"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cs typeface="+mn-cs"/>
              </a:defRPr>
            </a:lvl4pPr>
            <a:lvl5pPr marL="1866074" indent="-207341" algn="l" defTabSz="407484"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a:lstStyle>
          <a:p>
            <a:pPr>
              <a:lnSpc>
                <a:spcPct val="100000"/>
              </a:lnSpc>
              <a:spcAft>
                <a:spcPts val="0"/>
              </a:spcAft>
            </a:pPr>
            <a:r>
              <a:rPr lang="en-US" sz="1200" b="1" dirty="0" smtClean="0"/>
              <a:t>THE </a:t>
            </a:r>
            <a:r>
              <a:rPr lang="en-US" sz="1200" b="1" dirty="0"/>
              <a:t>INTERNATIONAL LEVEE HANDBOOK, CIRIA 2013</a:t>
            </a:r>
          </a:p>
          <a:p>
            <a:pPr>
              <a:lnSpc>
                <a:spcPct val="100000"/>
              </a:lnSpc>
              <a:spcAft>
                <a:spcPts val="0"/>
              </a:spcAft>
            </a:pPr>
            <a:r>
              <a:rPr lang="en-US" sz="1200" b="1" dirty="0"/>
              <a:t>Cap 4 Operation &amp; </a:t>
            </a:r>
            <a:r>
              <a:rPr lang="en-US" sz="1200" b="1" dirty="0" smtClean="0"/>
              <a:t>maintenance</a:t>
            </a:r>
          </a:p>
          <a:p>
            <a:pPr>
              <a:lnSpc>
                <a:spcPct val="100000"/>
              </a:lnSpc>
              <a:spcAft>
                <a:spcPts val="0"/>
              </a:spcAft>
            </a:pPr>
            <a:r>
              <a:rPr lang="en-US" sz="1200" dirty="0" err="1" smtClean="0"/>
              <a:t>paragrafo</a:t>
            </a:r>
            <a:r>
              <a:rPr lang="en-US" sz="1200" dirty="0" smtClean="0"/>
              <a:t> 4.6 burrowing animals</a:t>
            </a:r>
          </a:p>
          <a:p>
            <a:endParaRPr lang="en-US" sz="1200" dirty="0" smtClean="0"/>
          </a:p>
          <a:p>
            <a:endParaRPr lang="en-US" sz="1200" dirty="0"/>
          </a:p>
        </p:txBody>
      </p:sp>
      <p:pic>
        <p:nvPicPr>
          <p:cNvPr id="11" name="Immagine 10"/>
          <p:cNvPicPr/>
          <p:nvPr/>
        </p:nvPicPr>
        <p:blipFill rotWithShape="1">
          <a:blip r:embed="rId3"/>
          <a:srcRect l="23542" t="16263" r="42994" b="5882"/>
          <a:stretch/>
        </p:blipFill>
        <p:spPr bwMode="auto">
          <a:xfrm>
            <a:off x="251520" y="1982258"/>
            <a:ext cx="3075305" cy="4023360"/>
          </a:xfrm>
          <a:prstGeom prst="rect">
            <a:avLst/>
          </a:prstGeom>
          <a:ln>
            <a:solidFill>
              <a:schemeClr val="tx1"/>
            </a:solidFill>
          </a:ln>
          <a:extLst>
            <a:ext uri="{53640926-AAD7-44D8-BBD7-CCE9431645EC}">
              <a14:shadowObscured xmlns:a14="http://schemas.microsoft.com/office/drawing/2010/main"/>
            </a:ext>
          </a:extLst>
        </p:spPr>
      </p:pic>
      <p:sp>
        <p:nvSpPr>
          <p:cNvPr id="12" name="Segnaposto contenuto 1"/>
          <p:cNvSpPr txBox="1">
            <a:spLocks/>
          </p:cNvSpPr>
          <p:nvPr/>
        </p:nvSpPr>
        <p:spPr bwMode="auto">
          <a:xfrm>
            <a:off x="3419872" y="4941168"/>
            <a:ext cx="9067800"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a:lstStyle>
          <a:p>
            <a:pPr>
              <a:lnSpc>
                <a:spcPct val="100000"/>
              </a:lnSpc>
              <a:spcAft>
                <a:spcPts val="0"/>
              </a:spcAft>
            </a:pPr>
            <a:r>
              <a:rPr lang="en-US" sz="1200" b="1" dirty="0" smtClean="0"/>
              <a:t>CALIFORNIA LEVEE VEGETATION RESEARCH PROGRAM, VOLUME 4</a:t>
            </a:r>
          </a:p>
          <a:p>
            <a:pPr>
              <a:lnSpc>
                <a:spcPct val="100000"/>
              </a:lnSpc>
              <a:spcAft>
                <a:spcPts val="0"/>
              </a:spcAft>
            </a:pPr>
            <a:r>
              <a:rPr lang="en-US" sz="1200" b="1" dirty="0" smtClean="0"/>
              <a:t>Field evaluation of burrowing animal impacts and </a:t>
            </a:r>
            <a:r>
              <a:rPr lang="en-US" sz="1200" b="1" dirty="0" err="1" smtClean="0"/>
              <a:t>effectivness</a:t>
            </a:r>
            <a:r>
              <a:rPr lang="en-US" sz="1200" b="1" dirty="0" smtClean="0"/>
              <a:t> </a:t>
            </a:r>
          </a:p>
          <a:p>
            <a:pPr>
              <a:lnSpc>
                <a:spcPct val="100000"/>
              </a:lnSpc>
              <a:spcAft>
                <a:spcPts val="0"/>
              </a:spcAft>
            </a:pPr>
            <a:r>
              <a:rPr lang="en-US" sz="1200" b="1" dirty="0" smtClean="0"/>
              <a:t>of remedial measures, </a:t>
            </a:r>
            <a:r>
              <a:rPr lang="en-US" sz="1200" dirty="0" smtClean="0"/>
              <a:t>2014</a:t>
            </a:r>
          </a:p>
          <a:p>
            <a:endParaRPr lang="en-US" sz="1200" dirty="0" smtClean="0"/>
          </a:p>
          <a:p>
            <a:endParaRPr lang="en-US" sz="1200" dirty="0"/>
          </a:p>
        </p:txBody>
      </p:sp>
    </p:spTree>
    <p:extLst>
      <p:ext uri="{BB962C8B-B14F-4D97-AF65-F5344CB8AC3E}">
        <p14:creationId xmlns:p14="http://schemas.microsoft.com/office/powerpoint/2010/main" val="2414350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14" t="-53116" r="-2914" b="53116"/>
          <a:stretch/>
        </p:blipFill>
        <p:spPr bwMode="auto">
          <a:xfrm>
            <a:off x="239477" y="77654"/>
            <a:ext cx="537686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tratto arginato da valle cassa di espansione al confine regionale</a:t>
            </a:r>
            <a:endParaRPr lang="it-IT" sz="1600" dirty="0">
              <a:solidFill>
                <a:schemeClr val="bg1"/>
              </a:solidFill>
            </a:endParaRPr>
          </a:p>
        </p:txBody>
      </p:sp>
      <p:sp>
        <p:nvSpPr>
          <p:cNvPr id="5" name="CasellaDiTesto 4"/>
          <p:cNvSpPr txBox="1"/>
          <p:nvPr/>
        </p:nvSpPr>
        <p:spPr>
          <a:xfrm>
            <a:off x="239477" y="692696"/>
            <a:ext cx="8710163" cy="861774"/>
          </a:xfrm>
          <a:prstGeom prst="rect">
            <a:avLst/>
          </a:prstGeom>
          <a:solidFill>
            <a:srgbClr val="E5F9FF"/>
          </a:solidFill>
          <a:ln w="3175">
            <a:solidFill>
              <a:srgbClr val="18699E"/>
            </a:solidFill>
          </a:ln>
          <a:effectLst/>
        </p:spPr>
        <p:txBody>
          <a:bodyPr wrap="square" rtlCol="0">
            <a:spAutoFit/>
          </a:bodyPr>
          <a:lstStyle/>
          <a:p>
            <a:pPr algn="just"/>
            <a:r>
              <a:rPr lang="it-IT" sz="1200" dirty="0" smtClean="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smtClean="0">
                <a:solidFill>
                  <a:srgbClr val="18699E"/>
                </a:solidFill>
              </a:rPr>
              <a:t>Importo finanziato € 31.825.000</a:t>
            </a:r>
            <a:endParaRPr lang="it-IT" sz="1400" b="1" i="1" dirty="0">
              <a:solidFill>
                <a:srgbClr val="18699E"/>
              </a:solidFill>
            </a:endParaRPr>
          </a:p>
        </p:txBody>
      </p:sp>
      <p:sp>
        <p:nvSpPr>
          <p:cNvPr id="7" name="CasellaDiTesto 6"/>
          <p:cNvSpPr txBox="1"/>
          <p:nvPr/>
        </p:nvSpPr>
        <p:spPr>
          <a:xfrm>
            <a:off x="7073209" y="1246693"/>
            <a:ext cx="1901904" cy="307777"/>
          </a:xfrm>
          <a:prstGeom prst="rect">
            <a:avLst/>
          </a:prstGeom>
          <a:noFill/>
        </p:spPr>
        <p:txBody>
          <a:bodyPr wrap="square" rtlCol="0">
            <a:spAutoFit/>
          </a:bodyPr>
          <a:lstStyle/>
          <a:p>
            <a:r>
              <a:rPr lang="it-IT" sz="1400" b="1" dirty="0" smtClean="0">
                <a:solidFill>
                  <a:srgbClr val="18699E"/>
                </a:solidFill>
              </a:rPr>
              <a:t>Tipologici interventi</a:t>
            </a:r>
            <a:endParaRPr lang="it-IT" sz="1400" b="1" dirty="0">
              <a:solidFill>
                <a:srgbClr val="18699E"/>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306" y="3407367"/>
            <a:ext cx="389572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Z:\PIANO STRAORDINARIO POST ROTTA\01_ORD_Perizie primo stralcio_Ord 3_2014\10853_filtrazione via Bozzala 1288\6_Foto\Via Bozzala\IMG_17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477" y="2936857"/>
            <a:ext cx="4571999"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66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smtClean="0">
                <a:solidFill>
                  <a:schemeClr val="bg1"/>
                </a:solidFill>
              </a:rPr>
              <a:t>Fiume Secchia: tratto arginato da valle cassa di espansione al confine regionale</a:t>
            </a:r>
            <a:endParaRPr lang="it-IT" sz="1600" dirty="0">
              <a:solidFill>
                <a:schemeClr val="bg1"/>
              </a:solidFill>
            </a:endParaRPr>
          </a:p>
        </p:txBody>
      </p:sp>
      <p:sp>
        <p:nvSpPr>
          <p:cNvPr id="5" name="CasellaDiTesto 4"/>
          <p:cNvSpPr txBox="1"/>
          <p:nvPr/>
        </p:nvSpPr>
        <p:spPr>
          <a:xfrm>
            <a:off x="107504" y="692696"/>
            <a:ext cx="8842136" cy="861774"/>
          </a:xfrm>
          <a:prstGeom prst="rect">
            <a:avLst/>
          </a:prstGeom>
          <a:solidFill>
            <a:srgbClr val="E5F9FF"/>
          </a:solidFill>
          <a:ln w="3175">
            <a:solidFill>
              <a:srgbClr val="18699E"/>
            </a:solidFill>
          </a:ln>
          <a:effectLst/>
        </p:spPr>
        <p:txBody>
          <a:bodyPr wrap="square" rtlCol="0">
            <a:spAutoFit/>
          </a:bodyPr>
          <a:lstStyle/>
          <a:p>
            <a:pPr algn="just"/>
            <a:r>
              <a:rPr lang="it-IT" sz="1200" dirty="0" smtClean="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smtClean="0">
                <a:solidFill>
                  <a:srgbClr val="18699E"/>
                </a:solidFill>
              </a:rPr>
              <a:t>Importo finanziato € 31.825.000</a:t>
            </a:r>
            <a:endParaRPr lang="it-IT" sz="1400" b="1" i="1" dirty="0">
              <a:solidFill>
                <a:srgbClr val="18699E"/>
              </a:solidFill>
            </a:endParaRPr>
          </a:p>
        </p:txBody>
      </p:sp>
      <p:sp>
        <p:nvSpPr>
          <p:cNvPr id="7" name="CasellaDiTesto 6"/>
          <p:cNvSpPr txBox="1"/>
          <p:nvPr/>
        </p:nvSpPr>
        <p:spPr>
          <a:xfrm>
            <a:off x="7073209" y="1246693"/>
            <a:ext cx="1901904" cy="307777"/>
          </a:xfrm>
          <a:prstGeom prst="rect">
            <a:avLst/>
          </a:prstGeom>
          <a:noFill/>
        </p:spPr>
        <p:txBody>
          <a:bodyPr wrap="square" rtlCol="0">
            <a:spAutoFit/>
          </a:bodyPr>
          <a:lstStyle/>
          <a:p>
            <a:r>
              <a:rPr lang="it-IT" sz="1400" b="1" dirty="0" smtClean="0">
                <a:solidFill>
                  <a:srgbClr val="18699E"/>
                </a:solidFill>
              </a:rPr>
              <a:t>Tipologici interventi</a:t>
            </a:r>
            <a:endParaRPr lang="it-IT" sz="1400" b="1" dirty="0">
              <a:solidFill>
                <a:srgbClr val="18699E"/>
              </a:solidFill>
            </a:endParaRPr>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926" t="54999" r="62744" b="21311"/>
          <a:stretch/>
        </p:blipFill>
        <p:spPr bwMode="auto">
          <a:xfrm>
            <a:off x="0" y="1700808"/>
            <a:ext cx="4998137" cy="243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070" t="4260" r="36512" b="11627"/>
          <a:stretch/>
        </p:blipFill>
        <p:spPr bwMode="auto">
          <a:xfrm>
            <a:off x="5508104" y="1700807"/>
            <a:ext cx="2616357" cy="468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054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a:solidFill>
                  <a:schemeClr val="bg1"/>
                </a:solidFill>
              </a:rPr>
              <a:t>Fiume Secchia: tratto arginato da valle cassa di espansione al confine regionale</a:t>
            </a:r>
          </a:p>
        </p:txBody>
      </p:sp>
      <p:sp>
        <p:nvSpPr>
          <p:cNvPr id="5" name="CasellaDiTesto 4"/>
          <p:cNvSpPr txBox="1"/>
          <p:nvPr/>
        </p:nvSpPr>
        <p:spPr>
          <a:xfrm>
            <a:off x="249989" y="692696"/>
            <a:ext cx="8699651" cy="861774"/>
          </a:xfrm>
          <a:prstGeom prst="rect">
            <a:avLst/>
          </a:prstGeom>
          <a:solidFill>
            <a:srgbClr val="E5F9FF"/>
          </a:solidFill>
          <a:ln w="3175">
            <a:solidFill>
              <a:srgbClr val="18699E"/>
            </a:solidFill>
          </a:ln>
          <a:effectLst/>
        </p:spPr>
        <p:txBody>
          <a:bodyPr wrap="square" rtlCol="0">
            <a:spAutoFit/>
          </a:bodyPr>
          <a:lstStyle/>
          <a:p>
            <a:pPr algn="just"/>
            <a:r>
              <a:rPr lang="it-IT" sz="1200" dirty="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a:solidFill>
                  <a:srgbClr val="18699E"/>
                </a:solidFill>
              </a:rPr>
              <a:t>Importo finanziato € 31.825.000</a:t>
            </a:r>
          </a:p>
        </p:txBody>
      </p:sp>
      <p:pic>
        <p:nvPicPr>
          <p:cNvPr id="3" name="Immagine 2">
            <a:extLst>
              <a:ext uri="{FF2B5EF4-FFF2-40B4-BE49-F238E27FC236}">
                <a16:creationId xmlns="" xmlns:a16="http://schemas.microsoft.com/office/drawing/2014/main" id="{7906CA7B-C9CD-4085-A1F7-3D63073B7E06}"/>
              </a:ext>
            </a:extLst>
          </p:cNvPr>
          <p:cNvPicPr>
            <a:picLocks noChangeAspect="1"/>
          </p:cNvPicPr>
          <p:nvPr/>
        </p:nvPicPr>
        <p:blipFill rotWithShape="1">
          <a:blip r:embed="rId2"/>
          <a:srcRect t="7838" r="11407"/>
          <a:stretch/>
        </p:blipFill>
        <p:spPr>
          <a:xfrm>
            <a:off x="249989" y="4058800"/>
            <a:ext cx="8836432" cy="2369875"/>
          </a:xfrm>
          <a:prstGeom prst="rect">
            <a:avLst/>
          </a:prstGeom>
        </p:spPr>
      </p:pic>
      <p:pic>
        <p:nvPicPr>
          <p:cNvPr id="7" name="Immagine 6">
            <a:extLst>
              <a:ext uri="{FF2B5EF4-FFF2-40B4-BE49-F238E27FC236}">
                <a16:creationId xmlns="" xmlns:a16="http://schemas.microsoft.com/office/drawing/2014/main" id="{B83D4D11-0EC1-4FFB-96E4-9BA01694C359}"/>
              </a:ext>
            </a:extLst>
          </p:cNvPr>
          <p:cNvPicPr>
            <a:picLocks noChangeAspect="1"/>
          </p:cNvPicPr>
          <p:nvPr/>
        </p:nvPicPr>
        <p:blipFill rotWithShape="1">
          <a:blip r:embed="rId3"/>
          <a:srcRect l="16598" t="5312" r="2184" b="16986"/>
          <a:stretch/>
        </p:blipFill>
        <p:spPr>
          <a:xfrm>
            <a:off x="243362" y="1772816"/>
            <a:ext cx="5526249" cy="1958976"/>
          </a:xfrm>
          <a:prstGeom prst="rect">
            <a:avLst/>
          </a:prstGeom>
        </p:spPr>
      </p:pic>
    </p:spTree>
    <p:extLst>
      <p:ext uri="{BB962C8B-B14F-4D97-AF65-F5344CB8AC3E}">
        <p14:creationId xmlns:p14="http://schemas.microsoft.com/office/powerpoint/2010/main" val="2306005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6496288"/>
            <a:ext cx="9144000" cy="338554"/>
          </a:xfrm>
          <a:prstGeom prst="rect">
            <a:avLst/>
          </a:prstGeom>
          <a:noFill/>
        </p:spPr>
        <p:txBody>
          <a:bodyPr wrap="square" rtlCol="0">
            <a:spAutoFit/>
          </a:bodyPr>
          <a:lstStyle/>
          <a:p>
            <a:pPr algn="ctr"/>
            <a:r>
              <a:rPr lang="it-IT" sz="1600" dirty="0">
                <a:solidFill>
                  <a:schemeClr val="bg1"/>
                </a:solidFill>
              </a:rPr>
              <a:t>Fiume Secchia: tratto arginato da valle cassa di espansione al confine regionale</a:t>
            </a:r>
          </a:p>
        </p:txBody>
      </p:sp>
      <p:sp>
        <p:nvSpPr>
          <p:cNvPr id="5" name="CasellaDiTesto 4"/>
          <p:cNvSpPr txBox="1"/>
          <p:nvPr/>
        </p:nvSpPr>
        <p:spPr>
          <a:xfrm>
            <a:off x="251520" y="692696"/>
            <a:ext cx="8698120" cy="861774"/>
          </a:xfrm>
          <a:prstGeom prst="rect">
            <a:avLst/>
          </a:prstGeom>
          <a:solidFill>
            <a:srgbClr val="E5F9FF"/>
          </a:solidFill>
          <a:ln w="3175">
            <a:solidFill>
              <a:srgbClr val="18699E"/>
            </a:solidFill>
          </a:ln>
          <a:effectLst/>
        </p:spPr>
        <p:txBody>
          <a:bodyPr wrap="square" rtlCol="0">
            <a:spAutoFit/>
          </a:bodyPr>
          <a:lstStyle/>
          <a:p>
            <a:pPr algn="just"/>
            <a:r>
              <a:rPr lang="it-IT" sz="1200" dirty="0"/>
              <a:t>”Lavori di adeguamento strutturale e funzionale del sistema arginale difensivo tramite interventi di adeguamento in quota e in sagoma a valle della cassa fino al confine regionale per garantire il franco di 1 metro, rispetto alla piena di TR20 nello stato attuale e la stabilità e resistenza dei rilevati”</a:t>
            </a:r>
          </a:p>
          <a:p>
            <a:pPr algn="just"/>
            <a:r>
              <a:rPr lang="it-IT" sz="1400" b="1" i="1" dirty="0">
                <a:solidFill>
                  <a:srgbClr val="18699E"/>
                </a:solidFill>
              </a:rPr>
              <a:t>Importo finanziato € 31.825.000</a:t>
            </a:r>
          </a:p>
        </p:txBody>
      </p:sp>
      <p:pic>
        <p:nvPicPr>
          <p:cNvPr id="1026" name="Picture 2" descr="C:\Users\pellegrinifederica\Dropbox\P_20180924_084114_vHDR_Au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3" y="2132856"/>
            <a:ext cx="4550648" cy="25607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ellegrinifederica\Dropbox\P_20180924_084048_vHDR_Au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681076"/>
            <a:ext cx="5002912" cy="281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313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Unicode MS" charset="0"/>
          </a:defRPr>
        </a:defPPr>
      </a:lstStyle>
    </a:lnDef>
    <a:txDef>
      <a:spPr>
        <a:noFill/>
      </a:spPr>
      <a:bodyPr wrap="none" rtlCol="0">
        <a:spAutoFit/>
      </a:bodyPr>
      <a:lstStyle>
        <a:defPPr>
          <a:defRPr sz="2000" b="1" dirty="0" smtClean="0">
            <a:solidFill>
              <a:srgbClr val="003366"/>
            </a:solidFill>
            <a:latin typeface="+mj-lt"/>
          </a:defRPr>
        </a:defPPr>
      </a:lstStyle>
    </a:tx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2753</TotalTime>
  <Words>5967</Words>
  <Application>Microsoft Office PowerPoint</Application>
  <PresentationFormat>Presentazione su schermo (4:3)</PresentationFormat>
  <Paragraphs>390</Paragraphs>
  <Slides>55</Slides>
  <Notes>5</Notes>
  <HiddenSlides>0</HiddenSlides>
  <MMClips>0</MMClips>
  <ScaleCrop>false</ScaleCrop>
  <HeadingPairs>
    <vt:vector size="4" baseType="variant">
      <vt:variant>
        <vt:lpstr>Tema</vt:lpstr>
      </vt:variant>
      <vt:variant>
        <vt:i4>1</vt:i4>
      </vt:variant>
      <vt:variant>
        <vt:lpstr>Titoli diapositive</vt:lpstr>
      </vt:variant>
      <vt:variant>
        <vt:i4>55</vt:i4>
      </vt:variant>
    </vt:vector>
  </HeadingPairs>
  <TitlesOfParts>
    <vt:vector size="56" baseType="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ART srl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Giancarlo Villa</dc:creator>
  <cp:lastModifiedBy>pellegrinifederica</cp:lastModifiedBy>
  <cp:revision>342</cp:revision>
  <cp:lastPrinted>2018-10-08T06:46:59Z</cp:lastPrinted>
  <dcterms:created xsi:type="dcterms:W3CDTF">2018-05-28T08:43:03Z</dcterms:created>
  <dcterms:modified xsi:type="dcterms:W3CDTF">2018-10-08T06:51:40Z</dcterms:modified>
</cp:coreProperties>
</file>