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sldIdLst>
    <p:sldId id="270" r:id="rId2"/>
    <p:sldId id="321" r:id="rId3"/>
    <p:sldId id="305" r:id="rId4"/>
    <p:sldId id="273" r:id="rId5"/>
    <p:sldId id="317" r:id="rId6"/>
    <p:sldId id="313" r:id="rId7"/>
    <p:sldId id="310" r:id="rId8"/>
    <p:sldId id="315" r:id="rId9"/>
    <p:sldId id="307" r:id="rId10"/>
    <p:sldId id="320" r:id="rId11"/>
    <p:sldId id="319" r:id="rId12"/>
    <p:sldId id="312" r:id="rId13"/>
    <p:sldId id="314" r:id="rId14"/>
    <p:sldId id="306" r:id="rId15"/>
    <p:sldId id="318" r:id="rId16"/>
    <p:sldId id="309" r:id="rId17"/>
    <p:sldId id="316" r:id="rId18"/>
    <p:sldId id="308" r:id="rId19"/>
    <p:sldId id="269" r:id="rId20"/>
  </p:sldIdLst>
  <p:sldSz cx="10688638" cy="7562850"/>
  <p:notesSz cx="6858000" cy="9144000"/>
  <p:defaultTextStyle>
    <a:defPPr>
      <a:defRPr lang="it-IT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18B"/>
    <a:srgbClr val="005294"/>
    <a:srgbClr val="0C377B"/>
    <a:srgbClr val="003866"/>
    <a:srgbClr val="093065"/>
    <a:srgbClr val="0C2654"/>
    <a:srgbClr val="0D2756"/>
    <a:srgbClr val="005291"/>
    <a:srgbClr val="005FA0"/>
    <a:srgbClr val="162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59" autoAdjust="0"/>
    <p:restoredTop sz="99305" autoAdjust="0"/>
  </p:normalViewPr>
  <p:slideViewPr>
    <p:cSldViewPr snapToGrid="0" snapToObjects="1">
      <p:cViewPr varScale="1">
        <p:scale>
          <a:sx n="64" d="100"/>
          <a:sy n="64" d="100"/>
        </p:scale>
        <p:origin x="1152" y="60"/>
      </p:cViewPr>
      <p:guideLst>
        <p:guide orient="horz" pos="2382"/>
        <p:guide pos="33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8582B-93F9-4D3C-87B1-55454E37E2D3}" type="datetimeFigureOut">
              <a:rPr lang="it-IT" smtClean="0"/>
              <a:t>28/11/2017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44305-77A9-4A5F-81D0-C0F9E621A7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6606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presen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228"/>
            <a:ext cx="10693208" cy="7559621"/>
          </a:xfrm>
          <a:prstGeom prst="rect">
            <a:avLst/>
          </a:prstGeom>
        </p:spPr>
      </p:pic>
      <p:sp>
        <p:nvSpPr>
          <p:cNvPr id="6" name="Titolo 5"/>
          <p:cNvSpPr>
            <a:spLocks noGrp="1"/>
          </p:cNvSpPr>
          <p:nvPr>
            <p:ph type="title" hasCustomPrompt="1"/>
          </p:nvPr>
        </p:nvSpPr>
        <p:spPr>
          <a:xfrm>
            <a:off x="875223" y="1991046"/>
            <a:ext cx="9218612" cy="1460500"/>
          </a:xfrm>
          <a:prstGeom prst="rect">
            <a:avLst/>
          </a:prstGeom>
        </p:spPr>
        <p:txBody>
          <a:bodyPr/>
          <a:lstStyle>
            <a:lvl1pPr algn="l">
              <a:defRPr kumimoji="0" lang="it-IT" sz="4200" b="1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Titolo Presentazione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875223" y="3783621"/>
            <a:ext cx="9218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0" lang="it-IT" sz="2400" b="0" i="0" u="none" strike="noStrike" kern="0" cap="none" spc="0" normalizeH="0" baseline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defRPr>
            </a:lvl1pPr>
            <a:lvl2pPr>
              <a:defRPr lang="it-IT" sz="2000" smtClean="0"/>
            </a:lvl2pPr>
            <a:lvl3pPr>
              <a:defRPr lang="it-IT" sz="2000" smtClean="0"/>
            </a:lvl3pPr>
            <a:lvl4pPr>
              <a:defRPr lang="it-IT" sz="2000" smtClean="0"/>
            </a:lvl4pPr>
            <a:lvl5pPr>
              <a:defRPr lang="it-IT" sz="2000"/>
            </a:lvl5pPr>
          </a:lstStyle>
          <a:p>
            <a:pPr marL="0" lvl="0" defTabSz="914400"/>
            <a:r>
              <a:rPr lang="it-IT" dirty="0"/>
              <a:t>Sottotitolo presentazione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1" hasCustomPrompt="1"/>
          </p:nvPr>
        </p:nvSpPr>
        <p:spPr>
          <a:xfrm>
            <a:off x="875223" y="4967210"/>
            <a:ext cx="3674138" cy="2487690"/>
          </a:xfrm>
          <a:prstGeom prst="rect">
            <a:avLst/>
          </a:prstGeom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Luogo GG/MM/AAAA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</a:b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Nome Cognome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Ruolo</a:t>
            </a:r>
          </a:p>
        </p:txBody>
      </p:sp>
    </p:spTree>
    <p:extLst>
      <p:ext uri="{BB962C8B-B14F-4D97-AF65-F5344CB8AC3E}">
        <p14:creationId xmlns:p14="http://schemas.microsoft.com/office/powerpoint/2010/main" val="316239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di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sp>
        <p:nvSpPr>
          <p:cNvPr id="5" name="Titolo 4"/>
          <p:cNvSpPr>
            <a:spLocks noGrp="1"/>
          </p:cNvSpPr>
          <p:nvPr>
            <p:ph type="title" hasCustomPrompt="1"/>
          </p:nvPr>
        </p:nvSpPr>
        <p:spPr>
          <a:xfrm>
            <a:off x="1830487" y="3102741"/>
            <a:ext cx="7027664" cy="1357367"/>
          </a:xfrm>
          <a:prstGeom prst="rect">
            <a:avLst/>
          </a:prstGeom>
          <a:solidFill>
            <a:srgbClr val="003866">
              <a:alpha val="90000"/>
            </a:srgbClr>
          </a:solidFill>
          <a:ln w="57150" cap="rnd" cmpd="sng">
            <a:solidFill>
              <a:schemeClr val="bg1"/>
            </a:solidFill>
            <a:round/>
          </a:ln>
        </p:spPr>
        <p:txBody>
          <a:bodyPr wrap="square" lIns="180000" tIns="374400" rIns="180000" bIns="421200" rtlCol="0" anchor="ctr" anchorCtr="1">
            <a:spAutoFit/>
          </a:bodyPr>
          <a:lstStyle>
            <a:lvl1pPr>
              <a:defRPr lang="it-IT" sz="3600" b="1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it-IT" dirty="0"/>
              <a:t>Titolo di sezione</a:t>
            </a:r>
          </a:p>
        </p:txBody>
      </p:sp>
    </p:spTree>
    <p:extLst>
      <p:ext uri="{BB962C8B-B14F-4D97-AF65-F5344CB8AC3E}">
        <p14:creationId xmlns:p14="http://schemas.microsoft.com/office/powerpoint/2010/main" val="26669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11243" y="48188"/>
            <a:ext cx="9531732" cy="418578"/>
          </a:xfrm>
          <a:prstGeom prst="rect">
            <a:avLst/>
          </a:prstGeom>
        </p:spPr>
        <p:txBody>
          <a:bodyPr/>
          <a:lstStyle>
            <a:lvl1pPr algn="l">
              <a:defRPr lang="it-IT" sz="2400" b="1" kern="1200" smtClean="0">
                <a:solidFill>
                  <a:srgbClr val="005294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2"/>
          </p:nvPr>
        </p:nvSpPr>
        <p:spPr>
          <a:xfrm>
            <a:off x="373063" y="1041723"/>
            <a:ext cx="5113337" cy="5938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2400" kern="1200" dirty="0" smtClean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>
              <a:defRPr lang="it-IT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it-IT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it-IT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it-IT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176370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/>
          <p:cNvSpPr>
            <a:spLocks noGrp="1"/>
          </p:cNvSpPr>
          <p:nvPr>
            <p:ph type="body" sz="quarter" idx="11"/>
          </p:nvPr>
        </p:nvSpPr>
        <p:spPr>
          <a:xfrm>
            <a:off x="5308599" y="1060204"/>
            <a:ext cx="50165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it-IT" sz="2400" smtClean="0">
                <a:latin typeface="Calibri"/>
                <a:cs typeface="Calibri"/>
              </a:defRPr>
            </a:lvl1pPr>
            <a:lvl2pPr>
              <a:defRPr lang="it-IT" sz="2000" smtClean="0"/>
            </a:lvl2pPr>
            <a:lvl3pPr>
              <a:defRPr lang="it-IT" sz="2000" smtClean="0"/>
            </a:lvl3pPr>
            <a:lvl4pPr>
              <a:defRPr lang="it-IT" sz="2000" smtClean="0"/>
            </a:lvl4pPr>
            <a:lvl5pPr>
              <a:defRPr lang="it-IT" sz="2000"/>
            </a:lvl5pPr>
          </a:lstStyle>
          <a:p>
            <a:pPr marL="0" lvl="0"/>
            <a:r>
              <a:rPr lang="it-IT" dirty="0"/>
              <a:t>Modifica gli stili del testo dello schema</a:t>
            </a:r>
          </a:p>
          <a:p>
            <a:pPr marL="497754" lvl="1"/>
            <a:r>
              <a:rPr lang="it-IT" dirty="0"/>
              <a:t>Secondo livello</a:t>
            </a:r>
          </a:p>
          <a:p>
            <a:pPr marL="995507" lvl="2"/>
            <a:r>
              <a:rPr lang="it-IT" dirty="0"/>
              <a:t>Terzo livello</a:t>
            </a:r>
          </a:p>
          <a:p>
            <a:pPr marL="1493261" lvl="3"/>
            <a:r>
              <a:rPr lang="it-IT" dirty="0"/>
              <a:t>Quarto livello</a:t>
            </a:r>
          </a:p>
          <a:p>
            <a:pPr marL="1991015" lvl="4"/>
            <a:r>
              <a:rPr lang="it-IT" dirty="0"/>
              <a:t>Quinto livello</a:t>
            </a: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11243" y="48188"/>
            <a:ext cx="9531732" cy="418578"/>
          </a:xfrm>
          <a:prstGeom prst="rect">
            <a:avLst/>
          </a:prstGeom>
        </p:spPr>
        <p:txBody>
          <a:bodyPr/>
          <a:lstStyle>
            <a:lvl1pPr algn="l">
              <a:defRPr lang="it-IT" sz="2400" b="1" kern="1200" smtClean="0">
                <a:solidFill>
                  <a:srgbClr val="005294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249017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immagin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/>
          <p:cNvSpPr>
            <a:spLocks noGrp="1"/>
          </p:cNvSpPr>
          <p:nvPr>
            <p:ph sz="quarter" idx="12"/>
          </p:nvPr>
        </p:nvSpPr>
        <p:spPr>
          <a:xfrm>
            <a:off x="411163" y="1041723"/>
            <a:ext cx="5075237" cy="5938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2400" kern="1200" dirty="0" smtClean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>
              <a:defRPr lang="it-IT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it-IT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it-IT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it-IT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11243" y="48188"/>
            <a:ext cx="9531732" cy="418578"/>
          </a:xfrm>
          <a:prstGeom prst="rect">
            <a:avLst/>
          </a:prstGeom>
        </p:spPr>
        <p:txBody>
          <a:bodyPr/>
          <a:lstStyle>
            <a:lvl1pPr algn="l">
              <a:defRPr lang="it-IT" sz="2400" b="1" kern="1200" smtClean="0">
                <a:solidFill>
                  <a:srgbClr val="005294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536409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/>
          <p:cNvSpPr>
            <a:spLocks noGrp="1"/>
          </p:cNvSpPr>
          <p:nvPr>
            <p:ph type="body" sz="quarter" idx="11"/>
          </p:nvPr>
        </p:nvSpPr>
        <p:spPr>
          <a:xfrm>
            <a:off x="423944" y="1203764"/>
            <a:ext cx="9545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it-IT" sz="2400" smtClean="0">
                <a:latin typeface="Calibri"/>
                <a:cs typeface="Calibri"/>
              </a:defRPr>
            </a:lvl1pPr>
            <a:lvl2pPr>
              <a:defRPr lang="it-IT" sz="2000" smtClean="0"/>
            </a:lvl2pPr>
            <a:lvl3pPr>
              <a:defRPr lang="it-IT" sz="2000" smtClean="0"/>
            </a:lvl3pPr>
            <a:lvl4pPr>
              <a:defRPr lang="it-IT" sz="2000" smtClean="0"/>
            </a:lvl4pPr>
            <a:lvl5pPr>
              <a:defRPr lang="it-IT" sz="2000"/>
            </a:lvl5pPr>
          </a:lstStyle>
          <a:p>
            <a:pPr marL="0" lvl="0"/>
            <a:r>
              <a:rPr lang="it-IT" dirty="0"/>
              <a:t>Modifica gli stili del testo dello schema</a:t>
            </a:r>
          </a:p>
          <a:p>
            <a:pPr marL="497754" lvl="1"/>
            <a:r>
              <a:rPr lang="it-IT" dirty="0"/>
              <a:t>Secondo livello</a:t>
            </a:r>
          </a:p>
          <a:p>
            <a:pPr marL="995507" lvl="2"/>
            <a:r>
              <a:rPr lang="it-IT" dirty="0"/>
              <a:t>Terzo livello</a:t>
            </a:r>
          </a:p>
          <a:p>
            <a:pPr marL="1493261" lvl="3"/>
            <a:r>
              <a:rPr lang="it-IT" dirty="0"/>
              <a:t>Quarto livello</a:t>
            </a:r>
          </a:p>
          <a:p>
            <a:pPr marL="1991015" lvl="4"/>
            <a:r>
              <a:rPr lang="it-IT" dirty="0"/>
              <a:t>Quinto livello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11243" y="48188"/>
            <a:ext cx="9531732" cy="418578"/>
          </a:xfrm>
          <a:prstGeom prst="rect">
            <a:avLst/>
          </a:prstGeom>
        </p:spPr>
        <p:txBody>
          <a:bodyPr/>
          <a:lstStyle>
            <a:lvl1pPr algn="l">
              <a:defRPr lang="it-IT" sz="2400" b="1" kern="1200" smtClean="0">
                <a:solidFill>
                  <a:srgbClr val="005294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55404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/>
          <p:cNvSpPr>
            <a:spLocks noGrp="1"/>
          </p:cNvSpPr>
          <p:nvPr>
            <p:ph type="pic" sz="quarter" idx="10"/>
          </p:nvPr>
        </p:nvSpPr>
        <p:spPr>
          <a:xfrm>
            <a:off x="636609" y="1203764"/>
            <a:ext cx="9515094" cy="55211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11243" y="48188"/>
            <a:ext cx="9531732" cy="418578"/>
          </a:xfrm>
          <a:prstGeom prst="rect">
            <a:avLst/>
          </a:prstGeom>
        </p:spPr>
        <p:txBody>
          <a:bodyPr/>
          <a:lstStyle>
            <a:lvl1pPr algn="l">
              <a:defRPr lang="it-IT" sz="2400" b="1" kern="1200" smtClean="0">
                <a:solidFill>
                  <a:srgbClr val="005294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28809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abella 3"/>
          <p:cNvSpPr>
            <a:spLocks noGrp="1"/>
          </p:cNvSpPr>
          <p:nvPr>
            <p:ph type="tbl" sz="quarter" idx="10"/>
          </p:nvPr>
        </p:nvSpPr>
        <p:spPr>
          <a:xfrm>
            <a:off x="423943" y="1203325"/>
            <a:ext cx="9759790" cy="603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11243" y="48188"/>
            <a:ext cx="9531732" cy="418578"/>
          </a:xfrm>
          <a:prstGeom prst="rect">
            <a:avLst/>
          </a:prstGeom>
        </p:spPr>
        <p:txBody>
          <a:bodyPr/>
          <a:lstStyle>
            <a:lvl1pPr algn="l">
              <a:defRPr lang="it-IT" sz="2400" b="1" kern="1200" smtClean="0">
                <a:solidFill>
                  <a:srgbClr val="005294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008933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 presen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697774" cy="7562850"/>
          </a:xfrm>
          <a:prstGeom prst="rect">
            <a:avLst/>
          </a:prstGeom>
        </p:spPr>
      </p:pic>
      <p:sp>
        <p:nvSpPr>
          <p:cNvPr id="3" name="CasellaDiTesto 2"/>
          <p:cNvSpPr txBox="1"/>
          <p:nvPr userDrawn="1"/>
        </p:nvSpPr>
        <p:spPr>
          <a:xfrm>
            <a:off x="870081" y="2636053"/>
            <a:ext cx="7027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Grazie</a:t>
            </a:r>
          </a:p>
        </p:txBody>
      </p:sp>
      <p:sp>
        <p:nvSpPr>
          <p:cNvPr id="9" name="Segnaposto testo 9"/>
          <p:cNvSpPr>
            <a:spLocks noGrp="1"/>
          </p:cNvSpPr>
          <p:nvPr>
            <p:ph type="body" sz="quarter" idx="11" hasCustomPrompt="1"/>
          </p:nvPr>
        </p:nvSpPr>
        <p:spPr>
          <a:xfrm>
            <a:off x="875223" y="3462501"/>
            <a:ext cx="3674138" cy="51919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nome.cognome@csi.it</a:t>
            </a:r>
          </a:p>
        </p:txBody>
      </p:sp>
    </p:spTree>
    <p:extLst>
      <p:ext uri="{BB962C8B-B14F-4D97-AF65-F5344CB8AC3E}">
        <p14:creationId xmlns:p14="http://schemas.microsoft.com/office/powerpoint/2010/main" val="201903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EXPAND_slides_head_02.jp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82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4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5" r:id="rId2"/>
    <p:sldLayoutId id="2147483660" r:id="rId3"/>
    <p:sldLayoutId id="2147483654" r:id="rId4"/>
    <p:sldLayoutId id="2147483651" r:id="rId5"/>
    <p:sldLayoutId id="2147483652" r:id="rId6"/>
    <p:sldLayoutId id="2147483653" r:id="rId7"/>
    <p:sldLayoutId id="2147483659" r:id="rId8"/>
    <p:sldLayoutId id="2147483657" r:id="rId9"/>
  </p:sldLayoutIdLst>
  <p:hf hdr="0" ftr="0" dt="0"/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agenziapo.it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5223" y="1991046"/>
            <a:ext cx="9218612" cy="902056"/>
          </a:xfrm>
        </p:spPr>
        <p:txBody>
          <a:bodyPr/>
          <a:lstStyle/>
          <a:p>
            <a:r>
              <a:rPr lang="it-IT" dirty="0"/>
              <a:t>Il nuovo sito dell’AIPO: </a:t>
            </a:r>
            <a:r>
              <a:rPr lang="it-IT" dirty="0" err="1"/>
              <a:t>visual</a:t>
            </a:r>
            <a:r>
              <a:rPr lang="it-IT" dirty="0"/>
              <a:t> e semplicità d’uso al servizio degli utenti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/>
          </p:nvPr>
        </p:nvSpPr>
        <p:spPr>
          <a:xfrm>
            <a:off x="875223" y="4967210"/>
            <a:ext cx="3674138" cy="2309890"/>
          </a:xfrm>
        </p:spPr>
        <p:txBody>
          <a:bodyPr/>
          <a:lstStyle/>
          <a:p>
            <a:pPr lvl="0">
              <a:defRPr/>
            </a:pPr>
            <a:r>
              <a:rPr lang="it-IT" dirty="0"/>
              <a:t>30/11/2017</a:t>
            </a:r>
          </a:p>
          <a:p>
            <a:pPr lvl="0">
              <a:defRPr/>
            </a:pP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1300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LONG SCROLLING</a:t>
            </a:r>
          </a:p>
        </p:txBody>
      </p:sp>
      <p:pic>
        <p:nvPicPr>
          <p:cNvPr id="5" name="Segnaposto contenuto 5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341223" y="809469"/>
            <a:ext cx="2626829" cy="6668127"/>
          </a:xfrm>
          <a:ln>
            <a:solidFill>
              <a:schemeClr val="tx1"/>
            </a:solidFill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380" y="839449"/>
            <a:ext cx="2555728" cy="66381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e 5"/>
          <p:cNvSpPr/>
          <p:nvPr/>
        </p:nvSpPr>
        <p:spPr>
          <a:xfrm>
            <a:off x="6295869" y="1379094"/>
            <a:ext cx="2818151" cy="959371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a destra con strisce 18"/>
          <p:cNvSpPr/>
          <p:nvPr/>
        </p:nvSpPr>
        <p:spPr>
          <a:xfrm>
            <a:off x="4038449" y="1903751"/>
            <a:ext cx="932191" cy="434715"/>
          </a:xfrm>
          <a:prstGeom prst="stripedRightArrow">
            <a:avLst/>
          </a:prstGeom>
          <a:solidFill>
            <a:srgbClr val="09306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9368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MEGA DROP-DOWN</a:t>
            </a:r>
          </a:p>
        </p:txBody>
      </p:sp>
    </p:spTree>
    <p:extLst>
      <p:ext uri="{BB962C8B-B14F-4D97-AF65-F5344CB8AC3E}">
        <p14:creationId xmlns:p14="http://schemas.microsoft.com/office/powerpoint/2010/main" val="951816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MEGA DROP-DOWN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43" y="884421"/>
            <a:ext cx="9752088" cy="45509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152400" dir="2700000" algn="tl" rotWithShape="0">
              <a:srgbClr val="093065">
                <a:alpha val="40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13" y="5880615"/>
            <a:ext cx="574440" cy="57444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958273" y="5966987"/>
            <a:ext cx="262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Ottimizza lo spazio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13" y="6722751"/>
            <a:ext cx="574440" cy="57444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018232" y="6644228"/>
            <a:ext cx="9384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Mostra in maniera ordinata più voci nel sottomenu raggruppando in modo efficace ed evidente i contenuti e migliorando la fruibilità</a:t>
            </a:r>
          </a:p>
        </p:txBody>
      </p:sp>
    </p:spTree>
    <p:extLst>
      <p:ext uri="{BB962C8B-B14F-4D97-AF65-F5344CB8AC3E}">
        <p14:creationId xmlns:p14="http://schemas.microsoft.com/office/powerpoint/2010/main" val="227910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Flat</a:t>
            </a:r>
            <a:r>
              <a:rPr lang="it-IT" dirty="0"/>
              <a:t> design</a:t>
            </a:r>
          </a:p>
        </p:txBody>
      </p:sp>
    </p:spTree>
    <p:extLst>
      <p:ext uri="{BB962C8B-B14F-4D97-AF65-F5344CB8AC3E}">
        <p14:creationId xmlns:p14="http://schemas.microsoft.com/office/powerpoint/2010/main" val="557682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FLAT DESIGN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904" y="3597639"/>
            <a:ext cx="7339775" cy="38799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101600" dir="2700000" algn="tl" rotWithShape="0">
              <a:srgbClr val="005291">
                <a:alpha val="40000"/>
              </a:srgbClr>
            </a:outerShdw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63" y="771903"/>
            <a:ext cx="6090290" cy="438966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114300" dir="2700000" algn="tl" rotWithShape="0">
              <a:srgbClr val="003866">
                <a:alpha val="40000"/>
              </a:srgbClr>
            </a:outerShdw>
          </a:effectLst>
        </p:spPr>
      </p:pic>
      <p:sp>
        <p:nvSpPr>
          <p:cNvPr id="6" name="CasellaDiTesto 5"/>
          <p:cNvSpPr txBox="1"/>
          <p:nvPr/>
        </p:nvSpPr>
        <p:spPr>
          <a:xfrm>
            <a:off x="7324487" y="1123704"/>
            <a:ext cx="320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Adattabile a risoluzioni di diverso tipo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144249" y="2419364"/>
            <a:ext cx="287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   Pagine più leggere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900123" y="5645494"/>
            <a:ext cx="228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Luce ai contenuti e alla tipografia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0481" y="1170542"/>
            <a:ext cx="574440" cy="574440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415" y="2407839"/>
            <a:ext cx="574440" cy="574440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890" y="5745158"/>
            <a:ext cx="574440" cy="5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74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Typography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8750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TYPOGRAPHY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43" y="1015852"/>
            <a:ext cx="7389361" cy="55311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114300" dir="2700000" algn="tl" rotWithShape="0">
              <a:srgbClr val="0C2654">
                <a:alpha val="40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13" y="6808863"/>
            <a:ext cx="574440" cy="57444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898313" y="6883813"/>
            <a:ext cx="8557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Font grossi e ben leggibili migliorano l’appeal del sito</a:t>
            </a:r>
          </a:p>
        </p:txBody>
      </p:sp>
    </p:spTree>
    <p:extLst>
      <p:ext uri="{BB962C8B-B14F-4D97-AF65-F5344CB8AC3E}">
        <p14:creationId xmlns:p14="http://schemas.microsoft.com/office/powerpoint/2010/main" val="2879621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MICROINTERACTION</a:t>
            </a:r>
          </a:p>
        </p:txBody>
      </p:sp>
    </p:spTree>
    <p:extLst>
      <p:ext uri="{BB962C8B-B14F-4D97-AF65-F5344CB8AC3E}">
        <p14:creationId xmlns:p14="http://schemas.microsoft.com/office/powerpoint/2010/main" val="3448845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MICROINTERACTION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3" y="1113106"/>
            <a:ext cx="8724275" cy="505492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101600" dir="2700000" algn="tl" rotWithShape="0">
              <a:srgbClr val="002060">
                <a:alpha val="40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13" y="6629841"/>
            <a:ext cx="574440" cy="57444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961161" y="6686228"/>
            <a:ext cx="8557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Migliorano l’esperienza d’uso e il coinvolgimento dell’utente</a:t>
            </a:r>
          </a:p>
        </p:txBody>
      </p:sp>
    </p:spTree>
    <p:extLst>
      <p:ext uri="{BB962C8B-B14F-4D97-AF65-F5344CB8AC3E}">
        <p14:creationId xmlns:p14="http://schemas.microsoft.com/office/powerpoint/2010/main" val="597471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54439" y="3381315"/>
            <a:ext cx="31779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cristina.bica@csi.it</a:t>
            </a:r>
          </a:p>
          <a:p>
            <a:r>
              <a:rPr lang="it-IT" sz="2200" dirty="0">
                <a:solidFill>
                  <a:schemeClr val="bg1"/>
                </a:solidFill>
              </a:rPr>
              <a:t>vincenzo.mania@csi.it</a:t>
            </a:r>
          </a:p>
        </p:txBody>
      </p:sp>
    </p:spTree>
    <p:extLst>
      <p:ext uri="{BB962C8B-B14F-4D97-AF65-F5344CB8AC3E}">
        <p14:creationId xmlns:p14="http://schemas.microsoft.com/office/powerpoint/2010/main" val="81116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nuovo sito dell’AIPO: Criteri ispiratori</a:t>
            </a:r>
          </a:p>
        </p:txBody>
      </p:sp>
      <p:pic>
        <p:nvPicPr>
          <p:cNvPr id="1028" name="Picture 4" descr="http://www-agenziapo.portali.csi.it/sites/default/themes/agenziapo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161" y="5770989"/>
            <a:ext cx="4997284" cy="13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po 12"/>
          <p:cNvGrpSpPr/>
          <p:nvPr/>
        </p:nvGrpSpPr>
        <p:grpSpPr>
          <a:xfrm>
            <a:off x="448242" y="950032"/>
            <a:ext cx="4775205" cy="1468732"/>
            <a:chOff x="448242" y="950032"/>
            <a:chExt cx="4775205" cy="1468732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1022682" y="972214"/>
              <a:ext cx="4200765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b="1" dirty="0"/>
                <a:t>Evoluzione Tecnologica</a:t>
              </a:r>
            </a:p>
            <a:p>
              <a:pPr marL="541338" lvl="1" indent="-276225">
                <a:buClr>
                  <a:srgbClr val="005294"/>
                </a:buClr>
                <a:buFont typeface="Wingdings" panose="05000000000000000000" pitchFamily="2" charset="2"/>
                <a:buChar char="§"/>
              </a:pPr>
              <a:r>
                <a:rPr lang="it-IT" sz="2800" dirty="0"/>
                <a:t>Sicurezza</a:t>
              </a:r>
            </a:p>
            <a:p>
              <a:pPr marL="541338" lvl="1" indent="-276225">
                <a:buClr>
                  <a:srgbClr val="005294"/>
                </a:buClr>
                <a:buFont typeface="Wingdings" panose="05000000000000000000" pitchFamily="2" charset="2"/>
                <a:buChar char="§"/>
              </a:pPr>
              <a:r>
                <a:rPr lang="it-IT" sz="2800" i="1" dirty="0"/>
                <a:t>Mobile</a:t>
              </a:r>
              <a:endParaRPr lang="it-IT" i="1" dirty="0"/>
            </a:p>
          </p:txBody>
        </p:sp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8242" y="950032"/>
              <a:ext cx="574440" cy="574440"/>
            </a:xfrm>
            <a:prstGeom prst="rect">
              <a:avLst/>
            </a:prstGeom>
          </p:spPr>
        </p:pic>
      </p:grpSp>
      <p:grpSp>
        <p:nvGrpSpPr>
          <p:cNvPr id="14" name="Gruppo 13"/>
          <p:cNvGrpSpPr/>
          <p:nvPr/>
        </p:nvGrpSpPr>
        <p:grpSpPr>
          <a:xfrm>
            <a:off x="436212" y="2720042"/>
            <a:ext cx="7468121" cy="587529"/>
            <a:chOff x="436212" y="2720042"/>
            <a:chExt cx="7468121" cy="587529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212" y="2720042"/>
              <a:ext cx="574440" cy="574440"/>
            </a:xfrm>
            <a:prstGeom prst="rect">
              <a:avLst/>
            </a:prstGeom>
          </p:spPr>
        </p:pic>
        <p:sp>
          <p:nvSpPr>
            <p:cNvPr id="16" name="CasellaDiTesto 15"/>
            <p:cNvSpPr txBox="1"/>
            <p:nvPr/>
          </p:nvSpPr>
          <p:spPr>
            <a:xfrm>
              <a:off x="1010651" y="2722796"/>
              <a:ext cx="689368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b="1" dirty="0"/>
                <a:t>Valorizzazione dell’immagine dell’AIPO</a:t>
              </a:r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436212" y="3504447"/>
            <a:ext cx="8893316" cy="584775"/>
            <a:chOff x="436212" y="3504447"/>
            <a:chExt cx="8893316" cy="584775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212" y="3514782"/>
              <a:ext cx="574440" cy="574440"/>
            </a:xfrm>
            <a:prstGeom prst="rect">
              <a:avLst/>
            </a:prstGeom>
          </p:spPr>
        </p:pic>
        <p:sp>
          <p:nvSpPr>
            <p:cNvPr id="17" name="CasellaDiTesto 16"/>
            <p:cNvSpPr txBox="1"/>
            <p:nvPr/>
          </p:nvSpPr>
          <p:spPr>
            <a:xfrm>
              <a:off x="1024690" y="3504447"/>
              <a:ext cx="83048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b="1" dirty="0"/>
                <a:t>Ridefinizione dell’architettura dell’informazione</a:t>
              </a:r>
            </a:p>
          </p:txBody>
        </p:sp>
      </p:grpSp>
      <p:grpSp>
        <p:nvGrpSpPr>
          <p:cNvPr id="20" name="Gruppo 19"/>
          <p:cNvGrpSpPr/>
          <p:nvPr/>
        </p:nvGrpSpPr>
        <p:grpSpPr>
          <a:xfrm>
            <a:off x="436212" y="4228475"/>
            <a:ext cx="4740897" cy="2739211"/>
            <a:chOff x="436212" y="4228475"/>
            <a:chExt cx="4740897" cy="2739211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212" y="4228475"/>
              <a:ext cx="574440" cy="574440"/>
            </a:xfrm>
            <a:prstGeom prst="rect">
              <a:avLst/>
            </a:prstGeom>
          </p:spPr>
        </p:pic>
        <p:sp>
          <p:nvSpPr>
            <p:cNvPr id="18" name="CasellaDiTesto 17"/>
            <p:cNvSpPr txBox="1"/>
            <p:nvPr/>
          </p:nvSpPr>
          <p:spPr>
            <a:xfrm>
              <a:off x="1028922" y="4228475"/>
              <a:ext cx="4148187" cy="2739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b="1" dirty="0"/>
                <a:t>Elementi di design</a:t>
              </a:r>
            </a:p>
            <a:p>
              <a:pPr marL="541338" lvl="1" indent="-276225">
                <a:buClr>
                  <a:srgbClr val="005294"/>
                </a:buClr>
                <a:buFont typeface="Wingdings" panose="05000000000000000000" pitchFamily="2" charset="2"/>
                <a:buChar char="§"/>
              </a:pPr>
              <a:r>
                <a:rPr lang="it-IT" sz="2800" i="1" dirty="0"/>
                <a:t>Long scrolling</a:t>
              </a:r>
            </a:p>
            <a:p>
              <a:pPr marL="541338" lvl="1" indent="-276225">
                <a:buClr>
                  <a:srgbClr val="005294"/>
                </a:buClr>
                <a:buFont typeface="Wingdings" panose="05000000000000000000" pitchFamily="2" charset="2"/>
                <a:buChar char="§"/>
              </a:pPr>
              <a:r>
                <a:rPr lang="it-IT" sz="2800" i="1" dirty="0"/>
                <a:t>Mega </a:t>
              </a:r>
              <a:r>
                <a:rPr lang="it-IT" sz="2800" i="1" dirty="0" err="1"/>
                <a:t>drop</a:t>
              </a:r>
              <a:r>
                <a:rPr lang="it-IT" sz="2800" i="1" dirty="0"/>
                <a:t> down menu</a:t>
              </a:r>
            </a:p>
            <a:p>
              <a:pPr marL="541338" lvl="1" indent="-276225">
                <a:buClr>
                  <a:srgbClr val="005294"/>
                </a:buClr>
                <a:buFont typeface="Wingdings" panose="05000000000000000000" pitchFamily="2" charset="2"/>
                <a:buChar char="§"/>
              </a:pPr>
              <a:r>
                <a:rPr lang="it-IT" sz="2800" i="1" dirty="0" err="1"/>
                <a:t>Flat</a:t>
              </a:r>
              <a:r>
                <a:rPr lang="it-IT" sz="2800" i="1"/>
                <a:t> design</a:t>
              </a:r>
              <a:endParaRPr lang="it-IT" sz="2800" i="1" dirty="0"/>
            </a:p>
            <a:p>
              <a:pPr marL="541338" lvl="1" indent="-276225">
                <a:buClr>
                  <a:srgbClr val="005294"/>
                </a:buClr>
                <a:buFont typeface="Wingdings" panose="05000000000000000000" pitchFamily="2" charset="2"/>
                <a:buChar char="§"/>
              </a:pPr>
              <a:r>
                <a:rPr lang="it-IT" sz="2800" i="1" dirty="0" err="1"/>
                <a:t>Typography</a:t>
              </a:r>
              <a:endParaRPr lang="it-IT" sz="2800" i="1" dirty="0"/>
            </a:p>
            <a:p>
              <a:pPr marL="541338" lvl="1" indent="-276225">
                <a:buClr>
                  <a:srgbClr val="005294"/>
                </a:buClr>
                <a:buFont typeface="Wingdings" panose="05000000000000000000" pitchFamily="2" charset="2"/>
                <a:buChar char="§"/>
              </a:pPr>
              <a:r>
                <a:rPr lang="it-IT" sz="2800" i="1" dirty="0" err="1"/>
                <a:t>Microinteraction</a:t>
              </a:r>
              <a:endParaRPr lang="it-IT" sz="2800" i="1" dirty="0"/>
            </a:p>
          </p:txBody>
        </p:sp>
      </p:grpSp>
      <p:sp>
        <p:nvSpPr>
          <p:cNvPr id="23" name="CasellaDiTesto 22"/>
          <p:cNvSpPr txBox="1"/>
          <p:nvPr/>
        </p:nvSpPr>
        <p:spPr>
          <a:xfrm>
            <a:off x="5608226" y="7135886"/>
            <a:ext cx="4973220" cy="338554"/>
          </a:xfrm>
          <a:prstGeom prst="rect">
            <a:avLst/>
          </a:prstGeom>
          <a:solidFill>
            <a:srgbClr val="96D6F4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600" b="1" dirty="0">
                <a:solidFill>
                  <a:srgbClr val="15303C"/>
                </a:solidFill>
              </a:rPr>
              <a:t>ON LINE DAL 4.12.2017</a:t>
            </a:r>
          </a:p>
        </p:txBody>
      </p:sp>
    </p:spTree>
    <p:extLst>
      <p:ext uri="{BB962C8B-B14F-4D97-AF65-F5344CB8AC3E}">
        <p14:creationId xmlns:p14="http://schemas.microsoft.com/office/powerpoint/2010/main" val="233456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nuovo sito dell’AIPO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sz="quarter" idx="12"/>
          </p:nvPr>
        </p:nvSpPr>
        <p:spPr>
          <a:xfrm>
            <a:off x="373063" y="1041723"/>
            <a:ext cx="9717610" cy="5938516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36222" y="3101526"/>
            <a:ext cx="93470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D2756"/>
                </a:solidFill>
              </a:rPr>
              <a:t>Il design non è come appare, il design è come funziona</a:t>
            </a:r>
          </a:p>
          <a:p>
            <a:endParaRPr lang="it-IT" sz="3200" dirty="0">
              <a:solidFill>
                <a:srgbClr val="0D2756"/>
              </a:solidFill>
            </a:endParaRPr>
          </a:p>
          <a:p>
            <a:pPr algn="ctr"/>
            <a:r>
              <a:rPr lang="it-IT" sz="3200" dirty="0">
                <a:solidFill>
                  <a:srgbClr val="0D2756"/>
                </a:solidFill>
              </a:rPr>
              <a:t>Steve Jobs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43" y="2509248"/>
            <a:ext cx="762000" cy="6096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6540" y="4427918"/>
            <a:ext cx="76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38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ANTEPRIMA</a:t>
            </a:r>
          </a:p>
        </p:txBody>
      </p:sp>
    </p:spTree>
    <p:extLst>
      <p:ext uri="{BB962C8B-B14F-4D97-AF65-F5344CB8AC3E}">
        <p14:creationId xmlns:p14="http://schemas.microsoft.com/office/powerpoint/2010/main" val="326309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nuovo sito dell’AIPO: </a:t>
            </a:r>
            <a:r>
              <a:rPr lang="it-IT" dirty="0">
                <a:hlinkClick r:id="rId2"/>
              </a:rPr>
              <a:t>http://www.agenziapo.it</a:t>
            </a:r>
            <a:r>
              <a:rPr lang="it-IT" dirty="0"/>
              <a:t> 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sz="quarter" idx="12"/>
          </p:nvPr>
        </p:nvSpPr>
        <p:spPr>
          <a:xfrm>
            <a:off x="373063" y="1041723"/>
            <a:ext cx="9717610" cy="5938516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443" y="571964"/>
            <a:ext cx="2890388" cy="6878147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552672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responsive</a:t>
            </a:r>
          </a:p>
        </p:txBody>
      </p:sp>
    </p:spTree>
    <p:extLst>
      <p:ext uri="{BB962C8B-B14F-4D97-AF65-F5344CB8AC3E}">
        <p14:creationId xmlns:p14="http://schemas.microsoft.com/office/powerpoint/2010/main" val="232389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RESPONSIVE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03253" y="700389"/>
            <a:ext cx="1335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DESKTOP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341223" y="1184221"/>
            <a:ext cx="2267065" cy="6293375"/>
          </a:xfrm>
          <a:ln>
            <a:solidFill>
              <a:schemeClr val="tx1"/>
            </a:solidFill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124" y="1184221"/>
            <a:ext cx="1239910" cy="62933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CasellaDiTesto 8"/>
          <p:cNvSpPr txBox="1"/>
          <p:nvPr/>
        </p:nvSpPr>
        <p:spPr>
          <a:xfrm>
            <a:off x="8349521" y="700389"/>
            <a:ext cx="1831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SMARTPHONE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062" y="1184221"/>
            <a:ext cx="2611316" cy="62933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asellaDiTesto 10"/>
          <p:cNvSpPr txBox="1"/>
          <p:nvPr/>
        </p:nvSpPr>
        <p:spPr>
          <a:xfrm>
            <a:off x="5036648" y="700389"/>
            <a:ext cx="1100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TABLET</a:t>
            </a:r>
          </a:p>
        </p:txBody>
      </p:sp>
      <p:sp>
        <p:nvSpPr>
          <p:cNvPr id="12" name="Freccia a destra con strisce 11"/>
          <p:cNvSpPr/>
          <p:nvPr/>
        </p:nvSpPr>
        <p:spPr>
          <a:xfrm>
            <a:off x="2938071" y="3477718"/>
            <a:ext cx="932191" cy="434715"/>
          </a:xfrm>
          <a:prstGeom prst="stripedRightArrow">
            <a:avLst/>
          </a:prstGeom>
          <a:solidFill>
            <a:srgbClr val="09306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con strisce 12"/>
          <p:cNvSpPr/>
          <p:nvPr/>
        </p:nvSpPr>
        <p:spPr>
          <a:xfrm>
            <a:off x="7332895" y="3477718"/>
            <a:ext cx="869430" cy="434715"/>
          </a:xfrm>
          <a:prstGeom prst="stripedRightArrow">
            <a:avLst/>
          </a:prstGeom>
          <a:solidFill>
            <a:srgbClr val="09306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892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LONG SCROLLING</a:t>
            </a:r>
          </a:p>
        </p:txBody>
      </p:sp>
    </p:spTree>
    <p:extLst>
      <p:ext uri="{BB962C8B-B14F-4D97-AF65-F5344CB8AC3E}">
        <p14:creationId xmlns:p14="http://schemas.microsoft.com/office/powerpoint/2010/main" val="155972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LONG SCROLLING</a:t>
            </a:r>
          </a:p>
        </p:txBody>
      </p:sp>
      <p:pic>
        <p:nvPicPr>
          <p:cNvPr id="5" name="Segnaposto contenuto 5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341223" y="809469"/>
            <a:ext cx="2626829" cy="6668127"/>
          </a:xfrm>
          <a:ln>
            <a:solidFill>
              <a:schemeClr val="tx1"/>
            </a:solidFill>
          </a:ln>
        </p:spPr>
      </p:pic>
      <p:sp>
        <p:nvSpPr>
          <p:cNvPr id="9" name="CasellaDiTesto 8"/>
          <p:cNvSpPr txBox="1"/>
          <p:nvPr/>
        </p:nvSpPr>
        <p:spPr>
          <a:xfrm>
            <a:off x="4254501" y="1232209"/>
            <a:ext cx="6133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Riflette l’abitudine comune acquisita dagli </a:t>
            </a:r>
            <a:r>
              <a:rPr lang="it-IT" sz="2400" dirty="0" err="1"/>
              <a:t>smartphone</a:t>
            </a:r>
            <a:r>
              <a:rPr lang="it-IT" sz="2400" dirty="0"/>
              <a:t> di scorrere verticalmente i contenuti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254501" y="5856897"/>
            <a:ext cx="6133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Permette di organizzare i contenuti suddividendoli in fasce chiare e ben distinte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254501" y="2747196"/>
            <a:ext cx="5801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Facilita la comprensione di tutti i contenuti in un unico movimento, rendendo l’esperienza semplice e immediata: naturale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300" y="5946837"/>
            <a:ext cx="574440" cy="57444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357" y="4351341"/>
            <a:ext cx="574440" cy="57444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4611" y="1299190"/>
            <a:ext cx="574440" cy="57444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357" y="2772921"/>
            <a:ext cx="574440" cy="574440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4254501" y="4266456"/>
            <a:ext cx="6133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Accompagna il visitatore in un percorso di scoperta narrativa e logica del sito e dei suoi contenuti</a:t>
            </a:r>
          </a:p>
        </p:txBody>
      </p:sp>
    </p:spTree>
    <p:extLst>
      <p:ext uri="{BB962C8B-B14F-4D97-AF65-F5344CB8AC3E}">
        <p14:creationId xmlns:p14="http://schemas.microsoft.com/office/powerpoint/2010/main" val="234312366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Impostazioni personalizzate 6">
      <a:dk1>
        <a:srgbClr val="000000"/>
      </a:dk1>
      <a:lt1>
        <a:sysClr val="window" lastClr="FFFFFF"/>
      </a:lt1>
      <a:dk2>
        <a:srgbClr val="242852"/>
      </a:dk2>
      <a:lt2>
        <a:srgbClr val="ACCBF9"/>
      </a:lt2>
      <a:accent1>
        <a:srgbClr val="FFFFFF"/>
      </a:accent1>
      <a:accent2>
        <a:srgbClr val="C8C8C8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5FA0"/>
      </a:hlink>
      <a:folHlink>
        <a:srgbClr val="9454C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2017</TotalTime>
  <Words>215</Words>
  <Application>Microsoft Office PowerPoint</Application>
  <PresentationFormat>Personalizzato</PresentationFormat>
  <Paragraphs>53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Default Theme</vt:lpstr>
      <vt:lpstr>Il nuovo sito dell’AIPO: visual e semplicità d’uso al servizio degli utenti</vt:lpstr>
      <vt:lpstr>Il nuovo sito dell’AIPO: Criteri ispiratori</vt:lpstr>
      <vt:lpstr>Il nuovo sito dell’AIPO</vt:lpstr>
      <vt:lpstr>IN ANTEPRIMA</vt:lpstr>
      <vt:lpstr>Il nuovo sito dell’AIPO: http://www.agenziapo.it </vt:lpstr>
      <vt:lpstr>responsive</vt:lpstr>
      <vt:lpstr>RESPONSIVE</vt:lpstr>
      <vt:lpstr>LONG SCROLLING</vt:lpstr>
      <vt:lpstr>LONG SCROLLING</vt:lpstr>
      <vt:lpstr>LONG SCROLLING</vt:lpstr>
      <vt:lpstr>MEGA DROP-DOWN</vt:lpstr>
      <vt:lpstr>MEGA DROP-DOWN</vt:lpstr>
      <vt:lpstr>Flat design</vt:lpstr>
      <vt:lpstr>FLAT DESIGN</vt:lpstr>
      <vt:lpstr>Typography</vt:lpstr>
      <vt:lpstr>TYPOGRAPHY</vt:lpstr>
      <vt:lpstr>MICROINTERACTION</vt:lpstr>
      <vt:lpstr>MICROINTERACTION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PANEPINTO MarcoAlberto 1344</dc:creator>
  <cp:lastModifiedBy>BICA Cristina 1190</cp:lastModifiedBy>
  <cp:revision>189</cp:revision>
  <dcterms:created xsi:type="dcterms:W3CDTF">2017-01-17T10:37:00Z</dcterms:created>
  <dcterms:modified xsi:type="dcterms:W3CDTF">2017-11-28T13:08:32Z</dcterms:modified>
</cp:coreProperties>
</file>