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8"/>
  </p:notesMasterIdLst>
  <p:sldIdLst>
    <p:sldId id="256" r:id="rId2"/>
    <p:sldId id="295" r:id="rId3"/>
    <p:sldId id="359" r:id="rId4"/>
    <p:sldId id="366" r:id="rId5"/>
    <p:sldId id="361" r:id="rId6"/>
    <p:sldId id="362" r:id="rId7"/>
    <p:sldId id="367" r:id="rId8"/>
    <p:sldId id="368" r:id="rId9"/>
    <p:sldId id="370" r:id="rId10"/>
    <p:sldId id="383" r:id="rId11"/>
    <p:sldId id="371" r:id="rId12"/>
    <p:sldId id="381" r:id="rId13"/>
    <p:sldId id="382" r:id="rId14"/>
    <p:sldId id="384" r:id="rId15"/>
    <p:sldId id="358" r:id="rId16"/>
    <p:sldId id="297" r:id="rId17"/>
    <p:sldId id="298" r:id="rId18"/>
    <p:sldId id="379" r:id="rId19"/>
    <p:sldId id="333" r:id="rId20"/>
    <p:sldId id="299" r:id="rId21"/>
    <p:sldId id="300" r:id="rId22"/>
    <p:sldId id="301" r:id="rId23"/>
    <p:sldId id="302" r:id="rId24"/>
    <p:sldId id="303" r:id="rId25"/>
    <p:sldId id="304" r:id="rId26"/>
    <p:sldId id="265" r:id="rId27"/>
  </p:sldIdLst>
  <p:sldSz cx="10688638" cy="7562850"/>
  <p:notesSz cx="6858000" cy="9144000"/>
  <p:defaultTextStyle>
    <a:defPPr>
      <a:defRPr lang="it-IT"/>
    </a:defPPr>
    <a:lvl1pPr marL="0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2">
          <p15:clr>
            <a:srgbClr val="A4A3A4"/>
          </p15:clr>
        </p15:guide>
        <p15:guide id="2" pos="3367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CHIAGNO Fabrizio 167" initials="SF1" lastIdx="1" clrIdx="0">
    <p:extLst>
      <p:ext uri="{19B8F6BF-5375-455C-9EA6-DF929625EA0E}">
        <p15:presenceInfo xmlns:p15="http://schemas.microsoft.com/office/powerpoint/2012/main" userId="S-1-5-21-2133283647-863207321-456279356-137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CA2BE"/>
    <a:srgbClr val="003866"/>
    <a:srgbClr val="0C2654"/>
    <a:srgbClr val="005FA0"/>
    <a:srgbClr val="005291"/>
    <a:srgbClr val="162A52"/>
    <a:srgbClr val="0D2756"/>
    <a:srgbClr val="0C377B"/>
    <a:srgbClr val="005294"/>
    <a:srgbClr val="0930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FD4443E-F989-4FC4-A0C8-D5A2AF1F390B}" styleName="Stile scuro 1 - Colore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5758FB7-9AC5-4552-8A53-C91805E547FA}" styleName="Stile con tema 1 - Colore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D7AC3CCA-C797-4891-BE02-D94E43425B78}" styleName="Stile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 autoAdjust="0"/>
    <p:restoredTop sz="95372" autoAdjust="0"/>
  </p:normalViewPr>
  <p:slideViewPr>
    <p:cSldViewPr snapToGrid="0" snapToObjects="1">
      <p:cViewPr varScale="1">
        <p:scale>
          <a:sx n="83" d="100"/>
          <a:sy n="83" d="100"/>
        </p:scale>
        <p:origin x="1134" y="102"/>
      </p:cViewPr>
      <p:guideLst>
        <p:guide orient="horz" pos="2382"/>
        <p:guide pos="3367"/>
      </p:guideLst>
    </p:cSldViewPr>
  </p:slideViewPr>
  <p:outlineViewPr>
    <p:cViewPr>
      <p:scale>
        <a:sx n="33" d="100"/>
        <a:sy n="33" d="100"/>
      </p:scale>
      <p:origin x="0" y="-519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156C94-1B35-4BC9-8AAD-FBB712079CB3}" type="datetimeFigureOut">
              <a:rPr lang="it-IT" smtClean="0"/>
              <a:t>29/11/2017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143000"/>
            <a:ext cx="43624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614C89-0FF4-4D53-B374-3108B7DE85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887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614C89-0FF4-4D53-B374-3108B7DE8502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872539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err="1"/>
              <a:t>Aipo</a:t>
            </a:r>
            <a:r>
              <a:rPr lang="it-IT" dirty="0"/>
              <a:t> sta adottando un regolamento interno per l’accesso Civico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614C89-0FF4-4D53-B374-3108B7DE8502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41177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614C89-0FF4-4D53-B374-3108B7DE8502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06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291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1110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4432" y="302865"/>
            <a:ext cx="9619774" cy="675857"/>
          </a:xfrm>
        </p:spPr>
        <p:txBody>
          <a:bodyPr>
            <a:normAutofit/>
          </a:bodyPr>
          <a:lstStyle>
            <a:lvl1pPr algn="l">
              <a:defRPr sz="3088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34432" y="1364279"/>
            <a:ext cx="9619774" cy="5391518"/>
          </a:xfrm>
        </p:spPr>
        <p:txBody>
          <a:bodyPr>
            <a:normAutofit/>
          </a:bodyPr>
          <a:lstStyle>
            <a:lvl1pPr>
              <a:defRPr sz="2647"/>
            </a:lvl1pPr>
            <a:lvl2pPr>
              <a:defRPr sz="2426"/>
            </a:lvl2pPr>
            <a:lvl3pPr>
              <a:defRPr sz="2426"/>
            </a:lvl3pPr>
            <a:lvl4pPr>
              <a:defRPr sz="2206" b="0"/>
            </a:lvl4pPr>
            <a:lvl5pPr>
              <a:defRPr sz="2206" b="0"/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C04A7-13F5-CB45-A9CE-6AD42F01993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29/11/2017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E420C-9C4F-2B46-AE6D-DF5E6789B4E5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178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71475" y="57150"/>
            <a:ext cx="9582150" cy="468313"/>
          </a:xfrm>
          <a:prstGeom prst="rect">
            <a:avLst/>
          </a:prstGeom>
        </p:spPr>
        <p:txBody>
          <a:bodyPr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testo 5"/>
          <p:cNvSpPr>
            <a:spLocks noGrp="1"/>
          </p:cNvSpPr>
          <p:nvPr>
            <p:ph type="body" sz="quarter" idx="10"/>
          </p:nvPr>
        </p:nvSpPr>
        <p:spPr>
          <a:xfrm>
            <a:off x="371475" y="942975"/>
            <a:ext cx="9582150" cy="635476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2856330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EXPAND_slides_head_02.jp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88638" cy="828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340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4" r:id="rId4"/>
  </p:sldLayoutIdLst>
  <p:txStyles>
    <p:titleStyle>
      <a:lvl1pPr algn="ctr" defTabSz="497754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3315" indent="-373315" algn="l" defTabSz="497754" rtl="0" eaLnBrk="1" latinLnBrk="0" hangingPunct="1">
        <a:spcBef>
          <a:spcPct val="20000"/>
        </a:spcBef>
        <a:buFont typeface="Arial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08850" indent="-311096" algn="l" defTabSz="497754" rtl="0" eaLnBrk="1" latinLnBrk="0" hangingPunct="1">
        <a:spcBef>
          <a:spcPct val="20000"/>
        </a:spcBef>
        <a:buFont typeface="Arial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44384" indent="-248877" algn="l" defTabSz="497754" rtl="0" eaLnBrk="1" latinLnBrk="0" hangingPunct="1">
        <a:spcBef>
          <a:spcPct val="20000"/>
        </a:spcBef>
        <a:buFont typeface="Arial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42138" indent="-248877" algn="l" defTabSz="497754" rtl="0" eaLnBrk="1" latinLnBrk="0" hangingPunct="1">
        <a:spcBef>
          <a:spcPct val="20000"/>
        </a:spcBef>
        <a:buFont typeface="Arial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39891" indent="-248877" algn="l" defTabSz="497754" rtl="0" eaLnBrk="1" latinLnBrk="0" hangingPunct="1">
        <a:spcBef>
          <a:spcPct val="20000"/>
        </a:spcBef>
        <a:buFont typeface="Arial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37645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35399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33152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30906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7754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5507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3261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1015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88768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86522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84275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82029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ormattiva.it/do/atto/vediAggiornamentiAllAtto?atto.dataPubblicazioneGazzetta=2013-04-05&amp;atto.codiceRedazionale=13G00076&amp;currentSearch=ricerca_semplice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hyperlink" Target="http://www.anticorruzione.it/portal/public/classic/AttivitaAutorita/AttiDellAutorita/_Atto?ca=7019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anticorruzione.it/portal/public/classic/AttivitaAutorita/AttiDellAutorita/_Atto?ca=6708" TargetMode="External"/><Relationship Id="rId5" Type="http://schemas.openxmlformats.org/officeDocument/2006/relationships/hyperlink" Target="http://www.anticorruzione.it/portal/public/classic/AttivitaAutorita/AttiDellAutorita/_Atto?ca=6667" TargetMode="External"/><Relationship Id="rId4" Type="http://schemas.openxmlformats.org/officeDocument/2006/relationships/image" Target="../media/image5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asellaDiTesto 18"/>
          <p:cNvSpPr txBox="1"/>
          <p:nvPr/>
        </p:nvSpPr>
        <p:spPr>
          <a:xfrm>
            <a:off x="764011" y="1711417"/>
            <a:ext cx="9781085" cy="156414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defTabSz="914400">
              <a:lnSpc>
                <a:spcPct val="80000"/>
              </a:lnSpc>
              <a:defRPr/>
            </a:pPr>
            <a:r>
              <a:rPr lang="it-IT" sz="4200" b="1" kern="0" dirty="0">
                <a:solidFill>
                  <a:sysClr val="window" lastClr="FFFFFF"/>
                </a:solidFill>
              </a:rPr>
              <a:t>“Le evoluzioni del Portale della </a:t>
            </a:r>
            <a:r>
              <a:rPr lang="it-IT" sz="4200" b="1" kern="0" dirty="0" err="1">
                <a:solidFill>
                  <a:sysClr val="window" lastClr="FFFFFF"/>
                </a:solidFill>
              </a:rPr>
              <a:t>trasparenza,in</a:t>
            </a:r>
            <a:r>
              <a:rPr lang="it-IT" sz="4200" b="1" kern="0" dirty="0">
                <a:solidFill>
                  <a:sysClr val="window" lastClr="FFFFFF"/>
                </a:solidFill>
              </a:rPr>
              <a:t> attuazione degli aggiornamenti </a:t>
            </a:r>
            <a:br>
              <a:rPr lang="it-IT" sz="4200" b="1" kern="0" dirty="0">
                <a:solidFill>
                  <a:sysClr val="window" lastClr="FFFFFF"/>
                </a:solidFill>
              </a:rPr>
            </a:br>
            <a:r>
              <a:rPr lang="it-IT" sz="4200" b="1" kern="0" dirty="0">
                <a:solidFill>
                  <a:sysClr val="window" lastClr="FFFFFF"/>
                </a:solidFill>
              </a:rPr>
              <a:t>del D.lgs. n. 33 del 2013” </a:t>
            </a:r>
            <a:endParaRPr kumimoji="0" lang="it-IT" sz="4200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</a:endParaRPr>
          </a:p>
        </p:txBody>
      </p:sp>
      <p:sp>
        <p:nvSpPr>
          <p:cNvPr id="21" name="CasellaDiTesto 20"/>
          <p:cNvSpPr txBox="1"/>
          <p:nvPr/>
        </p:nvSpPr>
        <p:spPr>
          <a:xfrm>
            <a:off x="1044233" y="5406479"/>
            <a:ext cx="497799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800" kern="0" dirty="0">
                <a:solidFill>
                  <a:sysClr val="window" lastClr="FFFFFF"/>
                </a:solidFill>
              </a:rPr>
              <a:t>AIPo - Parma</a:t>
            </a:r>
            <a:r>
              <a:rPr kumimoji="0" lang="it-IT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 30/11/2017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800" kern="0" dirty="0">
              <a:solidFill>
                <a:sysClr val="window" lastClr="FFFFFF"/>
              </a:solidFill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Saverio Ghiotti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it-IT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</a:br>
            <a:endParaRPr kumimoji="0" lang="it-IT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7989623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0" y="0"/>
            <a:ext cx="10688638" cy="620158"/>
          </a:xfrm>
          <a:prstGeom prst="rect">
            <a:avLst/>
          </a:prstGeom>
          <a:noFill/>
          <a:ln w="57150" cap="rnd" cmpd="sng">
            <a:noFill/>
            <a:round/>
          </a:ln>
          <a:effectLst/>
        </p:spPr>
        <p:txBody>
          <a:bodyPr wrap="square" lIns="540000" tIns="108000" rIns="216000" bIns="140400" rtlCol="0" anchor="t" anchorCtr="0">
            <a:spAutoFit/>
          </a:bodyPr>
          <a:lstStyle/>
          <a:p>
            <a:r>
              <a:rPr lang="it-IT" sz="2400" b="1" dirty="0">
                <a:solidFill>
                  <a:srgbClr val="005294"/>
                </a:solidFill>
              </a:rPr>
              <a:t>Clearò - Usabilità e Linee Guida 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239" y="3643971"/>
            <a:ext cx="1743075" cy="33147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9275" y="2047189"/>
            <a:ext cx="1457325" cy="7239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5991" y="3347438"/>
            <a:ext cx="2771775" cy="8001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8" name="Titolo 1"/>
          <p:cNvSpPr txBox="1">
            <a:spLocks/>
          </p:cNvSpPr>
          <p:nvPr/>
        </p:nvSpPr>
        <p:spPr>
          <a:xfrm>
            <a:off x="-209354" y="2888400"/>
            <a:ext cx="3265668" cy="605266"/>
          </a:xfrm>
        </p:spPr>
        <p:txBody>
          <a:bodyPr>
            <a:noAutofit/>
          </a:bodyPr>
          <a:lstStyle>
            <a:lvl1pPr algn="ctr" defTabSz="497754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600" b="1" dirty="0">
                <a:solidFill>
                  <a:srgbClr val="005294"/>
                </a:solidFill>
              </a:rPr>
              <a:t>Menù</a:t>
            </a:r>
            <a:endParaRPr lang="it-IT" dirty="0"/>
          </a:p>
        </p:txBody>
      </p:sp>
      <p:sp>
        <p:nvSpPr>
          <p:cNvPr id="10" name="Titolo 1"/>
          <p:cNvSpPr txBox="1">
            <a:spLocks/>
          </p:cNvSpPr>
          <p:nvPr/>
        </p:nvSpPr>
        <p:spPr>
          <a:xfrm>
            <a:off x="7422970" y="1323546"/>
            <a:ext cx="3265668" cy="605266"/>
          </a:xfrm>
        </p:spPr>
        <p:txBody>
          <a:bodyPr>
            <a:noAutofit/>
          </a:bodyPr>
          <a:lstStyle>
            <a:lvl1pPr algn="ctr" defTabSz="497754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600" b="1" dirty="0">
                <a:solidFill>
                  <a:srgbClr val="005294"/>
                </a:solidFill>
              </a:rPr>
              <a:t>Export</a:t>
            </a:r>
            <a:endParaRPr lang="it-IT" dirty="0"/>
          </a:p>
        </p:txBody>
      </p:sp>
      <p:sp>
        <p:nvSpPr>
          <p:cNvPr id="11" name="Titolo 1"/>
          <p:cNvSpPr txBox="1">
            <a:spLocks/>
          </p:cNvSpPr>
          <p:nvPr/>
        </p:nvSpPr>
        <p:spPr>
          <a:xfrm>
            <a:off x="3802098" y="2607846"/>
            <a:ext cx="3265668" cy="605266"/>
          </a:xfrm>
        </p:spPr>
        <p:txBody>
          <a:bodyPr>
            <a:noAutofit/>
          </a:bodyPr>
          <a:lstStyle>
            <a:lvl1pPr algn="ctr" defTabSz="497754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600" b="1" dirty="0">
                <a:solidFill>
                  <a:srgbClr val="005294"/>
                </a:solidFill>
              </a:rPr>
              <a:t>Paginazione</a:t>
            </a:r>
            <a:endParaRPr lang="it-IT" dirty="0"/>
          </a:p>
        </p:txBody>
      </p:sp>
      <p:sp>
        <p:nvSpPr>
          <p:cNvPr id="12" name="Titolo 1"/>
          <p:cNvSpPr txBox="1">
            <a:spLocks/>
          </p:cNvSpPr>
          <p:nvPr/>
        </p:nvSpPr>
        <p:spPr>
          <a:xfrm>
            <a:off x="4898648" y="4567822"/>
            <a:ext cx="3265668" cy="605266"/>
          </a:xfrm>
        </p:spPr>
        <p:txBody>
          <a:bodyPr>
            <a:noAutofit/>
          </a:bodyPr>
          <a:lstStyle>
            <a:lvl1pPr algn="ctr" defTabSz="497754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600" b="1" dirty="0">
                <a:solidFill>
                  <a:srgbClr val="005294"/>
                </a:solidFill>
              </a:rPr>
              <a:t>Documenti</a:t>
            </a:r>
            <a:endParaRPr lang="it-IT" dirty="0"/>
          </a:p>
        </p:txBody>
      </p:sp>
      <p:pic>
        <p:nvPicPr>
          <p:cNvPr id="13" name="Immagin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5469" y="5366149"/>
            <a:ext cx="4562475" cy="1457325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14" name="Immagin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7660" y="1626179"/>
            <a:ext cx="5676900" cy="32385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15" name="Titolo 1"/>
          <p:cNvSpPr txBox="1">
            <a:spLocks/>
          </p:cNvSpPr>
          <p:nvPr/>
        </p:nvSpPr>
        <p:spPr>
          <a:xfrm>
            <a:off x="4979" y="982707"/>
            <a:ext cx="3265668" cy="605266"/>
          </a:xfrm>
        </p:spPr>
        <p:txBody>
          <a:bodyPr>
            <a:noAutofit/>
          </a:bodyPr>
          <a:lstStyle>
            <a:lvl1pPr algn="ctr" defTabSz="497754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600" b="1" dirty="0">
                <a:solidFill>
                  <a:srgbClr val="005294"/>
                </a:solidFill>
              </a:rPr>
              <a:t>Filo di Arianna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706176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0" y="0"/>
            <a:ext cx="10688638" cy="620158"/>
          </a:xfrm>
          <a:prstGeom prst="rect">
            <a:avLst/>
          </a:prstGeom>
          <a:noFill/>
          <a:ln w="57150" cap="rnd" cmpd="sng">
            <a:noFill/>
            <a:round/>
          </a:ln>
          <a:effectLst/>
        </p:spPr>
        <p:txBody>
          <a:bodyPr wrap="square" lIns="540000" tIns="108000" rIns="216000" bIns="140400" rtlCol="0" anchor="t" anchorCtr="0">
            <a:spAutoFit/>
          </a:bodyPr>
          <a:lstStyle/>
          <a:p>
            <a:r>
              <a:rPr lang="it-IT" sz="2400" b="1" dirty="0">
                <a:solidFill>
                  <a:srgbClr val="005294"/>
                </a:solidFill>
              </a:rPr>
              <a:t>Clearò - Usabilità e Linee Guida 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234" y="770470"/>
            <a:ext cx="9410700" cy="6696075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4959794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0" y="0"/>
            <a:ext cx="10688638" cy="620158"/>
          </a:xfrm>
          <a:prstGeom prst="rect">
            <a:avLst/>
          </a:prstGeom>
          <a:noFill/>
          <a:ln w="57150" cap="rnd" cmpd="sng">
            <a:noFill/>
            <a:round/>
          </a:ln>
          <a:effectLst/>
        </p:spPr>
        <p:txBody>
          <a:bodyPr wrap="square" lIns="540000" tIns="108000" rIns="216000" bIns="140400" rtlCol="0" anchor="t" anchorCtr="0">
            <a:spAutoFit/>
          </a:bodyPr>
          <a:lstStyle/>
          <a:p>
            <a:r>
              <a:rPr lang="it-IT" sz="2400" b="1" dirty="0">
                <a:solidFill>
                  <a:srgbClr val="005294"/>
                </a:solidFill>
              </a:rPr>
              <a:t>Clearò - Usabilità e Linee Guida 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636" y="739036"/>
            <a:ext cx="8727365" cy="6609501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6783901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0" y="0"/>
            <a:ext cx="10688638" cy="620158"/>
          </a:xfrm>
          <a:prstGeom prst="rect">
            <a:avLst/>
          </a:prstGeom>
          <a:noFill/>
          <a:ln w="57150" cap="rnd" cmpd="sng">
            <a:noFill/>
            <a:round/>
          </a:ln>
          <a:effectLst/>
        </p:spPr>
        <p:txBody>
          <a:bodyPr wrap="square" lIns="540000" tIns="108000" rIns="216000" bIns="140400" rtlCol="0" anchor="t" anchorCtr="0">
            <a:spAutoFit/>
          </a:bodyPr>
          <a:lstStyle/>
          <a:p>
            <a:r>
              <a:rPr lang="it-IT" sz="2400" b="1" dirty="0">
                <a:solidFill>
                  <a:srgbClr val="005294"/>
                </a:solidFill>
              </a:rPr>
              <a:t>Clearò - Usabilità e Linee Guida 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956" y="661987"/>
            <a:ext cx="9610725" cy="6238875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8385351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0" y="0"/>
            <a:ext cx="10688638" cy="620158"/>
          </a:xfrm>
          <a:prstGeom prst="rect">
            <a:avLst/>
          </a:prstGeom>
          <a:noFill/>
          <a:ln w="57150" cap="rnd" cmpd="sng">
            <a:noFill/>
            <a:round/>
          </a:ln>
          <a:effectLst/>
        </p:spPr>
        <p:txBody>
          <a:bodyPr wrap="square" lIns="540000" tIns="108000" rIns="216000" bIns="140400" rtlCol="0" anchor="t" anchorCtr="0">
            <a:spAutoFit/>
          </a:bodyPr>
          <a:lstStyle/>
          <a:p>
            <a:r>
              <a:rPr lang="it-IT" sz="2400" b="1" dirty="0">
                <a:solidFill>
                  <a:srgbClr val="005294"/>
                </a:solidFill>
              </a:rPr>
              <a:t>Clearò - Usabilità e Linee Guida 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3068" y="938212"/>
            <a:ext cx="4283042" cy="643976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5" name="Titolo 1"/>
          <p:cNvSpPr txBox="1">
            <a:spLocks/>
          </p:cNvSpPr>
          <p:nvPr/>
        </p:nvSpPr>
        <p:spPr>
          <a:xfrm rot="19500473">
            <a:off x="-140022" y="3278738"/>
            <a:ext cx="4448455" cy="605266"/>
          </a:xfrm>
        </p:spPr>
        <p:txBody>
          <a:bodyPr>
            <a:noAutofit/>
          </a:bodyPr>
          <a:lstStyle>
            <a:lvl1pPr algn="ctr" defTabSz="497754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b="1" dirty="0">
                <a:solidFill>
                  <a:srgbClr val="005294"/>
                </a:solidFill>
              </a:rPr>
              <a:t>Responsive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640750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88638" cy="7562850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1828608" y="2893823"/>
            <a:ext cx="7027664" cy="1357367"/>
          </a:xfrm>
          <a:prstGeom prst="rect">
            <a:avLst/>
          </a:prstGeom>
          <a:solidFill>
            <a:srgbClr val="003866">
              <a:alpha val="90000"/>
            </a:srgbClr>
          </a:solidFill>
          <a:ln w="57150" cap="rnd" cmpd="sng">
            <a:solidFill>
              <a:schemeClr val="bg1"/>
            </a:solidFill>
            <a:round/>
          </a:ln>
        </p:spPr>
        <p:txBody>
          <a:bodyPr wrap="square" lIns="180000" tIns="374400" rIns="180000" bIns="421200" rtlCol="0" anchor="ctr" anchorCtr="1">
            <a:spAutoFit/>
          </a:bodyPr>
          <a:lstStyle/>
          <a:p>
            <a:pPr algn="ctr"/>
            <a:r>
              <a:rPr lang="it-IT" sz="3600" b="1" cap="all" dirty="0">
                <a:solidFill>
                  <a:schemeClr val="bg1"/>
                </a:solidFill>
              </a:rPr>
              <a:t>ADEGUAMENTI </a:t>
            </a:r>
            <a:r>
              <a:rPr lang="it-IT" sz="3600" b="1" cap="all" dirty="0" err="1">
                <a:solidFill>
                  <a:schemeClr val="bg1"/>
                </a:solidFill>
              </a:rPr>
              <a:t>Dlgs</a:t>
            </a:r>
            <a:r>
              <a:rPr lang="it-IT" sz="3600" b="1" cap="all" dirty="0">
                <a:solidFill>
                  <a:schemeClr val="bg1"/>
                </a:solidFill>
              </a:rPr>
              <a:t> 33/2013</a:t>
            </a:r>
          </a:p>
        </p:txBody>
      </p:sp>
    </p:spTree>
    <p:extLst>
      <p:ext uri="{BB962C8B-B14F-4D97-AF65-F5344CB8AC3E}">
        <p14:creationId xmlns:p14="http://schemas.microsoft.com/office/powerpoint/2010/main" val="1181014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Immagine correla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6635" y="2831696"/>
            <a:ext cx="2638425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6644631" y="3283617"/>
            <a:ext cx="4044007" cy="620158"/>
          </a:xfrm>
          <a:prstGeom prst="rect">
            <a:avLst/>
          </a:prstGeom>
          <a:noFill/>
          <a:ln w="57150" cap="rnd" cmpd="sng">
            <a:noFill/>
            <a:round/>
          </a:ln>
          <a:effectLst/>
        </p:spPr>
        <p:txBody>
          <a:bodyPr wrap="square" lIns="540000" tIns="108000" rIns="216000" bIns="140400" rtlCol="0" anchor="t" anchorCtr="0">
            <a:spAutoFit/>
          </a:bodyPr>
          <a:lstStyle/>
          <a:p>
            <a:r>
              <a:rPr lang="it-IT" sz="2400" b="1" dirty="0">
                <a:solidFill>
                  <a:srgbClr val="005294"/>
                </a:solidFill>
                <a:sym typeface="Wingdings" panose="05000000000000000000" pitchFamily="2" charset="2"/>
                <a:hlinkClick r:id="rId3"/>
              </a:rPr>
              <a:t>65 aggiornamenti all’Atto</a:t>
            </a:r>
            <a:endParaRPr lang="it-IT" sz="2400" b="1" dirty="0">
              <a:solidFill>
                <a:srgbClr val="005294"/>
              </a:solidFill>
            </a:endParaRPr>
          </a:p>
        </p:txBody>
      </p:sp>
      <p:sp>
        <p:nvSpPr>
          <p:cNvPr id="2" name="Freccia angolare in su 1"/>
          <p:cNvSpPr/>
          <p:nvPr/>
        </p:nvSpPr>
        <p:spPr>
          <a:xfrm rot="5400000">
            <a:off x="2882096" y="2579384"/>
            <a:ext cx="1202965" cy="1238491"/>
          </a:xfrm>
          <a:prstGeom prst="bentUpArrow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Freccia angolare in su 5"/>
          <p:cNvSpPr/>
          <p:nvPr/>
        </p:nvSpPr>
        <p:spPr>
          <a:xfrm rot="5400000">
            <a:off x="5619709" y="4815230"/>
            <a:ext cx="1202965" cy="1238491"/>
          </a:xfrm>
          <a:prstGeom prst="bentUpArrow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/>
          <p:cNvSpPr/>
          <p:nvPr/>
        </p:nvSpPr>
        <p:spPr>
          <a:xfrm>
            <a:off x="6934179" y="4948291"/>
            <a:ext cx="336172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Riordino della disciplina riguardante </a:t>
            </a:r>
            <a:r>
              <a:rPr lang="it-IT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il diritto di accesso civico e gli obblighi di </a:t>
            </a:r>
            <a:r>
              <a:rPr lang="it-IT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pubblicita'</a:t>
            </a:r>
            <a:r>
              <a:rPr lang="it-IT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, trasparenza e diffusione </a:t>
            </a:r>
            <a:r>
              <a:rPr lang="it-IT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di informazioni da parte delle pubbliche amministrazioni.</a:t>
            </a:r>
            <a:endParaRPr lang="it-IT" dirty="0"/>
          </a:p>
        </p:txBody>
      </p:sp>
      <p:sp>
        <p:nvSpPr>
          <p:cNvPr id="5" name="Rettangolo 4"/>
          <p:cNvSpPr/>
          <p:nvPr/>
        </p:nvSpPr>
        <p:spPr>
          <a:xfrm>
            <a:off x="0" y="1198178"/>
            <a:ext cx="425273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Riordino della disciplina riguardante gli </a:t>
            </a:r>
            <a:r>
              <a:rPr lang="it-IT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obblighi di </a:t>
            </a:r>
            <a:r>
              <a:rPr lang="it-IT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pubblicita'</a:t>
            </a:r>
            <a:r>
              <a:rPr lang="it-IT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, trasparenza e diffusione</a:t>
            </a:r>
            <a:r>
              <a:rPr lang="it-IT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di informazioni da parte delle pubbliche amministrazioni. 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0" y="0"/>
            <a:ext cx="10688638" cy="620158"/>
          </a:xfrm>
          <a:prstGeom prst="rect">
            <a:avLst/>
          </a:prstGeom>
          <a:noFill/>
          <a:ln w="57150" cap="rnd" cmpd="sng">
            <a:noFill/>
            <a:round/>
          </a:ln>
          <a:effectLst/>
        </p:spPr>
        <p:txBody>
          <a:bodyPr wrap="square" lIns="540000" tIns="108000" rIns="216000" bIns="140400" rtlCol="0" anchor="t" anchorCtr="0">
            <a:spAutoFit/>
          </a:bodyPr>
          <a:lstStyle/>
          <a:p>
            <a:r>
              <a:rPr lang="it-IT" sz="2400" b="1" dirty="0">
                <a:solidFill>
                  <a:srgbClr val="005294"/>
                </a:solidFill>
              </a:rPr>
              <a:t>DLGS 33 del 14 marzo 2013: evoluzioni</a:t>
            </a:r>
          </a:p>
        </p:txBody>
      </p:sp>
      <p:pic>
        <p:nvPicPr>
          <p:cNvPr id="1026" name="Picture 2" descr="Immagine correlat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36459"/>
            <a:ext cx="5170494" cy="1231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2957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506101" y="869478"/>
            <a:ext cx="967643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Revisione e semplificazione delle disposizioni in materia di prevenzione della corruzione, </a:t>
            </a:r>
            <a:r>
              <a:rPr lang="it-IT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pubblicita'</a:t>
            </a:r>
            <a:r>
              <a:rPr 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 trasparenza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correttivo della legge 6 novembre 2012, n. 190 e del decreto legislativo 14 marzo 2013, n. 33, ai sensi dell'articolo 7 della legge 7 agosto 2015, n. 124, in materia di riorganizzazione delle amministrazioni pubbliche. (16G00108) 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(GU n.132 del 8-6-2016 ). Entrata in vigore del provvedimento: 23/06/2016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0" y="0"/>
            <a:ext cx="10688638" cy="620158"/>
          </a:xfrm>
          <a:prstGeom prst="rect">
            <a:avLst/>
          </a:prstGeom>
          <a:noFill/>
          <a:ln w="57150" cap="rnd" cmpd="sng">
            <a:noFill/>
            <a:round/>
          </a:ln>
          <a:effectLst/>
        </p:spPr>
        <p:txBody>
          <a:bodyPr wrap="square" lIns="540000" tIns="108000" rIns="216000" bIns="140400" rtlCol="0" anchor="t" anchorCtr="0">
            <a:spAutoFit/>
          </a:bodyPr>
          <a:lstStyle/>
          <a:p>
            <a:r>
              <a:rPr lang="it-IT" sz="2400" b="1" dirty="0">
                <a:solidFill>
                  <a:srgbClr val="005294"/>
                </a:solidFill>
              </a:rPr>
              <a:t>Il DECRETO LEGISLATIVO 25 maggio 2016, n. 97 (in G.U. 08/06/2016, n.132) </a:t>
            </a:r>
          </a:p>
        </p:txBody>
      </p:sp>
      <p:pic>
        <p:nvPicPr>
          <p:cNvPr id="2050" name="Picture 2" descr="Risultati immagini per fo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599192">
            <a:off x="308222" y="5161189"/>
            <a:ext cx="2309388" cy="1575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sellaDiTesto 5"/>
          <p:cNvSpPr txBox="1"/>
          <p:nvPr/>
        </p:nvSpPr>
        <p:spPr>
          <a:xfrm>
            <a:off x="235238" y="3583031"/>
            <a:ext cx="4024245" cy="1358821"/>
          </a:xfrm>
          <a:prstGeom prst="rect">
            <a:avLst/>
          </a:prstGeom>
          <a:noFill/>
          <a:ln w="57150" cap="rnd" cmpd="sng">
            <a:noFill/>
            <a:round/>
          </a:ln>
          <a:effectLst/>
        </p:spPr>
        <p:txBody>
          <a:bodyPr wrap="square" lIns="540000" tIns="108000" rIns="216000" bIns="140400" rtlCol="0" anchor="t" anchorCtr="0">
            <a:spAutoFit/>
          </a:bodyPr>
          <a:lstStyle/>
          <a:p>
            <a:r>
              <a:rPr lang="it-IT" sz="2400" b="1" dirty="0">
                <a:solidFill>
                  <a:srgbClr val="005294"/>
                </a:solidFill>
              </a:rPr>
              <a:t>Accesso civico a dati e documenti Art. 5 del 33/2016</a:t>
            </a:r>
          </a:p>
        </p:txBody>
      </p:sp>
      <p:sp>
        <p:nvSpPr>
          <p:cNvPr id="7" name="Freccia angolare in su 6"/>
          <p:cNvSpPr/>
          <p:nvPr/>
        </p:nvSpPr>
        <p:spPr>
          <a:xfrm rot="5400000">
            <a:off x="5579393" y="3454489"/>
            <a:ext cx="1202965" cy="667586"/>
          </a:xfrm>
          <a:prstGeom prst="bentUpArrow">
            <a:avLst>
              <a:gd name="adj1" fmla="val 42338"/>
              <a:gd name="adj2" fmla="val 38871"/>
              <a:gd name="adj3" fmla="val 26734"/>
            </a:avLst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Freccia angolare in su 7"/>
          <p:cNvSpPr/>
          <p:nvPr/>
        </p:nvSpPr>
        <p:spPr>
          <a:xfrm rot="16200000" flipH="1">
            <a:off x="3494081" y="3454490"/>
            <a:ext cx="1202965" cy="667586"/>
          </a:xfrm>
          <a:prstGeom prst="bentUpArrow">
            <a:avLst>
              <a:gd name="adj1" fmla="val 42338"/>
              <a:gd name="adj2" fmla="val 38871"/>
              <a:gd name="adj3" fmla="val 26734"/>
            </a:avLst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/>
          <p:cNvSpPr txBox="1"/>
          <p:nvPr/>
        </p:nvSpPr>
        <p:spPr>
          <a:xfrm>
            <a:off x="3548571" y="2547011"/>
            <a:ext cx="2966098" cy="620158"/>
          </a:xfrm>
          <a:prstGeom prst="rect">
            <a:avLst/>
          </a:prstGeom>
          <a:noFill/>
          <a:ln w="57150" cap="rnd" cmpd="sng">
            <a:noFill/>
            <a:round/>
          </a:ln>
          <a:effectLst/>
        </p:spPr>
        <p:txBody>
          <a:bodyPr wrap="square" lIns="540000" tIns="108000" rIns="216000" bIns="140400" rtlCol="0" anchor="t" anchorCtr="0">
            <a:spAutoFit/>
          </a:bodyPr>
          <a:lstStyle/>
          <a:p>
            <a:r>
              <a:rPr lang="it-IT" sz="2400" b="1" dirty="0">
                <a:solidFill>
                  <a:srgbClr val="005294"/>
                </a:solidFill>
              </a:rPr>
              <a:t>Principali impatti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6308198" y="3767696"/>
            <a:ext cx="4024245" cy="989490"/>
          </a:xfrm>
          <a:prstGeom prst="rect">
            <a:avLst/>
          </a:prstGeom>
          <a:noFill/>
          <a:ln w="57150" cap="rnd" cmpd="sng">
            <a:noFill/>
            <a:round/>
          </a:ln>
          <a:effectLst/>
        </p:spPr>
        <p:txBody>
          <a:bodyPr wrap="square" lIns="540000" tIns="108000" rIns="216000" bIns="140400" rtlCol="0" anchor="t" anchorCtr="0">
            <a:spAutoFit/>
          </a:bodyPr>
          <a:lstStyle/>
          <a:p>
            <a:r>
              <a:rPr lang="it-IT" sz="2400" b="1" dirty="0">
                <a:solidFill>
                  <a:srgbClr val="005294"/>
                </a:solidFill>
              </a:rPr>
              <a:t>Sito Amministrazione Trasparente</a:t>
            </a:r>
          </a:p>
        </p:txBody>
      </p:sp>
      <p:pic>
        <p:nvPicPr>
          <p:cNvPr id="2052" name="Picture 4" descr="Risultati immagini per clearò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1670" y="4656341"/>
            <a:ext cx="2960773" cy="1653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uppo 1"/>
          <p:cNvGrpSpPr/>
          <p:nvPr/>
        </p:nvGrpSpPr>
        <p:grpSpPr>
          <a:xfrm>
            <a:off x="2333232" y="4229448"/>
            <a:ext cx="5440101" cy="4145350"/>
            <a:chOff x="2997843" y="4455860"/>
            <a:chExt cx="3946967" cy="4145350"/>
          </a:xfrm>
        </p:grpSpPr>
        <p:sp>
          <p:nvSpPr>
            <p:cNvPr id="11" name="CasellaDiTesto 10"/>
            <p:cNvSpPr txBox="1"/>
            <p:nvPr/>
          </p:nvSpPr>
          <p:spPr>
            <a:xfrm>
              <a:off x="2997843" y="4533955"/>
              <a:ext cx="3946967" cy="4067255"/>
            </a:xfrm>
            <a:prstGeom prst="rect">
              <a:avLst/>
            </a:prstGeom>
            <a:noFill/>
            <a:ln w="57150" cap="rnd" cmpd="sng">
              <a:noFill/>
              <a:round/>
            </a:ln>
            <a:effectLst/>
          </p:spPr>
          <p:txBody>
            <a:bodyPr wrap="square" lIns="540000" tIns="108000" rIns="216000" bIns="140400" rtlCol="0" anchor="t" anchorCtr="0">
              <a:spAutoFit/>
            </a:bodyPr>
            <a:lstStyle/>
            <a:p>
              <a:pPr algn="ctr"/>
              <a:endParaRPr lang="it-IT" dirty="0">
                <a:hlinkClick r:id="rId5"/>
              </a:endParaRPr>
            </a:p>
            <a:p>
              <a:pPr algn="ctr"/>
              <a:r>
                <a:rPr lang="it-IT" dirty="0">
                  <a:hlinkClick r:id="rId5"/>
                </a:rPr>
                <a:t>Determinazione n. 1310 del 28/12/2016</a:t>
              </a:r>
              <a:endParaRPr lang="it-IT" dirty="0"/>
            </a:p>
            <a:p>
              <a:pPr algn="ctr"/>
              <a:r>
                <a:rPr lang="it-IT" sz="1400" dirty="0"/>
                <a:t>(Linee guida recanti indicazioni sull’attuazione degli obblighi di pubblicità, trasparenza e diffusione di informazioni)</a:t>
              </a:r>
            </a:p>
            <a:p>
              <a:pPr algn="ctr"/>
              <a:r>
                <a:rPr lang="it-IT" dirty="0">
                  <a:hlinkClick r:id="rId6"/>
                </a:rPr>
                <a:t>Determinazione n. 241 del 08/03/2017</a:t>
              </a:r>
              <a:endParaRPr lang="it-IT" dirty="0"/>
            </a:p>
            <a:p>
              <a:pPr algn="ctr"/>
              <a:r>
                <a:rPr lang="it-IT" sz="1400" dirty="0"/>
                <a:t>(Linee guida su «Obblighi di pubblicazione concernenti i titolari di incarichi politici, di amministrazione, di direzione o di governo e i titolari di incarichi dirigenziali»)</a:t>
              </a:r>
            </a:p>
            <a:p>
              <a:pPr algn="ctr"/>
              <a:r>
                <a:rPr lang="it-IT" dirty="0">
                  <a:hlinkClick r:id="rId7" tooltip="Determinazione n. 1134 del 08/11/2017 - rif."/>
                </a:rPr>
                <a:t>Determinazione n. 1134 del 08/11/2017 </a:t>
              </a:r>
              <a:br>
                <a:rPr lang="it-IT" dirty="0"/>
              </a:br>
              <a:r>
                <a:rPr lang="it-IT" sz="1400" dirty="0"/>
                <a:t>Nuove linee guida per l’attuazione della normativa in materia di prevenzione della corruzione e trasparenza da parte delle società e degli enti di diritto privato controllati e partecipati dalle pubbliche amministrazioni e degli enti pubblici economici</a:t>
              </a:r>
            </a:p>
            <a:p>
              <a:pPr algn="ctr"/>
              <a:endParaRPr lang="it-IT" sz="1400" dirty="0"/>
            </a:p>
          </p:txBody>
        </p:sp>
        <p:sp>
          <p:nvSpPr>
            <p:cNvPr id="12" name="CasellaDiTesto 11"/>
            <p:cNvSpPr txBox="1"/>
            <p:nvPr/>
          </p:nvSpPr>
          <p:spPr>
            <a:xfrm>
              <a:off x="4310483" y="4455860"/>
              <a:ext cx="1571325" cy="620158"/>
            </a:xfrm>
            <a:prstGeom prst="rect">
              <a:avLst/>
            </a:prstGeom>
            <a:noFill/>
            <a:ln w="57150" cap="rnd" cmpd="sng">
              <a:noFill/>
              <a:round/>
            </a:ln>
            <a:effectLst/>
          </p:spPr>
          <p:txBody>
            <a:bodyPr wrap="square" lIns="540000" tIns="108000" rIns="216000" bIns="140400" rtlCol="0" anchor="t" anchorCtr="0">
              <a:spAutoFit/>
            </a:bodyPr>
            <a:lstStyle/>
            <a:p>
              <a:r>
                <a:rPr lang="it-IT" sz="2400" b="1" dirty="0">
                  <a:solidFill>
                    <a:srgbClr val="005294"/>
                  </a:solidFill>
                </a:rPr>
                <a:t>ANAC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946638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34432" y="858952"/>
            <a:ext cx="9619774" cy="312350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it-IT" sz="2316" dirty="0">
                <a:latin typeface="Arial" pitchFamily="34" charset="0"/>
                <a:cs typeface="Arial" pitchFamily="34" charset="0"/>
              </a:rPr>
              <a:t>Art. 5, co. 2, </a:t>
            </a:r>
            <a:r>
              <a:rPr lang="it-IT" sz="2316" dirty="0" err="1">
                <a:latin typeface="Arial" pitchFamily="34" charset="0"/>
                <a:cs typeface="Arial" pitchFamily="34" charset="0"/>
              </a:rPr>
              <a:t>D.Lgs.</a:t>
            </a:r>
            <a:r>
              <a:rPr lang="it-IT" sz="2316" dirty="0">
                <a:latin typeface="Arial" pitchFamily="34" charset="0"/>
                <a:cs typeface="Arial" pitchFamily="34" charset="0"/>
              </a:rPr>
              <a:t> 33/2013</a:t>
            </a:r>
          </a:p>
          <a:p>
            <a:pPr marL="0" indent="0" algn="ctr">
              <a:buNone/>
            </a:pPr>
            <a:r>
              <a:rPr lang="it-IT" sz="2316" dirty="0">
                <a:latin typeface="Arial" pitchFamily="34" charset="0"/>
                <a:cs typeface="Arial" pitchFamily="34" charset="0"/>
              </a:rPr>
              <a:t>Accesso civico «generalizzato», c.d. FOIA</a:t>
            </a:r>
          </a:p>
          <a:p>
            <a:pPr marL="0" indent="0" algn="ctr">
              <a:buNone/>
            </a:pPr>
            <a:endParaRPr lang="it-IT" sz="2316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it-IT" sz="2316" dirty="0">
                <a:latin typeface="Arial" pitchFamily="34" charset="0"/>
                <a:cs typeface="Arial" pitchFamily="34" charset="0"/>
              </a:rPr>
              <a:t>Il diritto riconosciuto a chiunque di </a:t>
            </a:r>
            <a:r>
              <a:rPr lang="it-IT" sz="2316" b="1" dirty="0">
                <a:latin typeface="Arial" pitchFamily="34" charset="0"/>
                <a:cs typeface="Arial" pitchFamily="34" charset="0"/>
              </a:rPr>
              <a:t>accedere ai dati e ai documenti </a:t>
            </a:r>
            <a:r>
              <a:rPr lang="it-IT" sz="2316" dirty="0">
                <a:latin typeface="Arial" pitchFamily="34" charset="0"/>
                <a:cs typeface="Arial" pitchFamily="34" charset="0"/>
              </a:rPr>
              <a:t>detenuti dalle pubbliche amministrazioni, </a:t>
            </a:r>
            <a:r>
              <a:rPr lang="it-IT" sz="2316" b="1" dirty="0">
                <a:latin typeface="Arial" pitchFamily="34" charset="0"/>
                <a:cs typeface="Arial" pitchFamily="34" charset="0"/>
              </a:rPr>
              <a:t>ulteriori rispetto a quelli oggetto di pubblicazione</a:t>
            </a:r>
            <a:r>
              <a:rPr lang="it-IT" sz="2316" dirty="0">
                <a:latin typeface="Arial" pitchFamily="34" charset="0"/>
                <a:cs typeface="Arial" pitchFamily="34" charset="0"/>
              </a:rPr>
              <a:t>, nel rispetto dei limiti relativi alla tutela di interessi  giuridicamente  rilevanti  secondo  quanto  previsto dall’articolo 5-bis”. </a:t>
            </a:r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534432" y="0"/>
            <a:ext cx="9619774" cy="675857"/>
          </a:xfrm>
        </p:spPr>
        <p:txBody>
          <a:bodyPr vert="horz" lIns="100838" tIns="50419" rIns="100838" bIns="50419" rtlCol="0" anchor="ctr">
            <a:normAutofit/>
          </a:bodyPr>
          <a:lstStyle>
            <a:lvl1pPr algn="l" defTabSz="497754" rtl="0" eaLnBrk="1" latinLnBrk="0" hangingPunct="1">
              <a:spcBef>
                <a:spcPct val="0"/>
              </a:spcBef>
              <a:buNone/>
              <a:defRPr sz="3088" b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t-IT" sz="2536" b="1">
                <a:solidFill>
                  <a:srgbClr val="004175"/>
                </a:solidFill>
              </a:rPr>
              <a:t>Accesso civico a dati e documenti</a:t>
            </a:r>
            <a:endParaRPr lang="it-IT" sz="2536" b="1" dirty="0">
              <a:solidFill>
                <a:srgbClr val="004175"/>
              </a:solidFill>
            </a:endParaRPr>
          </a:p>
        </p:txBody>
      </p:sp>
      <p:sp>
        <p:nvSpPr>
          <p:cNvPr id="4" name="Segnaposto contenuto 2"/>
          <p:cNvSpPr txBox="1">
            <a:spLocks/>
          </p:cNvSpPr>
          <p:nvPr/>
        </p:nvSpPr>
        <p:spPr>
          <a:xfrm>
            <a:off x="534432" y="4165547"/>
            <a:ext cx="9619774" cy="2858805"/>
          </a:xfrm>
        </p:spPr>
        <p:txBody>
          <a:bodyPr>
            <a:normAutofit/>
          </a:bodyPr>
          <a:lstStyle>
            <a:lvl1pPr marL="373315" indent="-373315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8850" indent="-311096" algn="l" defTabSz="497754" rtl="0" eaLnBrk="1" latinLnBrk="0" hangingPunct="1">
              <a:spcBef>
                <a:spcPct val="20000"/>
              </a:spcBef>
              <a:buFont typeface="Arial"/>
              <a:buChar char="–"/>
              <a:defRPr sz="242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4384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42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2138" indent="-248877" algn="l" defTabSz="497754" rtl="0" eaLnBrk="1" latinLnBrk="0" hangingPunct="1">
              <a:spcBef>
                <a:spcPct val="20000"/>
              </a:spcBef>
              <a:buFont typeface="Arial"/>
              <a:buChar char="–"/>
              <a:defRPr sz="2206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9891" indent="-248877" algn="l" defTabSz="497754" rtl="0" eaLnBrk="1" latinLnBrk="0" hangingPunct="1">
              <a:spcBef>
                <a:spcPct val="20000"/>
              </a:spcBef>
              <a:buFont typeface="Arial"/>
              <a:buChar char="»"/>
              <a:defRPr sz="2206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645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399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152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0906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it-IT" sz="2316" dirty="0">
                <a:latin typeface="Arial" pitchFamily="34" charset="0"/>
                <a:cs typeface="Arial" pitchFamily="34" charset="0"/>
              </a:rPr>
              <a:t>Art. 5, co. 3, </a:t>
            </a:r>
            <a:r>
              <a:rPr lang="it-IT" sz="2316" dirty="0" err="1">
                <a:latin typeface="Arial" pitchFamily="34" charset="0"/>
                <a:cs typeface="Arial" pitchFamily="34" charset="0"/>
              </a:rPr>
              <a:t>D.Lgs.</a:t>
            </a:r>
            <a:r>
              <a:rPr lang="it-IT" sz="2316" dirty="0">
                <a:latin typeface="Arial" pitchFamily="34" charset="0"/>
                <a:cs typeface="Arial" pitchFamily="34" charset="0"/>
              </a:rPr>
              <a:t> 33/2013</a:t>
            </a:r>
          </a:p>
          <a:p>
            <a:pPr marL="0" indent="0" algn="ctr">
              <a:buFont typeface="Arial"/>
              <a:buNone/>
            </a:pPr>
            <a:r>
              <a:rPr lang="it-IT" sz="2316" dirty="0">
                <a:latin typeface="Arial" pitchFamily="34" charset="0"/>
                <a:cs typeface="Arial" pitchFamily="34" charset="0"/>
              </a:rPr>
              <a:t>Accesso civico «generalizzato», c.d. FOIA</a:t>
            </a:r>
          </a:p>
          <a:p>
            <a:pPr marL="0" indent="0" algn="ctr">
              <a:buFont typeface="Arial"/>
              <a:buNone/>
            </a:pPr>
            <a:endParaRPr lang="it-IT" sz="2316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Font typeface="Arial"/>
              <a:buNone/>
            </a:pPr>
            <a:r>
              <a:rPr lang="it-IT" sz="2316" dirty="0">
                <a:latin typeface="Arial" pitchFamily="34" charset="0"/>
                <a:cs typeface="Arial" pitchFamily="34" charset="0"/>
              </a:rPr>
              <a:t>L'esercizio del diritto di cui ai commi 1 e 2 non è sottoposto ad alcuna limitazione quanto alla legittimazione soggettiva del richiedente. L'istanza di accesso civico identifica i dati, le informazioni o i documenti richiesti e </a:t>
            </a:r>
            <a:r>
              <a:rPr lang="it-IT" sz="2316" b="1" dirty="0">
                <a:latin typeface="Arial" pitchFamily="34" charset="0"/>
                <a:cs typeface="Arial" pitchFamily="34" charset="0"/>
              </a:rPr>
              <a:t>non richiede motivazione</a:t>
            </a:r>
            <a:r>
              <a:rPr lang="it-IT" sz="2316" dirty="0">
                <a:latin typeface="Arial" pitchFamily="34" charset="0"/>
                <a:cs typeface="Arial" pitchFamily="34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7132803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4453" y="758968"/>
            <a:ext cx="5924550" cy="828675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7036" y="782180"/>
            <a:ext cx="457200" cy="419100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9200" y="813207"/>
            <a:ext cx="447675" cy="409575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9894" y="1689904"/>
            <a:ext cx="4304600" cy="5665084"/>
          </a:xfrm>
          <a:prstGeom prst="rect">
            <a:avLst/>
          </a:prstGeom>
        </p:spPr>
      </p:pic>
      <p:sp>
        <p:nvSpPr>
          <p:cNvPr id="6" name="Titolo 1"/>
          <p:cNvSpPr txBox="1">
            <a:spLocks/>
          </p:cNvSpPr>
          <p:nvPr/>
        </p:nvSpPr>
        <p:spPr>
          <a:xfrm>
            <a:off x="8033967" y="1132852"/>
            <a:ext cx="1594692" cy="605266"/>
          </a:xfrm>
        </p:spPr>
        <p:txBody>
          <a:bodyPr>
            <a:normAutofit/>
          </a:bodyPr>
          <a:lstStyle>
            <a:lvl1pPr algn="ctr" defTabSz="497754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b="1" dirty="0">
                <a:solidFill>
                  <a:srgbClr val="005294"/>
                </a:solidFill>
              </a:rPr>
              <a:t>OK    KO</a:t>
            </a:r>
            <a:endParaRPr lang="it-IT" sz="2400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14474" y="1689904"/>
            <a:ext cx="4098486" cy="5665084"/>
          </a:xfrm>
          <a:prstGeom prst="rect">
            <a:avLst/>
          </a:prstGeom>
        </p:spPr>
      </p:pic>
      <p:sp>
        <p:nvSpPr>
          <p:cNvPr id="8" name="Titolo 1"/>
          <p:cNvSpPr txBox="1">
            <a:spLocks/>
          </p:cNvSpPr>
          <p:nvPr/>
        </p:nvSpPr>
        <p:spPr>
          <a:xfrm rot="19500473">
            <a:off x="1240823" y="4219813"/>
            <a:ext cx="2662740" cy="605266"/>
          </a:xfrm>
        </p:spPr>
        <p:txBody>
          <a:bodyPr>
            <a:noAutofit/>
          </a:bodyPr>
          <a:lstStyle>
            <a:lvl1pPr algn="ctr" defTabSz="497754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6000" b="1" dirty="0">
                <a:solidFill>
                  <a:srgbClr val="005294"/>
                </a:solidFill>
              </a:rPr>
              <a:t>PRIMA</a:t>
            </a:r>
            <a:endParaRPr lang="it-IT" sz="6000" dirty="0"/>
          </a:p>
        </p:txBody>
      </p:sp>
      <p:sp>
        <p:nvSpPr>
          <p:cNvPr id="9" name="Titolo 1"/>
          <p:cNvSpPr txBox="1">
            <a:spLocks/>
          </p:cNvSpPr>
          <p:nvPr/>
        </p:nvSpPr>
        <p:spPr>
          <a:xfrm rot="19500473">
            <a:off x="6702597" y="4048122"/>
            <a:ext cx="2662740" cy="605266"/>
          </a:xfrm>
        </p:spPr>
        <p:txBody>
          <a:bodyPr>
            <a:noAutofit/>
          </a:bodyPr>
          <a:lstStyle>
            <a:lvl1pPr algn="ctr" defTabSz="497754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6000" b="1" dirty="0">
                <a:solidFill>
                  <a:srgbClr val="005294"/>
                </a:solidFill>
              </a:rPr>
              <a:t>DOPO</a:t>
            </a:r>
            <a:endParaRPr lang="it-IT" sz="6000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0" y="0"/>
            <a:ext cx="10688638" cy="620158"/>
          </a:xfrm>
          <a:prstGeom prst="rect">
            <a:avLst/>
          </a:prstGeom>
          <a:noFill/>
          <a:ln w="57150" cap="rnd" cmpd="sng">
            <a:noFill/>
            <a:round/>
          </a:ln>
          <a:effectLst/>
        </p:spPr>
        <p:txBody>
          <a:bodyPr wrap="square" lIns="540000" tIns="108000" rIns="216000" bIns="140400" rtlCol="0" anchor="t" anchorCtr="0">
            <a:spAutoFit/>
          </a:bodyPr>
          <a:lstStyle/>
          <a:p>
            <a:r>
              <a:rPr lang="it-IT" sz="2400" b="1" dirty="0">
                <a:solidFill>
                  <a:srgbClr val="005294"/>
                </a:solidFill>
              </a:rPr>
              <a:t>Gli impatti sul portale</a:t>
            </a:r>
          </a:p>
        </p:txBody>
      </p:sp>
    </p:spTree>
    <p:extLst>
      <p:ext uri="{BB962C8B-B14F-4D97-AF65-F5344CB8AC3E}">
        <p14:creationId xmlns:p14="http://schemas.microsoft.com/office/powerpoint/2010/main" val="5112100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88638" cy="7562850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1828608" y="2893823"/>
            <a:ext cx="7027664" cy="1357367"/>
          </a:xfrm>
          <a:prstGeom prst="rect">
            <a:avLst/>
          </a:prstGeom>
          <a:solidFill>
            <a:srgbClr val="003866">
              <a:alpha val="90000"/>
            </a:srgbClr>
          </a:solidFill>
          <a:ln w="57150" cap="rnd" cmpd="sng">
            <a:solidFill>
              <a:schemeClr val="bg1"/>
            </a:solidFill>
            <a:round/>
          </a:ln>
        </p:spPr>
        <p:txBody>
          <a:bodyPr wrap="square" lIns="180000" tIns="374400" rIns="180000" bIns="421200" rtlCol="0" anchor="ctr" anchorCtr="1">
            <a:spAutoFit/>
          </a:bodyPr>
          <a:lstStyle/>
          <a:p>
            <a:pPr algn="ctr"/>
            <a:r>
              <a:rPr lang="it-IT" sz="3600" b="1" cap="all" dirty="0">
                <a:solidFill>
                  <a:schemeClr val="bg1"/>
                </a:solidFill>
              </a:rPr>
              <a:t>Il portale della trasparenza</a:t>
            </a:r>
          </a:p>
        </p:txBody>
      </p:sp>
    </p:spTree>
    <p:extLst>
      <p:ext uri="{BB962C8B-B14F-4D97-AF65-F5344CB8AC3E}">
        <p14:creationId xmlns:p14="http://schemas.microsoft.com/office/powerpoint/2010/main" val="6001516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0" y="0"/>
            <a:ext cx="10688638" cy="620158"/>
          </a:xfrm>
          <a:prstGeom prst="rect">
            <a:avLst/>
          </a:prstGeom>
          <a:noFill/>
          <a:ln w="57150" cap="rnd" cmpd="sng">
            <a:noFill/>
            <a:round/>
          </a:ln>
          <a:effectLst/>
        </p:spPr>
        <p:txBody>
          <a:bodyPr wrap="square" lIns="540000" tIns="108000" rIns="216000" bIns="140400" rtlCol="0" anchor="t" anchorCtr="0">
            <a:spAutoFit/>
          </a:bodyPr>
          <a:lstStyle/>
          <a:p>
            <a:r>
              <a:rPr lang="it-IT" sz="2400" b="1" dirty="0">
                <a:solidFill>
                  <a:srgbClr val="005294"/>
                </a:solidFill>
              </a:rPr>
              <a:t>Gli interventi</a:t>
            </a:r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8258930"/>
              </p:ext>
            </p:extLst>
          </p:nvPr>
        </p:nvGraphicFramePr>
        <p:xfrm>
          <a:off x="576127" y="886730"/>
          <a:ext cx="9387067" cy="4958486"/>
        </p:xfrm>
        <a:graphic>
          <a:graphicData uri="http://schemas.openxmlformats.org/drawingml/2006/table">
            <a:tbl>
              <a:tblPr>
                <a:tableStyleId>{8FD4443E-F989-4FC4-A0C8-D5A2AF1F390B}</a:tableStyleId>
              </a:tblPr>
              <a:tblGrid>
                <a:gridCol w="2572763">
                  <a:extLst>
                    <a:ext uri="{9D8B030D-6E8A-4147-A177-3AD203B41FA5}">
                      <a16:colId xmlns:a16="http://schemas.microsoft.com/office/drawing/2014/main" val="2317668398"/>
                    </a:ext>
                  </a:extLst>
                </a:gridCol>
                <a:gridCol w="1511600">
                  <a:extLst>
                    <a:ext uri="{9D8B030D-6E8A-4147-A177-3AD203B41FA5}">
                      <a16:colId xmlns:a16="http://schemas.microsoft.com/office/drawing/2014/main" val="4238487087"/>
                    </a:ext>
                  </a:extLst>
                </a:gridCol>
                <a:gridCol w="1327355">
                  <a:extLst>
                    <a:ext uri="{9D8B030D-6E8A-4147-A177-3AD203B41FA5}">
                      <a16:colId xmlns:a16="http://schemas.microsoft.com/office/drawing/2014/main" val="1074328548"/>
                    </a:ext>
                  </a:extLst>
                </a:gridCol>
                <a:gridCol w="1091381">
                  <a:extLst>
                    <a:ext uri="{9D8B030D-6E8A-4147-A177-3AD203B41FA5}">
                      <a16:colId xmlns:a16="http://schemas.microsoft.com/office/drawing/2014/main" val="3526384564"/>
                    </a:ext>
                  </a:extLst>
                </a:gridCol>
                <a:gridCol w="1320495">
                  <a:extLst>
                    <a:ext uri="{9D8B030D-6E8A-4147-A177-3AD203B41FA5}">
                      <a16:colId xmlns:a16="http://schemas.microsoft.com/office/drawing/2014/main" val="4172784400"/>
                    </a:ext>
                  </a:extLst>
                </a:gridCol>
                <a:gridCol w="1563473">
                  <a:extLst>
                    <a:ext uri="{9D8B030D-6E8A-4147-A177-3AD203B41FA5}">
                      <a16:colId xmlns:a16="http://schemas.microsoft.com/office/drawing/2014/main" val="1922187406"/>
                    </a:ext>
                  </a:extLst>
                </a:gridCol>
              </a:tblGrid>
              <a:tr h="1509799">
                <a:tc>
                  <a:txBody>
                    <a:bodyPr/>
                    <a:lstStyle/>
                    <a:p>
                      <a:pPr algn="ctr" fontAlgn="b"/>
                      <a:r>
                        <a:rPr lang="it-IT" sz="3200" u="none" strike="noStrike" kern="1200" dirty="0">
                          <a:effectLst/>
                        </a:rPr>
                        <a:t>DESCRIZIONE</a:t>
                      </a:r>
                      <a:r>
                        <a:rPr lang="it-IT" sz="3200" u="none" strike="noStrike" dirty="0">
                          <a:effectLst/>
                        </a:rPr>
                        <a:t> </a:t>
                      </a:r>
                      <a:r>
                        <a:rPr lang="it-IT" sz="3200" u="none" strike="noStrike" kern="1200" dirty="0">
                          <a:effectLst/>
                        </a:rPr>
                        <a:t>INTERVENTO</a:t>
                      </a:r>
                      <a:endParaRPr lang="it-IT" sz="32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29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3200" u="none" strike="noStrike" dirty="0">
                          <a:effectLst/>
                        </a:rPr>
                        <a:t>Titoli 1° livello</a:t>
                      </a:r>
                      <a:endParaRPr lang="it-IT" sz="3200" b="1" i="0" u="none" strike="noStrike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29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3200" u="none" strike="noStrike" dirty="0">
                          <a:effectLst/>
                        </a:rPr>
                        <a:t>Titoli 2° livello</a:t>
                      </a:r>
                      <a:endParaRPr lang="it-IT" sz="3200" b="1" i="0" u="none" strike="noStrike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29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3200" u="none" strike="noStrike" dirty="0">
                          <a:effectLst/>
                        </a:rPr>
                        <a:t>       DDL</a:t>
                      </a:r>
                      <a:endParaRPr lang="it-IT" sz="3200" b="1" i="0" u="none" strike="noStrike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29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3200" u="none" strike="noStrike" dirty="0" err="1">
                          <a:effectLst/>
                        </a:rPr>
                        <a:t>Migraz</a:t>
                      </a:r>
                      <a:r>
                        <a:rPr lang="it-IT" sz="3200" u="none" strike="noStrike" dirty="0">
                          <a:effectLst/>
                        </a:rPr>
                        <a:t>. </a:t>
                      </a:r>
                      <a:endParaRPr lang="it-IT" sz="3200" b="1" i="0" u="none" strike="noStrike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29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3200" u="none" strike="noStrike" dirty="0">
                          <a:effectLst/>
                        </a:rPr>
                        <a:t>Totale</a:t>
                      </a:r>
                      <a:endParaRPr lang="it-IT" sz="3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29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845017"/>
                  </a:ext>
                </a:extLst>
              </a:tr>
              <a:tr h="716117">
                <a:tc>
                  <a:txBody>
                    <a:bodyPr/>
                    <a:lstStyle/>
                    <a:p>
                      <a:pPr algn="l" fontAlgn="b"/>
                      <a:r>
                        <a:rPr lang="it-IT" sz="3200" u="none" strike="noStrike" dirty="0">
                          <a:effectLst/>
                        </a:rPr>
                        <a:t>INSERIMENTO</a:t>
                      </a:r>
                      <a:endParaRPr lang="it-IT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3200" u="none" strike="noStrike" dirty="0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it-IT" sz="3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3200" u="none" strike="noStrike">
                          <a:solidFill>
                            <a:schemeClr val="bg1"/>
                          </a:solidFill>
                          <a:effectLst/>
                        </a:rPr>
                        <a:t>12</a:t>
                      </a:r>
                      <a:endParaRPr lang="it-IT" sz="32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3200" u="none" strike="noStrike" dirty="0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it-IT" sz="3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32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it-IT" sz="3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3200" u="none" strike="noStrike" dirty="0">
                          <a:effectLst/>
                        </a:rPr>
                        <a:t>17</a:t>
                      </a:r>
                      <a:endParaRPr lang="it-IT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1861651"/>
                  </a:ext>
                </a:extLst>
              </a:tr>
              <a:tr h="776803">
                <a:tc>
                  <a:txBody>
                    <a:bodyPr/>
                    <a:lstStyle/>
                    <a:p>
                      <a:pPr algn="l" fontAlgn="b"/>
                      <a:r>
                        <a:rPr lang="it-IT" sz="3200" u="none" strike="noStrike" dirty="0">
                          <a:effectLst/>
                        </a:rPr>
                        <a:t>MODIFICA</a:t>
                      </a:r>
                      <a:endParaRPr lang="it-IT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3200" u="none" strike="noStrike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it-IT" sz="32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3200" u="none" strike="noStrike" dirty="0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it-IT" sz="3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3200" u="none" strike="noStrike" dirty="0">
                          <a:solidFill>
                            <a:schemeClr val="bg1"/>
                          </a:solidFill>
                          <a:effectLst/>
                        </a:rPr>
                        <a:t>6</a:t>
                      </a:r>
                      <a:endParaRPr lang="it-IT" sz="3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3200" u="none" strike="noStrike" dirty="0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it-IT" sz="3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3200" u="none" strike="noStrike" dirty="0">
                          <a:effectLst/>
                        </a:rPr>
                        <a:t>11</a:t>
                      </a:r>
                      <a:endParaRPr lang="it-IT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5891088"/>
                  </a:ext>
                </a:extLst>
              </a:tr>
              <a:tr h="691841">
                <a:tc>
                  <a:txBody>
                    <a:bodyPr/>
                    <a:lstStyle/>
                    <a:p>
                      <a:pPr algn="l" fontAlgn="b"/>
                      <a:r>
                        <a:rPr lang="it-IT" sz="3200" u="none" strike="noStrike" dirty="0">
                          <a:effectLst/>
                        </a:rPr>
                        <a:t>RIMOZIONE</a:t>
                      </a:r>
                      <a:endParaRPr lang="it-IT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3200" u="none" strike="noStrike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it-IT" sz="32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3200" u="none" strike="noStrike">
                          <a:solidFill>
                            <a:schemeClr val="bg1"/>
                          </a:solidFill>
                          <a:effectLst/>
                        </a:rPr>
                        <a:t>5</a:t>
                      </a:r>
                      <a:endParaRPr lang="it-IT" sz="32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32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it-IT" sz="3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32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it-IT" sz="3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3200" u="none" strike="noStrike" dirty="0">
                          <a:effectLst/>
                        </a:rPr>
                        <a:t>9</a:t>
                      </a:r>
                      <a:endParaRPr lang="it-IT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3251878"/>
                  </a:ext>
                </a:extLst>
              </a:tr>
              <a:tr h="752530">
                <a:tc>
                  <a:txBody>
                    <a:bodyPr/>
                    <a:lstStyle/>
                    <a:p>
                      <a:pPr algn="l" fontAlgn="b"/>
                      <a:r>
                        <a:rPr lang="it-IT" sz="3200" u="none" strike="noStrike" dirty="0">
                          <a:effectLst/>
                        </a:rPr>
                        <a:t>SPOSTAMENTO</a:t>
                      </a:r>
                      <a:endParaRPr lang="it-IT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3200" u="none" strike="noStrike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it-IT" sz="32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3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32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it-IT" sz="3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3200" u="none" strike="noStrike" dirty="0">
                          <a:effectLst/>
                        </a:rPr>
                        <a:t>2</a:t>
                      </a:r>
                      <a:endParaRPr lang="it-IT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8413369"/>
                  </a:ext>
                </a:extLst>
              </a:tr>
              <a:tr h="511396">
                <a:tc>
                  <a:txBody>
                    <a:bodyPr/>
                    <a:lstStyle/>
                    <a:p>
                      <a:pPr algn="ctr" fontAlgn="b"/>
                      <a:r>
                        <a:rPr lang="it-IT" sz="3200" u="none" strike="noStrike" dirty="0">
                          <a:effectLst/>
                        </a:rPr>
                        <a:t>Totale</a:t>
                      </a:r>
                      <a:endParaRPr lang="it-IT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3200" u="none" strike="noStrike" dirty="0">
                          <a:effectLst/>
                        </a:rPr>
                        <a:t>2</a:t>
                      </a:r>
                      <a:endParaRPr lang="it-IT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3200" u="none" strike="noStrike" dirty="0">
                          <a:effectLst/>
                        </a:rPr>
                        <a:t>22</a:t>
                      </a:r>
                      <a:endParaRPr lang="it-IT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3200" u="none" strike="noStrike" dirty="0">
                          <a:effectLst/>
                        </a:rPr>
                        <a:t>12</a:t>
                      </a:r>
                      <a:endParaRPr lang="it-IT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3200" u="none" strike="noStrike" dirty="0">
                          <a:effectLst/>
                        </a:rPr>
                        <a:t>3</a:t>
                      </a:r>
                      <a:endParaRPr lang="it-IT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3200" u="none" strike="noStrike" dirty="0">
                          <a:effectLst/>
                        </a:rPr>
                        <a:t>39</a:t>
                      </a:r>
                      <a:endParaRPr lang="it-IT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3127346"/>
                  </a:ext>
                </a:extLst>
              </a:tr>
            </a:tbl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2548359" y="6518476"/>
            <a:ext cx="5090932" cy="804824"/>
          </a:xfrm>
          <a:prstGeom prst="rect">
            <a:avLst/>
          </a:prstGeom>
          <a:noFill/>
          <a:ln w="57150" cap="rnd" cmpd="sng">
            <a:noFill/>
            <a:round/>
          </a:ln>
          <a:effectLst/>
        </p:spPr>
        <p:txBody>
          <a:bodyPr wrap="square" lIns="540000" tIns="108000" rIns="216000" bIns="140400" rtlCol="0" anchor="t" anchorCtr="0">
            <a:spAutoFit/>
          </a:bodyPr>
          <a:lstStyle/>
          <a:p>
            <a:r>
              <a:rPr lang="it-IT" sz="2400" b="1" dirty="0">
                <a:solidFill>
                  <a:srgbClr val="005294"/>
                </a:solidFill>
              </a:rPr>
              <a:t>Per 13 Enti </a:t>
            </a:r>
            <a:r>
              <a:rPr lang="it-IT" sz="2400" b="1" dirty="0">
                <a:solidFill>
                  <a:srgbClr val="005294"/>
                </a:solidFill>
                <a:sym typeface="Wingdings" panose="05000000000000000000" pitchFamily="2" charset="2"/>
              </a:rPr>
              <a:t> </a:t>
            </a:r>
            <a:r>
              <a:rPr lang="it-IT" sz="3600" b="1" dirty="0">
                <a:solidFill>
                  <a:srgbClr val="005294"/>
                </a:solidFill>
                <a:sym typeface="Symbol" panose="05050102010706020507" pitchFamily="18" charset="2"/>
              </a:rPr>
              <a:t></a:t>
            </a:r>
            <a:r>
              <a:rPr lang="it-IT" sz="2400" b="1" dirty="0">
                <a:solidFill>
                  <a:srgbClr val="005294"/>
                </a:solidFill>
                <a:sym typeface="Symbol" panose="05050102010706020507" pitchFamily="18" charset="2"/>
              </a:rPr>
              <a:t>  </a:t>
            </a:r>
            <a:r>
              <a:rPr lang="it-IT" sz="2400" b="1" dirty="0">
                <a:solidFill>
                  <a:srgbClr val="005294"/>
                </a:solidFill>
                <a:sym typeface="Wingdings" panose="05000000000000000000" pitchFamily="2" charset="2"/>
              </a:rPr>
              <a:t>500 interventi</a:t>
            </a:r>
            <a:endParaRPr lang="it-IT" sz="2400" b="1" dirty="0">
              <a:solidFill>
                <a:srgbClr val="005294"/>
              </a:solidFill>
            </a:endParaRPr>
          </a:p>
        </p:txBody>
      </p:sp>
      <p:pic>
        <p:nvPicPr>
          <p:cNvPr id="3074" name="Picture 2" descr="Risultati immagini per clear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7750" y="76650"/>
            <a:ext cx="1450888" cy="81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38322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0" y="0"/>
            <a:ext cx="10688638" cy="620158"/>
          </a:xfrm>
          <a:prstGeom prst="rect">
            <a:avLst/>
          </a:prstGeom>
          <a:noFill/>
          <a:ln w="57150" cap="rnd" cmpd="sng">
            <a:noFill/>
            <a:round/>
          </a:ln>
          <a:effectLst/>
        </p:spPr>
        <p:txBody>
          <a:bodyPr wrap="square" lIns="540000" tIns="108000" rIns="216000" bIns="140400" rtlCol="0" anchor="t" anchorCtr="0">
            <a:spAutoFit/>
          </a:bodyPr>
          <a:lstStyle/>
          <a:p>
            <a:r>
              <a:rPr lang="it-IT" sz="2400" b="1" dirty="0">
                <a:solidFill>
                  <a:srgbClr val="005294"/>
                </a:solidFill>
              </a:rPr>
              <a:t>Inserimento: titoli secondo livello</a:t>
            </a:r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/>
          </p:nvPr>
        </p:nvGraphicFramePr>
        <p:xfrm>
          <a:off x="624613" y="872298"/>
          <a:ext cx="9439411" cy="6319439"/>
        </p:xfrm>
        <a:graphic>
          <a:graphicData uri="http://schemas.openxmlformats.org/drawingml/2006/table">
            <a:tbl>
              <a:tblPr>
                <a:tableStyleId>{8FD4443E-F989-4FC4-A0C8-D5A2AF1F390B}</a:tableStyleId>
              </a:tblPr>
              <a:tblGrid>
                <a:gridCol w="3524748">
                  <a:extLst>
                    <a:ext uri="{9D8B030D-6E8A-4147-A177-3AD203B41FA5}">
                      <a16:colId xmlns:a16="http://schemas.microsoft.com/office/drawing/2014/main" val="3686954625"/>
                    </a:ext>
                  </a:extLst>
                </a:gridCol>
                <a:gridCol w="5914663">
                  <a:extLst>
                    <a:ext uri="{9D8B030D-6E8A-4147-A177-3AD203B41FA5}">
                      <a16:colId xmlns:a16="http://schemas.microsoft.com/office/drawing/2014/main" val="82550083"/>
                    </a:ext>
                  </a:extLst>
                </a:gridCol>
              </a:tblGrid>
              <a:tr h="528239">
                <a:tc>
                  <a:txBody>
                    <a:bodyPr/>
                    <a:lstStyle/>
                    <a:p>
                      <a:pPr algn="ctr" fontAlgn="b"/>
                      <a:r>
                        <a:rPr lang="it-IT" sz="2400" b="1" u="none" strike="noStrike" dirty="0">
                          <a:effectLst/>
                        </a:rPr>
                        <a:t>titolo</a:t>
                      </a:r>
                      <a:endParaRPr lang="it-IT" sz="2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29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400" b="1" u="none" strike="noStrike" dirty="0">
                          <a:effectLst/>
                        </a:rPr>
                        <a:t>Titolo Contenuto</a:t>
                      </a:r>
                      <a:endParaRPr lang="it-IT" sz="2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29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3977873"/>
                  </a:ext>
                </a:extLst>
              </a:tr>
              <a:tr h="280217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u="none" strike="noStrike">
                          <a:effectLst/>
                        </a:rPr>
                        <a:t>personale</a:t>
                      </a:r>
                      <a:endParaRPr lang="it-IT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u="none" strike="noStrike">
                          <a:effectLst/>
                        </a:rPr>
                        <a:t>Dirigenti cessati</a:t>
                      </a:r>
                      <a:endParaRPr lang="it-IT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346950"/>
                  </a:ext>
                </a:extLst>
              </a:tr>
              <a:tr h="280217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u="none" strike="noStrike" dirty="0">
                          <a:effectLst/>
                        </a:rPr>
                        <a:t>personale</a:t>
                      </a:r>
                      <a:endParaRPr lang="it-IT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u="none" strike="noStrike" dirty="0">
                          <a:effectLst/>
                        </a:rPr>
                        <a:t>Sanzioni per mancata comunicazione dei dati </a:t>
                      </a:r>
                      <a:endParaRPr lang="it-IT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9668903"/>
                  </a:ext>
                </a:extLst>
              </a:tr>
              <a:tr h="280217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u="none" strike="noStrike" dirty="0">
                          <a:effectLst/>
                        </a:rPr>
                        <a:t>Bandi di gara e contratti</a:t>
                      </a:r>
                      <a:endParaRPr lang="it-IT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u="none" strike="noStrike" dirty="0">
                          <a:effectLst/>
                        </a:rPr>
                        <a:t>Informazioni sulle singole procedure in formato tabellare</a:t>
                      </a:r>
                      <a:endParaRPr lang="it-IT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5780243"/>
                  </a:ext>
                </a:extLst>
              </a:tr>
              <a:tr h="385886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u="none" strike="noStrike">
                          <a:effectLst/>
                        </a:rPr>
                        <a:t>Bandi di gara e contratti</a:t>
                      </a:r>
                      <a:endParaRPr lang="it-IT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u="none" strike="noStrike" dirty="0">
                          <a:effectLst/>
                        </a:rPr>
                        <a:t>Atti delle amministrazioni aggiudicatrici e degli enti aggiudicatori distintamente per ogni procedura</a:t>
                      </a:r>
                      <a:endParaRPr lang="it-IT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4390018"/>
                  </a:ext>
                </a:extLst>
              </a:tr>
              <a:tr h="280217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u="none" strike="noStrike">
                          <a:effectLst/>
                        </a:rPr>
                        <a:t>Controlli e rilievi sull'amministrazione</a:t>
                      </a:r>
                      <a:endParaRPr lang="it-IT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u="none" strike="noStrike">
                          <a:effectLst/>
                        </a:rPr>
                        <a:t>Organi di revisione amministrativa e contabile</a:t>
                      </a:r>
                      <a:endParaRPr lang="it-IT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8723354"/>
                  </a:ext>
                </a:extLst>
              </a:tr>
              <a:tr h="280217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u="none" strike="noStrike" dirty="0">
                          <a:effectLst/>
                        </a:rPr>
                        <a:t>Controlli e rilievi sull'amministrazione</a:t>
                      </a:r>
                      <a:endParaRPr lang="it-IT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u="none" strike="noStrike">
                          <a:effectLst/>
                        </a:rPr>
                        <a:t>Corte dei conti</a:t>
                      </a:r>
                      <a:endParaRPr lang="it-IT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8930977"/>
                  </a:ext>
                </a:extLst>
              </a:tr>
              <a:tr h="385886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u="none" strike="noStrike">
                          <a:effectLst/>
                        </a:rPr>
                        <a:t>Controlli e rilievi sull'amministrazione</a:t>
                      </a:r>
                      <a:endParaRPr lang="it-IT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u="none" strike="noStrike">
                          <a:effectLst/>
                        </a:rPr>
                        <a:t>Organismi indipendenti di valutazione, nuclei di valutazione o altri organismi con funzioni analoghe</a:t>
                      </a:r>
                      <a:endParaRPr lang="it-IT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7247918"/>
                  </a:ext>
                </a:extLst>
              </a:tr>
              <a:tr h="280217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u="none" strike="noStrike">
                          <a:effectLst/>
                        </a:rPr>
                        <a:t>Pagamenti dell'amministrazione</a:t>
                      </a:r>
                      <a:endParaRPr lang="it-IT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u="none" strike="noStrike">
                          <a:effectLst/>
                        </a:rPr>
                        <a:t>Dati sui pagamenti</a:t>
                      </a:r>
                      <a:endParaRPr lang="it-IT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182588"/>
                  </a:ext>
                </a:extLst>
              </a:tr>
              <a:tr h="280217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u="none" strike="noStrike">
                          <a:effectLst/>
                        </a:rPr>
                        <a:t>Pagamenti dell'amministrazione</a:t>
                      </a:r>
                      <a:endParaRPr lang="it-IT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u="none" strike="noStrike">
                          <a:effectLst/>
                        </a:rPr>
                        <a:t>Dati sui pagamenti del servizio sanitario nazionale</a:t>
                      </a:r>
                      <a:endParaRPr lang="it-IT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0620412"/>
                  </a:ext>
                </a:extLst>
              </a:tr>
              <a:tr h="280217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u="none" strike="noStrike">
                          <a:effectLst/>
                        </a:rPr>
                        <a:t>Opere pubbliche</a:t>
                      </a:r>
                      <a:endParaRPr lang="it-IT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u="none" strike="noStrike">
                          <a:effectLst/>
                        </a:rPr>
                        <a:t>Nuclei di valutazione e  verifica degli investimenti pubblici</a:t>
                      </a:r>
                      <a:endParaRPr lang="it-IT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3712552"/>
                  </a:ext>
                </a:extLst>
              </a:tr>
              <a:tr h="280217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u="none" strike="noStrike">
                          <a:effectLst/>
                        </a:rPr>
                        <a:t>Opere pubbliche</a:t>
                      </a:r>
                      <a:endParaRPr lang="it-IT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u="none" strike="noStrike">
                          <a:effectLst/>
                        </a:rPr>
                        <a:t>Atti di programmazione delle opere pubbliche</a:t>
                      </a:r>
                      <a:endParaRPr lang="it-IT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1940829"/>
                  </a:ext>
                </a:extLst>
              </a:tr>
              <a:tr h="280217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u="none" strike="noStrike">
                          <a:effectLst/>
                        </a:rPr>
                        <a:t>Opere pubbliche</a:t>
                      </a:r>
                      <a:endParaRPr lang="it-IT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u="none" strike="noStrike" dirty="0">
                          <a:effectLst/>
                        </a:rPr>
                        <a:t>Tempi costi e indicatori di realizzazione delle opere pubbliche </a:t>
                      </a:r>
                      <a:endParaRPr lang="it-IT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32031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6417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0" y="0"/>
            <a:ext cx="10688638" cy="620158"/>
          </a:xfrm>
          <a:prstGeom prst="rect">
            <a:avLst/>
          </a:prstGeom>
          <a:noFill/>
          <a:ln w="57150" cap="rnd" cmpd="sng">
            <a:noFill/>
            <a:round/>
          </a:ln>
          <a:effectLst/>
        </p:spPr>
        <p:txBody>
          <a:bodyPr wrap="square" lIns="540000" tIns="108000" rIns="216000" bIns="140400" rtlCol="0" anchor="t" anchorCtr="0">
            <a:spAutoFit/>
          </a:bodyPr>
          <a:lstStyle/>
          <a:p>
            <a:r>
              <a:rPr lang="it-IT" sz="2400" b="1" dirty="0">
                <a:solidFill>
                  <a:srgbClr val="005294"/>
                </a:solidFill>
              </a:rPr>
              <a:t>Inserimento: DDL</a:t>
            </a:r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/>
          </p:nvPr>
        </p:nvGraphicFramePr>
        <p:xfrm>
          <a:off x="624613" y="2203387"/>
          <a:ext cx="9439411" cy="2133325"/>
        </p:xfrm>
        <a:graphic>
          <a:graphicData uri="http://schemas.openxmlformats.org/drawingml/2006/table">
            <a:tbl>
              <a:tblPr>
                <a:tableStyleId>{8FD4443E-F989-4FC4-A0C8-D5A2AF1F390B}</a:tableStyleId>
              </a:tblPr>
              <a:tblGrid>
                <a:gridCol w="3524748">
                  <a:extLst>
                    <a:ext uri="{9D8B030D-6E8A-4147-A177-3AD203B41FA5}">
                      <a16:colId xmlns:a16="http://schemas.microsoft.com/office/drawing/2014/main" val="3686954625"/>
                    </a:ext>
                  </a:extLst>
                </a:gridCol>
                <a:gridCol w="5914663">
                  <a:extLst>
                    <a:ext uri="{9D8B030D-6E8A-4147-A177-3AD203B41FA5}">
                      <a16:colId xmlns:a16="http://schemas.microsoft.com/office/drawing/2014/main" val="82550083"/>
                    </a:ext>
                  </a:extLst>
                </a:gridCol>
              </a:tblGrid>
              <a:tr h="528239">
                <a:tc>
                  <a:txBody>
                    <a:bodyPr/>
                    <a:lstStyle/>
                    <a:p>
                      <a:pPr algn="ctr" fontAlgn="b"/>
                      <a:r>
                        <a:rPr lang="it-IT" sz="2400" b="1" u="none" strike="noStrike" dirty="0">
                          <a:effectLst/>
                        </a:rPr>
                        <a:t>titolo</a:t>
                      </a:r>
                      <a:endParaRPr lang="it-IT" sz="2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29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400" b="1" u="none" strike="noStrike" dirty="0">
                          <a:effectLst/>
                        </a:rPr>
                        <a:t>Titolo Contenuto</a:t>
                      </a:r>
                      <a:endParaRPr lang="it-IT" sz="2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29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3977873"/>
                  </a:ext>
                </a:extLst>
              </a:tr>
              <a:tr h="280217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Organizzazione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DDL "Titolari di incarichi di amministrazione, di direzione o di governo"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346950"/>
                  </a:ext>
                </a:extLst>
              </a:tr>
              <a:tr h="280217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Servizi erogati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DDL "Liste di Attesa"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9668903"/>
                  </a:ext>
                </a:extLst>
              </a:tr>
              <a:tr h="280217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Pagamenti dell'amministrazione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DDL "Dati sui pagamenti"    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5780243"/>
                  </a:ext>
                </a:extLst>
              </a:tr>
              <a:tr h="385886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Pagamenti dell'amministrazione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DDL "Dati sui pagamenti in forma sintetica e aggregata"    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4390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83599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0" y="0"/>
            <a:ext cx="10688638" cy="620158"/>
          </a:xfrm>
          <a:prstGeom prst="rect">
            <a:avLst/>
          </a:prstGeom>
          <a:noFill/>
          <a:ln w="57150" cap="rnd" cmpd="sng">
            <a:noFill/>
            <a:round/>
          </a:ln>
          <a:effectLst/>
        </p:spPr>
        <p:txBody>
          <a:bodyPr wrap="square" lIns="540000" tIns="108000" rIns="216000" bIns="140400" rtlCol="0" anchor="t" anchorCtr="0">
            <a:spAutoFit/>
          </a:bodyPr>
          <a:lstStyle/>
          <a:p>
            <a:r>
              <a:rPr lang="it-IT" sz="2400" b="1" dirty="0">
                <a:solidFill>
                  <a:srgbClr val="005294"/>
                </a:solidFill>
              </a:rPr>
              <a:t>Modifica: Titoli e DDL</a:t>
            </a:r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/>
          </p:nvPr>
        </p:nvGraphicFramePr>
        <p:xfrm>
          <a:off x="469628" y="1393159"/>
          <a:ext cx="9749382" cy="4876525"/>
        </p:xfrm>
        <a:graphic>
          <a:graphicData uri="http://schemas.openxmlformats.org/drawingml/2006/table">
            <a:tbl>
              <a:tblPr>
                <a:tableStyleId>{8FD4443E-F989-4FC4-A0C8-D5A2AF1F390B}</a:tableStyleId>
              </a:tblPr>
              <a:tblGrid>
                <a:gridCol w="2238110">
                  <a:extLst>
                    <a:ext uri="{9D8B030D-6E8A-4147-A177-3AD203B41FA5}">
                      <a16:colId xmlns:a16="http://schemas.microsoft.com/office/drawing/2014/main" val="3686954625"/>
                    </a:ext>
                  </a:extLst>
                </a:gridCol>
                <a:gridCol w="5913966">
                  <a:extLst>
                    <a:ext uri="{9D8B030D-6E8A-4147-A177-3AD203B41FA5}">
                      <a16:colId xmlns:a16="http://schemas.microsoft.com/office/drawing/2014/main" val="82550083"/>
                    </a:ext>
                  </a:extLst>
                </a:gridCol>
                <a:gridCol w="1597306">
                  <a:extLst>
                    <a:ext uri="{9D8B030D-6E8A-4147-A177-3AD203B41FA5}">
                      <a16:colId xmlns:a16="http://schemas.microsoft.com/office/drawing/2014/main" val="2917512321"/>
                    </a:ext>
                  </a:extLst>
                </a:gridCol>
              </a:tblGrid>
              <a:tr h="528239">
                <a:tc>
                  <a:txBody>
                    <a:bodyPr/>
                    <a:lstStyle/>
                    <a:p>
                      <a:pPr algn="ctr" fontAlgn="b"/>
                      <a:r>
                        <a:rPr lang="it-IT" sz="2400" b="1" u="none" strike="noStrike" dirty="0">
                          <a:effectLst/>
                        </a:rPr>
                        <a:t>titolo</a:t>
                      </a:r>
                      <a:endParaRPr lang="it-IT" sz="2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29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400" b="1" u="none" strike="noStrike" dirty="0">
                          <a:effectLst/>
                        </a:rPr>
                        <a:t>Titolo Contenuto</a:t>
                      </a:r>
                      <a:endParaRPr lang="it-IT" sz="2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29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2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29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3977873"/>
                  </a:ext>
                </a:extLst>
              </a:tr>
              <a:tr h="280217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disposizioni generali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Programma per la Trasparenza e l'Integrità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Titolo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346950"/>
                  </a:ext>
                </a:extLst>
              </a:tr>
              <a:tr h="280217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Organizzazione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Organi di indirizzo politico-amministrativo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Titolo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9668903"/>
                  </a:ext>
                </a:extLst>
              </a:tr>
              <a:tr h="280217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Organizzazione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1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DDL "Titolari di incarichi politici"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DDL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5780243"/>
                  </a:ext>
                </a:extLst>
              </a:tr>
              <a:tr h="385886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Organizzazione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1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DDL"Dichiarazioni patrimoniali, redditi e spese elettorali"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DDL</a:t>
                      </a:r>
                      <a:endParaRPr lang="it-IT" sz="2000" b="1" i="1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4390018"/>
                  </a:ext>
                </a:extLst>
              </a:tr>
              <a:tr h="280217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Consulenti e collaboratori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Titolari di incarichi  di collaborazione o consulenza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Titolo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8723354"/>
                  </a:ext>
                </a:extLst>
              </a:tr>
              <a:tr h="280217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personale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Incarichi amministrativi di vertice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Titolo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8930977"/>
                  </a:ext>
                </a:extLst>
              </a:tr>
              <a:tr h="385886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personale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DDL  "Incarichi dirigenti di vertice"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DDL</a:t>
                      </a:r>
                      <a:endParaRPr lang="it-IT" sz="2000" b="1" i="1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7247918"/>
                  </a:ext>
                </a:extLst>
              </a:tr>
              <a:tr h="280217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personale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Dirigenti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Titolo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182588"/>
                  </a:ext>
                </a:extLst>
              </a:tr>
              <a:tr h="280217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personale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DDL  " Elenco dirigenti"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DDL</a:t>
                      </a:r>
                      <a:endParaRPr lang="it-IT" sz="2000" b="1" i="1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0620412"/>
                  </a:ext>
                </a:extLst>
              </a:tr>
              <a:tr h="280217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bandi di concorso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DDL Elenco dei bandi espletati: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DDL</a:t>
                      </a:r>
                      <a:endParaRPr lang="it-IT" sz="2000" b="1" i="1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3712552"/>
                  </a:ext>
                </a:extLst>
              </a:tr>
              <a:tr h="280217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Attività e procedimenti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DDL Tipologie di procedimento: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DDL</a:t>
                      </a:r>
                      <a:endParaRPr lang="it-IT" sz="2000" b="1" i="1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19408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10051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0" y="0"/>
            <a:ext cx="10688638" cy="620158"/>
          </a:xfrm>
          <a:prstGeom prst="rect">
            <a:avLst/>
          </a:prstGeom>
          <a:noFill/>
          <a:ln w="57150" cap="rnd" cmpd="sng">
            <a:noFill/>
            <a:round/>
          </a:ln>
          <a:effectLst/>
        </p:spPr>
        <p:txBody>
          <a:bodyPr wrap="square" lIns="540000" tIns="108000" rIns="216000" bIns="140400" rtlCol="0" anchor="t" anchorCtr="0">
            <a:spAutoFit/>
          </a:bodyPr>
          <a:lstStyle/>
          <a:p>
            <a:r>
              <a:rPr lang="it-IT" sz="2400" b="1" dirty="0">
                <a:solidFill>
                  <a:srgbClr val="005294"/>
                </a:solidFill>
              </a:rPr>
              <a:t>Rimozione: Titoli e DDL + Migrazione</a:t>
            </a:r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/>
          </p:nvPr>
        </p:nvGraphicFramePr>
        <p:xfrm>
          <a:off x="469628" y="1613077"/>
          <a:ext cx="9749382" cy="4571725"/>
        </p:xfrm>
        <a:graphic>
          <a:graphicData uri="http://schemas.openxmlformats.org/drawingml/2006/table">
            <a:tbl>
              <a:tblPr>
                <a:tableStyleId>{8FD4443E-F989-4FC4-A0C8-D5A2AF1F390B}</a:tableStyleId>
              </a:tblPr>
              <a:tblGrid>
                <a:gridCol w="2238110">
                  <a:extLst>
                    <a:ext uri="{9D8B030D-6E8A-4147-A177-3AD203B41FA5}">
                      <a16:colId xmlns:a16="http://schemas.microsoft.com/office/drawing/2014/main" val="3686954625"/>
                    </a:ext>
                  </a:extLst>
                </a:gridCol>
                <a:gridCol w="5913966">
                  <a:extLst>
                    <a:ext uri="{9D8B030D-6E8A-4147-A177-3AD203B41FA5}">
                      <a16:colId xmlns:a16="http://schemas.microsoft.com/office/drawing/2014/main" val="82550083"/>
                    </a:ext>
                  </a:extLst>
                </a:gridCol>
                <a:gridCol w="1597306">
                  <a:extLst>
                    <a:ext uri="{9D8B030D-6E8A-4147-A177-3AD203B41FA5}">
                      <a16:colId xmlns:a16="http://schemas.microsoft.com/office/drawing/2014/main" val="2917512321"/>
                    </a:ext>
                  </a:extLst>
                </a:gridCol>
              </a:tblGrid>
              <a:tr h="528239">
                <a:tc>
                  <a:txBody>
                    <a:bodyPr/>
                    <a:lstStyle/>
                    <a:p>
                      <a:pPr algn="ctr" fontAlgn="b"/>
                      <a:r>
                        <a:rPr lang="it-IT" sz="2400" b="1" u="none" strike="noStrike" dirty="0">
                          <a:effectLst/>
                        </a:rPr>
                        <a:t>titolo</a:t>
                      </a:r>
                      <a:endParaRPr lang="it-IT" sz="2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29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400" b="1" u="none" strike="noStrike" dirty="0">
                          <a:effectLst/>
                        </a:rPr>
                        <a:t>Titolo Contenuto</a:t>
                      </a:r>
                      <a:endParaRPr lang="it-IT" sz="2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29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2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29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3977873"/>
                  </a:ext>
                </a:extLst>
              </a:tr>
              <a:tr h="280217">
                <a:tc>
                  <a:txBody>
                    <a:bodyPr/>
                    <a:lstStyle/>
                    <a:p>
                      <a:pPr marL="0" algn="l" defTabSz="497754" rtl="0" eaLnBrk="1" fontAlgn="b" latinLnBrk="0" hangingPunct="1"/>
                      <a:r>
                        <a:rPr lang="it-IT" sz="20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disposizioni generali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97754" rtl="0" eaLnBrk="1" fontAlgn="b" latinLnBrk="0" hangingPunct="1"/>
                      <a:r>
                        <a:rPr lang="it-IT" sz="2000" b="1" i="0" u="none" strike="noStrike" kern="12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Burocrazia zero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Titolo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346950"/>
                  </a:ext>
                </a:extLst>
              </a:tr>
              <a:tr h="280217">
                <a:tc>
                  <a:txBody>
                    <a:bodyPr/>
                    <a:lstStyle/>
                    <a:p>
                      <a:pPr marL="0" algn="l" defTabSz="497754" rtl="0" eaLnBrk="1" fontAlgn="b" latinLnBrk="0" hangingPunct="1"/>
                      <a:r>
                        <a:rPr lang="it-IT" sz="2000" b="1" i="0" u="none" strike="noStrike" kern="12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bandi di concorso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97754" rtl="0" eaLnBrk="1" fontAlgn="b" latinLnBrk="0" hangingPunct="1"/>
                      <a:r>
                        <a:rPr lang="it-IT" sz="2000" b="1" i="0" u="none" strike="noStrike" kern="12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DDL "Dati relativi alle procedure selettive"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DDL</a:t>
                      </a:r>
                      <a:endParaRPr lang="it-IT" sz="2000" b="1" i="1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9668903"/>
                  </a:ext>
                </a:extLst>
              </a:tr>
              <a:tr h="280217">
                <a:tc>
                  <a:txBody>
                    <a:bodyPr/>
                    <a:lstStyle/>
                    <a:p>
                      <a:pPr marL="0" algn="l" defTabSz="497754" rtl="0" eaLnBrk="1" fontAlgn="b" latinLnBrk="0" hangingPunct="1"/>
                      <a:r>
                        <a:rPr lang="it-IT" sz="2000" b="1" i="0" u="none" strike="noStrike" kern="12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performance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97754" rtl="0" eaLnBrk="1" fontAlgn="b" latinLnBrk="0" hangingPunct="1"/>
                      <a:r>
                        <a:rPr lang="it-IT" sz="2000" b="1" i="0" u="none" strike="noStrike" kern="12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Documento OIV di validazione della Relazione sulla Performance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Migrazione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5780243"/>
                  </a:ext>
                </a:extLst>
              </a:tr>
              <a:tr h="385886">
                <a:tc>
                  <a:txBody>
                    <a:bodyPr/>
                    <a:lstStyle/>
                    <a:p>
                      <a:pPr marL="0" algn="l" defTabSz="497754" rtl="0" eaLnBrk="1" fontAlgn="b" latinLnBrk="0" hangingPunct="1"/>
                      <a:r>
                        <a:rPr lang="it-IT" sz="2000" b="1" i="0" u="none" strike="noStrike" kern="12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performance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97754" rtl="0" eaLnBrk="1" fontAlgn="b" latinLnBrk="0" hangingPunct="1"/>
                      <a:r>
                        <a:rPr lang="it-IT" sz="2000" b="1" i="0" u="none" strike="noStrike" kern="12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Benessere organizzativo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Titolo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4390018"/>
                  </a:ext>
                </a:extLst>
              </a:tr>
              <a:tr h="280217">
                <a:tc>
                  <a:txBody>
                    <a:bodyPr/>
                    <a:lstStyle/>
                    <a:p>
                      <a:pPr marL="0" algn="l" defTabSz="497754" rtl="0" eaLnBrk="1" fontAlgn="b" latinLnBrk="0" hangingPunct="1"/>
                      <a:r>
                        <a:rPr lang="it-IT" sz="2000" b="1" i="0" u="none" strike="noStrike" kern="12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Attività e procedimenti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97754" rtl="0" eaLnBrk="1" fontAlgn="b" latinLnBrk="0" hangingPunct="1"/>
                      <a:r>
                        <a:rPr lang="it-IT" sz="2000" b="1" i="0" u="none" strike="noStrike" kern="12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Dati aggregati attività amministrativa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Titolo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8723354"/>
                  </a:ext>
                </a:extLst>
              </a:tr>
              <a:tr h="280217">
                <a:tc>
                  <a:txBody>
                    <a:bodyPr/>
                    <a:lstStyle/>
                    <a:p>
                      <a:pPr marL="0" algn="l" defTabSz="497754" rtl="0" eaLnBrk="1" fontAlgn="b" latinLnBrk="0" hangingPunct="1"/>
                      <a:r>
                        <a:rPr lang="it-IT" sz="2000" b="1" i="0" u="none" strike="noStrike" kern="12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Attività e procedimenti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97754" rtl="0" eaLnBrk="1" fontAlgn="b" latinLnBrk="0" hangingPunct="1"/>
                      <a:r>
                        <a:rPr lang="it-IT" sz="2000" b="1" i="0" u="none" strike="noStrike" kern="12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Monitoraggio tempi procedimentali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Titolo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8930977"/>
                  </a:ext>
                </a:extLst>
              </a:tr>
              <a:tr h="385886">
                <a:tc>
                  <a:txBody>
                    <a:bodyPr/>
                    <a:lstStyle/>
                    <a:p>
                      <a:pPr marL="0" algn="l" defTabSz="497754" rtl="0" eaLnBrk="1" fontAlgn="b" latinLnBrk="0" hangingPunct="1"/>
                      <a:r>
                        <a:rPr lang="it-IT" sz="2000" b="1" i="0" u="none" strike="noStrike" kern="12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Controlli sulle imprese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97754" rtl="0" eaLnBrk="1" fontAlgn="b" latinLnBrk="0" hangingPunct="1"/>
                      <a:r>
                        <a:rPr lang="it-IT" sz="2000" b="1" i="0" u="none" strike="noStrike" kern="12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Controlli sulle imprese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Titolo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7247918"/>
                  </a:ext>
                </a:extLst>
              </a:tr>
              <a:tr h="280217">
                <a:tc>
                  <a:txBody>
                    <a:bodyPr/>
                    <a:lstStyle/>
                    <a:p>
                      <a:pPr marL="0" algn="l" defTabSz="497754" rtl="0" eaLnBrk="1" fontAlgn="b" latinLnBrk="0" hangingPunct="1"/>
                      <a:r>
                        <a:rPr lang="it-IT" sz="2000" b="1" i="0" u="none" strike="noStrike" kern="12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Servizi erogati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97754" rtl="0" eaLnBrk="1" fontAlgn="b" latinLnBrk="0" hangingPunct="1"/>
                      <a:r>
                        <a:rPr lang="it-IT" sz="2000" b="1" i="0" u="none" strike="noStrike" kern="12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Tempi medi di erogazione dei servizi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Titolo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182588"/>
                  </a:ext>
                </a:extLst>
              </a:tr>
              <a:tr h="280217">
                <a:tc>
                  <a:txBody>
                    <a:bodyPr/>
                    <a:lstStyle/>
                    <a:p>
                      <a:pPr marL="0" algn="l" defTabSz="497754" rtl="0" eaLnBrk="1" fontAlgn="b" latinLnBrk="0" hangingPunct="1"/>
                      <a:r>
                        <a:rPr lang="it-IT" sz="2000" b="1" i="0" u="none" strike="noStrike" kern="12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Servizi erogati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97754" rtl="0" eaLnBrk="1" fontAlgn="b" latinLnBrk="0" hangingPunct="1"/>
                      <a:r>
                        <a:rPr lang="it-IT" sz="20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DDL "Tempo medio di erogazione"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DDL</a:t>
                      </a:r>
                      <a:endParaRPr lang="it-IT" sz="2000" b="1" i="1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06204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49313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0" y="0"/>
            <a:ext cx="10688638" cy="620158"/>
          </a:xfrm>
          <a:prstGeom prst="rect">
            <a:avLst/>
          </a:prstGeom>
          <a:noFill/>
          <a:ln w="57150" cap="rnd" cmpd="sng">
            <a:noFill/>
            <a:round/>
          </a:ln>
          <a:effectLst/>
        </p:spPr>
        <p:txBody>
          <a:bodyPr wrap="square" lIns="540000" tIns="108000" rIns="216000" bIns="140400" rtlCol="0" anchor="t" anchorCtr="0">
            <a:spAutoFit/>
          </a:bodyPr>
          <a:lstStyle/>
          <a:p>
            <a:r>
              <a:rPr lang="it-IT" sz="2400" b="1" dirty="0">
                <a:solidFill>
                  <a:srgbClr val="005294"/>
                </a:solidFill>
              </a:rPr>
              <a:t>Spostamento: Titoli + Migrazione</a:t>
            </a:r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/>
          </p:nvPr>
        </p:nvGraphicFramePr>
        <p:xfrm>
          <a:off x="469628" y="2010137"/>
          <a:ext cx="9749382" cy="1137839"/>
        </p:xfrm>
        <a:graphic>
          <a:graphicData uri="http://schemas.openxmlformats.org/drawingml/2006/table">
            <a:tbl>
              <a:tblPr>
                <a:tableStyleId>{8FD4443E-F989-4FC4-A0C8-D5A2AF1F390B}</a:tableStyleId>
              </a:tblPr>
              <a:tblGrid>
                <a:gridCol w="2238110">
                  <a:extLst>
                    <a:ext uri="{9D8B030D-6E8A-4147-A177-3AD203B41FA5}">
                      <a16:colId xmlns:a16="http://schemas.microsoft.com/office/drawing/2014/main" val="3686954625"/>
                    </a:ext>
                  </a:extLst>
                </a:gridCol>
                <a:gridCol w="5913966">
                  <a:extLst>
                    <a:ext uri="{9D8B030D-6E8A-4147-A177-3AD203B41FA5}">
                      <a16:colId xmlns:a16="http://schemas.microsoft.com/office/drawing/2014/main" val="82550083"/>
                    </a:ext>
                  </a:extLst>
                </a:gridCol>
                <a:gridCol w="1597306">
                  <a:extLst>
                    <a:ext uri="{9D8B030D-6E8A-4147-A177-3AD203B41FA5}">
                      <a16:colId xmlns:a16="http://schemas.microsoft.com/office/drawing/2014/main" val="2917512321"/>
                    </a:ext>
                  </a:extLst>
                </a:gridCol>
              </a:tblGrid>
              <a:tr h="528239">
                <a:tc>
                  <a:txBody>
                    <a:bodyPr/>
                    <a:lstStyle/>
                    <a:p>
                      <a:pPr algn="ctr" fontAlgn="b"/>
                      <a:r>
                        <a:rPr lang="it-IT" sz="2400" b="1" u="none" strike="noStrike" dirty="0">
                          <a:effectLst/>
                        </a:rPr>
                        <a:t>titolo</a:t>
                      </a:r>
                      <a:endParaRPr lang="it-IT" sz="2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29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400" b="1" u="none" strike="noStrike" dirty="0">
                          <a:effectLst/>
                        </a:rPr>
                        <a:t>Titolo Contenuto</a:t>
                      </a:r>
                      <a:endParaRPr lang="it-IT" sz="2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29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2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29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3977873"/>
                  </a:ext>
                </a:extLst>
              </a:tr>
              <a:tr h="280217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disposizioni generali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Attestazioni OIV o struttura analoga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Titolo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346950"/>
                  </a:ext>
                </a:extLst>
              </a:tr>
              <a:tr h="280217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disposizioni generali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Attestazioni OIV o struttura analoga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Migrazione</a:t>
                      </a:r>
                      <a:endParaRPr lang="it-IT" sz="2000" b="1" i="1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96689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71673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870081" y="2636053"/>
            <a:ext cx="7027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chemeClr val="bg1"/>
                </a:solidFill>
              </a:rPr>
              <a:t>Grazie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870081" y="3296565"/>
            <a:ext cx="70276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dirty="0">
                <a:solidFill>
                  <a:schemeClr val="bg1"/>
                </a:solidFill>
              </a:rPr>
              <a:t>saverio.ghiotti@csi.it</a:t>
            </a:r>
          </a:p>
        </p:txBody>
      </p:sp>
    </p:spTree>
    <p:extLst>
      <p:ext uri="{BB962C8B-B14F-4D97-AF65-F5344CB8AC3E}">
        <p14:creationId xmlns:p14="http://schemas.microsoft.com/office/powerpoint/2010/main" val="12339566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618" y="971550"/>
            <a:ext cx="8210550" cy="5619750"/>
          </a:xfrm>
          <a:prstGeom prst="rect">
            <a:avLst/>
          </a:prstGeom>
        </p:spPr>
      </p:pic>
      <p:pic>
        <p:nvPicPr>
          <p:cNvPr id="2" name="Picture 4" descr="Risultati immagini per clear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7410" y="4381578"/>
            <a:ext cx="5085046" cy="2839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0" y="0"/>
            <a:ext cx="10688638" cy="989490"/>
          </a:xfrm>
          <a:prstGeom prst="rect">
            <a:avLst/>
          </a:prstGeom>
          <a:noFill/>
          <a:ln w="57150" cap="rnd" cmpd="sng">
            <a:noFill/>
            <a:round/>
          </a:ln>
          <a:effectLst/>
        </p:spPr>
        <p:txBody>
          <a:bodyPr wrap="square" lIns="540000" tIns="108000" rIns="216000" bIns="140400" rtlCol="0" anchor="t" anchorCtr="0">
            <a:spAutoFit/>
          </a:bodyPr>
          <a:lstStyle/>
          <a:p>
            <a:r>
              <a:rPr lang="it-IT" sz="2400" b="1" dirty="0">
                <a:solidFill>
                  <a:srgbClr val="005294"/>
                </a:solidFill>
              </a:rPr>
              <a:t>Portale della trasparenza realizzato con Clearò</a:t>
            </a:r>
            <a:endParaRPr lang="it-IT" sz="2800" dirty="0"/>
          </a:p>
          <a:p>
            <a:endParaRPr lang="it-IT" sz="2400" b="1" dirty="0">
              <a:solidFill>
                <a:srgbClr val="0052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662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/>
          <p:cNvSpPr txBox="1"/>
          <p:nvPr/>
        </p:nvSpPr>
        <p:spPr>
          <a:xfrm>
            <a:off x="117230" y="1023024"/>
            <a:ext cx="5310554" cy="707886"/>
          </a:xfrm>
          <a:prstGeom prst="rect">
            <a:avLst/>
          </a:prstGeom>
          <a:noFill/>
        </p:spPr>
        <p:txBody>
          <a:bodyPr wrap="square" lIns="540000" rtlCol="0">
            <a:spAutoFit/>
          </a:bodyPr>
          <a:lstStyle/>
          <a:p>
            <a:r>
              <a:rPr lang="it-IT" dirty="0" err="1"/>
              <a:t>Clearò</a:t>
            </a:r>
            <a:r>
              <a:rPr lang="it-IT" dirty="0"/>
              <a:t> piattaforma condivisa per l’Amministrazione Trasparente</a:t>
            </a:r>
            <a:endParaRPr lang="it-IT" sz="2200" dirty="0"/>
          </a:p>
        </p:txBody>
      </p:sp>
      <p:sp>
        <p:nvSpPr>
          <p:cNvPr id="2" name="Rettangolo 1"/>
          <p:cNvSpPr/>
          <p:nvPr/>
        </p:nvSpPr>
        <p:spPr>
          <a:xfrm>
            <a:off x="186785" y="4601234"/>
            <a:ext cx="4126523" cy="10668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Piattaforma 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269631" y="2708030"/>
            <a:ext cx="492443" cy="144484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vert270" wrap="square" rtlCol="0">
            <a:spAutoFit/>
          </a:bodyPr>
          <a:lstStyle/>
          <a:p>
            <a:r>
              <a:rPr lang="it-IT" dirty="0"/>
              <a:t>AMM 1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1108261" y="2708031"/>
            <a:ext cx="492443" cy="144484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vert270" wrap="square" rtlCol="0">
            <a:spAutoFit/>
          </a:bodyPr>
          <a:lstStyle/>
          <a:p>
            <a:r>
              <a:rPr lang="it-IT" dirty="0"/>
              <a:t>AMM 2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1963615" y="2708031"/>
            <a:ext cx="492443" cy="144484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vert270" wrap="square" rtlCol="0">
            <a:spAutoFit/>
          </a:bodyPr>
          <a:lstStyle/>
          <a:p>
            <a:r>
              <a:rPr lang="it-IT" dirty="0"/>
              <a:t>AMM 3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2772507" y="2708031"/>
            <a:ext cx="492443" cy="144484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vert270" wrap="square" rtlCol="0">
            <a:spAutoFit/>
          </a:bodyPr>
          <a:lstStyle/>
          <a:p>
            <a:r>
              <a:rPr lang="it-IT" dirty="0"/>
              <a:t>…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3584760" y="2687489"/>
            <a:ext cx="492443" cy="146538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vert270" wrap="square" rtlCol="0">
            <a:spAutoFit/>
          </a:bodyPr>
          <a:lstStyle/>
          <a:p>
            <a:r>
              <a:rPr lang="it-IT" dirty="0"/>
              <a:t>AMM n</a:t>
            </a:r>
          </a:p>
        </p:txBody>
      </p:sp>
      <p:sp>
        <p:nvSpPr>
          <p:cNvPr id="4" name="Freccia a destra 3"/>
          <p:cNvSpPr/>
          <p:nvPr/>
        </p:nvSpPr>
        <p:spPr>
          <a:xfrm rot="16200000">
            <a:off x="351694" y="4138211"/>
            <a:ext cx="328320" cy="492440"/>
          </a:xfrm>
          <a:prstGeom prst="rightArrow">
            <a:avLst/>
          </a:prstGeom>
          <a:solidFill>
            <a:schemeClr val="bg1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Freccia a destra 11"/>
          <p:cNvSpPr/>
          <p:nvPr/>
        </p:nvSpPr>
        <p:spPr>
          <a:xfrm rot="16200000">
            <a:off x="1190321" y="4126451"/>
            <a:ext cx="328320" cy="492440"/>
          </a:xfrm>
          <a:prstGeom prst="rightArrow">
            <a:avLst/>
          </a:prstGeom>
          <a:solidFill>
            <a:schemeClr val="bg1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Freccia a destra 12"/>
          <p:cNvSpPr/>
          <p:nvPr/>
        </p:nvSpPr>
        <p:spPr>
          <a:xfrm rot="16200000">
            <a:off x="2038585" y="4138211"/>
            <a:ext cx="328320" cy="492440"/>
          </a:xfrm>
          <a:prstGeom prst="rightArrow">
            <a:avLst/>
          </a:prstGeom>
          <a:solidFill>
            <a:schemeClr val="bg1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Freccia a destra 13"/>
          <p:cNvSpPr/>
          <p:nvPr/>
        </p:nvSpPr>
        <p:spPr>
          <a:xfrm rot="16200000">
            <a:off x="2920371" y="4114691"/>
            <a:ext cx="328320" cy="492440"/>
          </a:xfrm>
          <a:prstGeom prst="rightArrow">
            <a:avLst/>
          </a:prstGeom>
          <a:solidFill>
            <a:schemeClr val="bg1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Freccia a destra 14"/>
          <p:cNvSpPr/>
          <p:nvPr/>
        </p:nvSpPr>
        <p:spPr>
          <a:xfrm rot="16200000">
            <a:off x="3682297" y="4126451"/>
            <a:ext cx="328320" cy="492440"/>
          </a:xfrm>
          <a:prstGeom prst="rightArrow">
            <a:avLst/>
          </a:prstGeom>
          <a:solidFill>
            <a:schemeClr val="bg1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CasellaDiTesto 15"/>
          <p:cNvSpPr txBox="1"/>
          <p:nvPr/>
        </p:nvSpPr>
        <p:spPr>
          <a:xfrm>
            <a:off x="984276" y="6060831"/>
            <a:ext cx="2615962" cy="400110"/>
          </a:xfrm>
          <a:prstGeom prst="rect">
            <a:avLst/>
          </a:prstGeom>
          <a:noFill/>
          <a:ln w="38100">
            <a:solidFill>
              <a:srgbClr val="0D2756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tx2">
                    <a:lumMod val="50000"/>
                  </a:schemeClr>
                </a:solidFill>
              </a:rPr>
              <a:t>STRUTTURA COMUNE</a:t>
            </a:r>
          </a:p>
        </p:txBody>
      </p:sp>
      <p:sp>
        <p:nvSpPr>
          <p:cNvPr id="18" name="Titolo 3"/>
          <p:cNvSpPr txBox="1">
            <a:spLocks/>
          </p:cNvSpPr>
          <p:nvPr/>
        </p:nvSpPr>
        <p:spPr>
          <a:xfrm>
            <a:off x="415319" y="-35064"/>
            <a:ext cx="9619774" cy="675857"/>
          </a:xfrm>
        </p:spPr>
        <p:txBody>
          <a:bodyPr vert="horz" lIns="100838" tIns="50419" rIns="100838" bIns="50419" rtlCol="0" anchor="ctr">
            <a:normAutofit/>
          </a:bodyPr>
          <a:lstStyle>
            <a:lvl1pPr algn="ctr" defTabSz="497754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2536" b="1" dirty="0">
                <a:solidFill>
                  <a:srgbClr val="004175"/>
                </a:solidFill>
              </a:rPr>
              <a:t>La piattaforma Clearò </a:t>
            </a:r>
          </a:p>
        </p:txBody>
      </p:sp>
      <p:sp>
        <p:nvSpPr>
          <p:cNvPr id="19" name="Freccia a destra 18"/>
          <p:cNvSpPr/>
          <p:nvPr/>
        </p:nvSpPr>
        <p:spPr>
          <a:xfrm>
            <a:off x="4815484" y="3472405"/>
            <a:ext cx="940620" cy="1052207"/>
          </a:xfrm>
          <a:prstGeom prst="rightArrow">
            <a:avLst/>
          </a:prstGeom>
          <a:solidFill>
            <a:schemeClr val="bg1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CasellaDiTesto 19"/>
          <p:cNvSpPr txBox="1"/>
          <p:nvPr/>
        </p:nvSpPr>
        <p:spPr>
          <a:xfrm>
            <a:off x="5697270" y="2826068"/>
            <a:ext cx="4431323" cy="3139321"/>
          </a:xfrm>
          <a:prstGeom prst="rect">
            <a:avLst/>
          </a:prstGeom>
          <a:noFill/>
        </p:spPr>
        <p:txBody>
          <a:bodyPr wrap="square" lIns="540000" rtlCol="0">
            <a:spAutoFit/>
          </a:bodyPr>
          <a:lstStyle/>
          <a:p>
            <a:r>
              <a:rPr lang="it-IT" sz="2200" dirty="0"/>
              <a:t>Personalizzazioni nella forma e nei contenuti: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sz="2200" b="1" dirty="0"/>
              <a:t>Fogli di stile </a:t>
            </a:r>
            <a:r>
              <a:rPr lang="it-IT" sz="2200" dirty="0"/>
              <a:t>aderenti con il sito web dell’Ente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sz="2200" dirty="0"/>
              <a:t>Personalizzazione nei </a:t>
            </a:r>
            <a:r>
              <a:rPr lang="it-IT" sz="2200" b="1" dirty="0"/>
              <a:t>contenuti</a:t>
            </a:r>
            <a:r>
              <a:rPr lang="it-IT" sz="2200" dirty="0"/>
              <a:t> redazionali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sz="2200" dirty="0"/>
              <a:t>Eventuali </a:t>
            </a:r>
            <a:r>
              <a:rPr lang="it-IT" sz="2200" b="1" dirty="0"/>
              <a:t>flussi automatici </a:t>
            </a:r>
            <a:r>
              <a:rPr lang="it-IT" sz="2200" dirty="0"/>
              <a:t>dai sistemi informativi dell’Ente</a:t>
            </a:r>
          </a:p>
          <a:p>
            <a:pPr marL="342900" indent="-342900">
              <a:buFontTx/>
              <a:buChar char="-"/>
            </a:pPr>
            <a:endParaRPr lang="it-IT" sz="2200" dirty="0"/>
          </a:p>
        </p:txBody>
      </p:sp>
      <p:sp>
        <p:nvSpPr>
          <p:cNvPr id="21" name="CasellaDiTesto 20"/>
          <p:cNvSpPr txBox="1"/>
          <p:nvPr/>
        </p:nvSpPr>
        <p:spPr>
          <a:xfrm>
            <a:off x="6737648" y="1604583"/>
            <a:ext cx="2924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Per ogni nuovo sito</a:t>
            </a:r>
          </a:p>
        </p:txBody>
      </p:sp>
      <p:sp>
        <p:nvSpPr>
          <p:cNvPr id="22" name="Freccia a destra 21"/>
          <p:cNvSpPr/>
          <p:nvPr/>
        </p:nvSpPr>
        <p:spPr>
          <a:xfrm rot="5400000">
            <a:off x="7789731" y="2144255"/>
            <a:ext cx="328320" cy="492440"/>
          </a:xfrm>
          <a:prstGeom prst="rightArrow">
            <a:avLst/>
          </a:prstGeom>
          <a:solidFill>
            <a:schemeClr val="bg1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5960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  <p:bldP spid="21" grpId="0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Risultati immagini per clear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4901" y="5707645"/>
            <a:ext cx="3165590" cy="1767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sellaDiTesto 5"/>
          <p:cNvSpPr txBox="1"/>
          <p:nvPr/>
        </p:nvSpPr>
        <p:spPr>
          <a:xfrm>
            <a:off x="0" y="0"/>
            <a:ext cx="10688638" cy="620158"/>
          </a:xfrm>
          <a:prstGeom prst="rect">
            <a:avLst/>
          </a:prstGeom>
          <a:noFill/>
          <a:ln w="57150" cap="rnd" cmpd="sng">
            <a:noFill/>
            <a:round/>
          </a:ln>
          <a:effectLst/>
        </p:spPr>
        <p:txBody>
          <a:bodyPr wrap="square" lIns="540000" tIns="108000" rIns="216000" bIns="140400" rtlCol="0" anchor="t" anchorCtr="0">
            <a:spAutoFit/>
          </a:bodyPr>
          <a:lstStyle/>
          <a:p>
            <a:r>
              <a:rPr lang="it-IT" sz="2400" b="1" dirty="0">
                <a:solidFill>
                  <a:srgbClr val="005294"/>
                </a:solidFill>
              </a:rPr>
              <a:t>I numeri di Clearò *</a:t>
            </a:r>
          </a:p>
        </p:txBody>
      </p:sp>
      <p:sp>
        <p:nvSpPr>
          <p:cNvPr id="16" name="CasellaDiTesto 15"/>
          <p:cNvSpPr txBox="1"/>
          <p:nvPr/>
        </p:nvSpPr>
        <p:spPr>
          <a:xfrm>
            <a:off x="585692" y="1169407"/>
            <a:ext cx="2615962" cy="1723549"/>
          </a:xfrm>
          <a:prstGeom prst="rect">
            <a:avLst/>
          </a:prstGeom>
          <a:noFill/>
          <a:ln w="38100">
            <a:solidFill>
              <a:srgbClr val="0D2756"/>
            </a:solidFill>
            <a:prstDash val="sysDot"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it-IT" sz="6600" dirty="0">
                <a:solidFill>
                  <a:schemeClr val="tx2">
                    <a:lumMod val="50000"/>
                  </a:schemeClr>
                </a:solidFill>
              </a:rPr>
              <a:t>13</a:t>
            </a:r>
            <a:r>
              <a:rPr lang="it-IT" dirty="0">
                <a:solidFill>
                  <a:schemeClr val="tx2">
                    <a:lumMod val="50000"/>
                  </a:schemeClr>
                </a:solidFill>
              </a:rPr>
              <a:t> ENTI UTILIZZATORI</a:t>
            </a:r>
          </a:p>
          <a:p>
            <a:endParaRPr lang="it-IT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585692" y="3326454"/>
            <a:ext cx="2615962" cy="2339102"/>
          </a:xfrm>
          <a:prstGeom prst="rect">
            <a:avLst/>
          </a:prstGeom>
          <a:noFill/>
          <a:ln w="38100">
            <a:solidFill>
              <a:srgbClr val="0D2756"/>
            </a:solidFill>
            <a:prstDash val="sysDot"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it-IT" sz="6600" dirty="0">
                <a:solidFill>
                  <a:schemeClr val="tx2">
                    <a:lumMod val="50000"/>
                  </a:schemeClr>
                </a:solidFill>
              </a:rPr>
              <a:t>34.971</a:t>
            </a:r>
            <a:r>
              <a:rPr lang="it-IT" dirty="0">
                <a:solidFill>
                  <a:schemeClr val="tx2">
                    <a:lumMod val="50000"/>
                  </a:schemeClr>
                </a:solidFill>
              </a:rPr>
              <a:t> DOCUMENTI CARICATI</a:t>
            </a:r>
          </a:p>
          <a:p>
            <a:endParaRPr lang="it-IT" dirty="0">
              <a:solidFill>
                <a:schemeClr val="tx2">
                  <a:lumMod val="50000"/>
                </a:schemeClr>
              </a:solidFill>
            </a:endParaRPr>
          </a:p>
          <a:p>
            <a:endParaRPr lang="it-IT" dirty="0">
              <a:solidFill>
                <a:schemeClr val="tx2">
                  <a:lumMod val="50000"/>
                </a:schemeClr>
              </a:solidFill>
            </a:endParaRPr>
          </a:p>
          <a:p>
            <a:endParaRPr lang="it-IT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7512776" y="1192961"/>
            <a:ext cx="2615962" cy="1723549"/>
          </a:xfrm>
          <a:prstGeom prst="rect">
            <a:avLst/>
          </a:prstGeom>
          <a:noFill/>
          <a:ln w="38100">
            <a:solidFill>
              <a:srgbClr val="0D2756"/>
            </a:solidFill>
            <a:prstDash val="sysDot"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it-IT" sz="6600" dirty="0">
                <a:solidFill>
                  <a:schemeClr val="tx2">
                    <a:lumMod val="50000"/>
                  </a:schemeClr>
                </a:solidFill>
              </a:rPr>
              <a:t>456</a:t>
            </a:r>
            <a:r>
              <a:rPr lang="it-IT" dirty="0">
                <a:solidFill>
                  <a:schemeClr val="tx2">
                    <a:lumMod val="50000"/>
                  </a:schemeClr>
                </a:solidFill>
              </a:rPr>
              <a:t> UTENTI DI BACK-OFFICE</a:t>
            </a:r>
          </a:p>
          <a:p>
            <a:endParaRPr lang="it-IT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0" name="CasellaDiTesto 19"/>
          <p:cNvSpPr txBox="1"/>
          <p:nvPr/>
        </p:nvSpPr>
        <p:spPr>
          <a:xfrm>
            <a:off x="7512776" y="3326454"/>
            <a:ext cx="2615962" cy="2339102"/>
          </a:xfrm>
          <a:prstGeom prst="rect">
            <a:avLst/>
          </a:prstGeom>
          <a:noFill/>
          <a:ln w="38100">
            <a:solidFill>
              <a:srgbClr val="0D2756"/>
            </a:solidFill>
            <a:prstDash val="sysDot"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it-IT" sz="6600" dirty="0">
                <a:solidFill>
                  <a:schemeClr val="tx2">
                    <a:lumMod val="50000"/>
                  </a:schemeClr>
                </a:solidFill>
              </a:rPr>
              <a:t>19.000</a:t>
            </a:r>
            <a:r>
              <a:rPr lang="it-IT" dirty="0">
                <a:solidFill>
                  <a:schemeClr val="tx2">
                    <a:lumMod val="50000"/>
                  </a:schemeClr>
                </a:solidFill>
              </a:rPr>
              <a:t> VISITATORI AL MESE AL FRONT-END</a:t>
            </a:r>
          </a:p>
          <a:p>
            <a:pPr algn="ctr"/>
            <a:r>
              <a:rPr lang="it-IT" dirty="0">
                <a:solidFill>
                  <a:schemeClr val="tx2">
                    <a:lumMod val="50000"/>
                  </a:schemeClr>
                </a:solidFill>
              </a:rPr>
              <a:t>(10-23% da dispositivi mobili)</a:t>
            </a:r>
          </a:p>
        </p:txBody>
      </p:sp>
      <p:sp>
        <p:nvSpPr>
          <p:cNvPr id="21" name="CasellaDiTesto 20"/>
          <p:cNvSpPr txBox="1"/>
          <p:nvPr/>
        </p:nvSpPr>
        <p:spPr>
          <a:xfrm>
            <a:off x="3809538" y="1156303"/>
            <a:ext cx="3095354" cy="1723549"/>
          </a:xfrm>
          <a:prstGeom prst="rect">
            <a:avLst/>
          </a:prstGeom>
          <a:noFill/>
          <a:ln w="38100">
            <a:solidFill>
              <a:srgbClr val="0D2756"/>
            </a:solidFill>
            <a:prstDash val="sysDot"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it-IT" sz="6600" dirty="0">
                <a:solidFill>
                  <a:schemeClr val="tx2">
                    <a:lumMod val="50000"/>
                  </a:schemeClr>
                </a:solidFill>
              </a:rPr>
              <a:t>40</a:t>
            </a:r>
            <a:r>
              <a:rPr lang="it-IT" dirty="0">
                <a:solidFill>
                  <a:schemeClr val="tx2">
                    <a:lumMod val="50000"/>
                  </a:schemeClr>
                </a:solidFill>
              </a:rPr>
              <a:t> RICHIESTE DI ASSISTENZA/MESE (media)</a:t>
            </a:r>
          </a:p>
          <a:p>
            <a:endParaRPr lang="it-IT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2" name="CasellaDiTesto 21"/>
          <p:cNvSpPr txBox="1"/>
          <p:nvPr/>
        </p:nvSpPr>
        <p:spPr>
          <a:xfrm>
            <a:off x="3839242" y="3333818"/>
            <a:ext cx="3065650" cy="2339102"/>
          </a:xfrm>
          <a:prstGeom prst="rect">
            <a:avLst/>
          </a:prstGeom>
          <a:noFill/>
          <a:ln w="38100">
            <a:solidFill>
              <a:srgbClr val="0D2756"/>
            </a:solidFill>
            <a:prstDash val="sysDot"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it-IT" sz="6600" dirty="0">
                <a:solidFill>
                  <a:schemeClr val="tx2">
                    <a:lumMod val="50000"/>
                  </a:schemeClr>
                </a:solidFill>
              </a:rPr>
              <a:t>802.004</a:t>
            </a:r>
            <a:r>
              <a:rPr lang="it-IT" dirty="0">
                <a:solidFill>
                  <a:schemeClr val="tx2">
                    <a:lumMod val="50000"/>
                  </a:schemeClr>
                </a:solidFill>
              </a:rPr>
              <a:t> RECORD CARICATI</a:t>
            </a:r>
          </a:p>
          <a:p>
            <a:endParaRPr lang="it-IT" dirty="0">
              <a:solidFill>
                <a:schemeClr val="tx2">
                  <a:lumMod val="50000"/>
                </a:schemeClr>
              </a:solidFill>
            </a:endParaRPr>
          </a:p>
          <a:p>
            <a:endParaRPr lang="it-IT" dirty="0">
              <a:solidFill>
                <a:schemeClr val="tx2">
                  <a:lumMod val="50000"/>
                </a:schemeClr>
              </a:solidFill>
            </a:endParaRPr>
          </a:p>
          <a:p>
            <a:endParaRPr lang="it-IT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144036" y="7267321"/>
            <a:ext cx="34992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i="1" dirty="0"/>
              <a:t>* Dati al 30/06/2017</a:t>
            </a:r>
          </a:p>
        </p:txBody>
      </p:sp>
    </p:spTree>
    <p:extLst>
      <p:ext uri="{BB962C8B-B14F-4D97-AF65-F5344CB8AC3E}">
        <p14:creationId xmlns:p14="http://schemas.microsoft.com/office/powerpoint/2010/main" val="16798756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arrotondato 2"/>
          <p:cNvSpPr/>
          <p:nvPr/>
        </p:nvSpPr>
        <p:spPr>
          <a:xfrm>
            <a:off x="4444678" y="6366070"/>
            <a:ext cx="6048331" cy="957232"/>
          </a:xfrm>
          <a:prstGeom prst="roundRect">
            <a:avLst/>
          </a:prstGeom>
          <a:gradFill>
            <a:gsLst>
              <a:gs pos="0">
                <a:schemeClr val="bg1"/>
              </a:gs>
              <a:gs pos="7000">
                <a:srgbClr val="9CD0DE"/>
              </a:gs>
              <a:gs pos="98000">
                <a:srgbClr val="3CA2BE"/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3744970" y="3595525"/>
            <a:ext cx="6771189" cy="3785652"/>
          </a:xfrm>
          <a:prstGeom prst="rect">
            <a:avLst/>
          </a:prstGeom>
          <a:noFill/>
        </p:spPr>
        <p:txBody>
          <a:bodyPr wrap="square" lIns="540000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dirty="0"/>
              <a:t>Chiarimenti sull’uso dell’applicativo e supporto utente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dirty="0"/>
              <a:t>Supporto sull’organizzazione dei contenuti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dirty="0"/>
              <a:t>Caricamento massivo di dati in DDL/DML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dirty="0"/>
              <a:t>Gestione credenziali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dirty="0"/>
              <a:t>Configurazione ruoli/utente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dirty="0"/>
              <a:t>Monitoraggio dell’applicativo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dirty="0"/>
              <a:t>Richieste di </a:t>
            </a:r>
            <a:r>
              <a:rPr lang="it-IT" dirty="0" err="1"/>
              <a:t>restore</a:t>
            </a:r>
            <a:r>
              <a:rPr lang="it-IT" dirty="0"/>
              <a:t> di dati (cancellazioni accidentali, </a:t>
            </a:r>
            <a:r>
              <a:rPr lang="it-IT" dirty="0" err="1"/>
              <a:t>etc</a:t>
            </a:r>
            <a:r>
              <a:rPr lang="it-IT" dirty="0"/>
              <a:t>) ed elaborazioni dati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dirty="0"/>
              <a:t>Reportistica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dirty="0"/>
              <a:t>Monitoraggio su evoluzione tecnologica e conseguenti adeguamenti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dirty="0"/>
              <a:t>Presidio della normativa </a:t>
            </a:r>
            <a:endParaRPr lang="it-IT" sz="2200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415319" y="-35064"/>
            <a:ext cx="9619774" cy="675857"/>
          </a:xfrm>
        </p:spPr>
        <p:txBody>
          <a:bodyPr vert="horz" lIns="100838" tIns="50419" rIns="100838" bIns="50419" rtlCol="0" anchor="ctr">
            <a:normAutofit/>
          </a:bodyPr>
          <a:lstStyle/>
          <a:p>
            <a:r>
              <a:rPr lang="it-IT" sz="2536" b="1" dirty="0">
                <a:solidFill>
                  <a:srgbClr val="004175"/>
                </a:solidFill>
              </a:rPr>
              <a:t>Clearò: non solo un sito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579790" y="1319752"/>
            <a:ext cx="9290832" cy="771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78150" indent="-378150">
              <a:buFontTx/>
              <a:buChar char="-"/>
            </a:pPr>
            <a:endParaRPr lang="it-IT" sz="2206" dirty="0">
              <a:solidFill>
                <a:prstClr val="black"/>
              </a:solidFill>
            </a:endParaRPr>
          </a:p>
          <a:p>
            <a:endParaRPr lang="it-IT" sz="2206" dirty="0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574945" y="1160935"/>
            <a:ext cx="7770402" cy="32828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78150" indent="-378150">
              <a:buFont typeface="Arial" panose="020B0604020202020204" pitchFamily="34" charset="0"/>
              <a:buChar char="•"/>
            </a:pPr>
            <a:r>
              <a:rPr lang="it-IT" sz="2316" dirty="0"/>
              <a:t>Gestione concorrente delle tabelle (redazione condivisa)</a:t>
            </a:r>
          </a:p>
          <a:p>
            <a:pPr marL="378150" indent="-378150">
              <a:buFont typeface="Arial" panose="020B0604020202020204" pitchFamily="34" charset="0"/>
              <a:buChar char="•"/>
            </a:pPr>
            <a:r>
              <a:rPr lang="it-IT" sz="2316" dirty="0" err="1"/>
              <a:t>Versioning</a:t>
            </a:r>
            <a:endParaRPr lang="it-IT" sz="2316" dirty="0"/>
          </a:p>
          <a:p>
            <a:pPr marL="378150" indent="-378150">
              <a:buFont typeface="Arial" panose="020B0604020202020204" pitchFamily="34" charset="0"/>
              <a:buChar char="•"/>
            </a:pPr>
            <a:r>
              <a:rPr lang="it-IT" sz="2316" dirty="0"/>
              <a:t>Repository di documenti</a:t>
            </a:r>
          </a:p>
          <a:p>
            <a:pPr marL="378150" indent="-378150">
              <a:buFont typeface="Arial" panose="020B0604020202020204" pitchFamily="34" charset="0"/>
              <a:buChar char="•"/>
            </a:pPr>
            <a:r>
              <a:rPr lang="it-IT" sz="2316" dirty="0"/>
              <a:t>Import-export formato </a:t>
            </a:r>
            <a:r>
              <a:rPr lang="it-IT" sz="2316" dirty="0" err="1"/>
              <a:t>csv</a:t>
            </a:r>
            <a:endParaRPr lang="it-IT" sz="2316" dirty="0"/>
          </a:p>
          <a:p>
            <a:pPr marL="378150" indent="-378150">
              <a:buFont typeface="Arial" panose="020B0604020202020204" pitchFamily="34" charset="0"/>
              <a:buChar char="•"/>
            </a:pPr>
            <a:r>
              <a:rPr lang="it-IT" sz="2316" dirty="0"/>
              <a:t>Audit</a:t>
            </a:r>
          </a:p>
          <a:p>
            <a:pPr marL="378150" indent="-378150">
              <a:buFont typeface="Arial" panose="020B0604020202020204" pitchFamily="34" charset="0"/>
              <a:buChar char="•"/>
            </a:pPr>
            <a:r>
              <a:rPr lang="it-IT" sz="2316" dirty="0"/>
              <a:t>Servizi per integrazione</a:t>
            </a:r>
          </a:p>
          <a:p>
            <a:pPr marL="378150" indent="-378150">
              <a:buFont typeface="Arial" panose="020B0604020202020204" pitchFamily="34" charset="0"/>
              <a:buChar char="•"/>
            </a:pPr>
            <a:r>
              <a:rPr lang="it-IT" sz="2316" dirty="0"/>
              <a:t>…</a:t>
            </a:r>
          </a:p>
          <a:p>
            <a:pPr marL="378150" indent="-378150">
              <a:buFont typeface="Arial" panose="020B0604020202020204" pitchFamily="34" charset="0"/>
              <a:buChar char="•"/>
            </a:pPr>
            <a:endParaRPr lang="it-IT" sz="2316" dirty="0"/>
          </a:p>
          <a:p>
            <a:pPr marL="378150" indent="-378150">
              <a:buFont typeface="Arial" panose="020B0604020202020204" pitchFamily="34" charset="0"/>
              <a:buChar char="•"/>
            </a:pPr>
            <a:endParaRPr lang="it-IT" sz="2206" dirty="0"/>
          </a:p>
        </p:txBody>
      </p:sp>
      <p:sp>
        <p:nvSpPr>
          <p:cNvPr id="6" name="Titolo 3"/>
          <p:cNvSpPr txBox="1">
            <a:spLocks/>
          </p:cNvSpPr>
          <p:nvPr/>
        </p:nvSpPr>
        <p:spPr>
          <a:xfrm>
            <a:off x="574945" y="651996"/>
            <a:ext cx="3786291" cy="675857"/>
          </a:xfrm>
        </p:spPr>
        <p:txBody>
          <a:bodyPr vert="horz" lIns="100838" tIns="50419" rIns="100838" bIns="50419" rtlCol="0" anchor="ctr">
            <a:normAutofit/>
          </a:bodyPr>
          <a:lstStyle>
            <a:lvl1pPr algn="l" defTabSz="497754" rtl="0" eaLnBrk="1" latinLnBrk="0" hangingPunct="1">
              <a:spcBef>
                <a:spcPct val="0"/>
              </a:spcBef>
              <a:buNone/>
              <a:defRPr sz="3088" b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t-IT" sz="2536" b="1" dirty="0">
                <a:solidFill>
                  <a:srgbClr val="004175"/>
                </a:solidFill>
              </a:rPr>
              <a:t>Piattaforma</a:t>
            </a:r>
          </a:p>
        </p:txBody>
      </p:sp>
      <p:sp>
        <p:nvSpPr>
          <p:cNvPr id="7" name="Titolo 3"/>
          <p:cNvSpPr txBox="1">
            <a:spLocks/>
          </p:cNvSpPr>
          <p:nvPr/>
        </p:nvSpPr>
        <p:spPr>
          <a:xfrm>
            <a:off x="4203311" y="3030786"/>
            <a:ext cx="3786291" cy="675857"/>
          </a:xfrm>
        </p:spPr>
        <p:txBody>
          <a:bodyPr vert="horz" lIns="100838" tIns="50419" rIns="100838" bIns="50419" rtlCol="0" anchor="ctr">
            <a:normAutofit/>
          </a:bodyPr>
          <a:lstStyle>
            <a:lvl1pPr algn="l" defTabSz="497754" rtl="0" eaLnBrk="1" latinLnBrk="0" hangingPunct="1">
              <a:spcBef>
                <a:spcPct val="0"/>
              </a:spcBef>
              <a:buNone/>
              <a:defRPr sz="3088" b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t-IT" sz="2536" b="1" dirty="0">
                <a:solidFill>
                  <a:srgbClr val="004175"/>
                </a:solidFill>
              </a:rPr>
              <a:t>Servizio</a:t>
            </a:r>
          </a:p>
        </p:txBody>
      </p:sp>
    </p:spTree>
    <p:extLst>
      <p:ext uri="{BB962C8B-B14F-4D97-AF65-F5344CB8AC3E}">
        <p14:creationId xmlns:p14="http://schemas.microsoft.com/office/powerpoint/2010/main" val="2551653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88638" cy="7562850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1828608" y="2339825"/>
            <a:ext cx="7153346" cy="2465363"/>
          </a:xfrm>
          <a:prstGeom prst="rect">
            <a:avLst/>
          </a:prstGeom>
          <a:solidFill>
            <a:srgbClr val="003866">
              <a:alpha val="90000"/>
            </a:srgbClr>
          </a:solidFill>
          <a:ln w="57150" cap="rnd" cmpd="sng">
            <a:solidFill>
              <a:schemeClr val="bg1"/>
            </a:solidFill>
            <a:round/>
          </a:ln>
        </p:spPr>
        <p:txBody>
          <a:bodyPr wrap="square" lIns="180000" tIns="374400" rIns="180000" bIns="421200" rtlCol="0" anchor="ctr" anchorCtr="1">
            <a:spAutoFit/>
          </a:bodyPr>
          <a:lstStyle/>
          <a:p>
            <a:pPr algn="ctr"/>
            <a:r>
              <a:rPr lang="it-IT" sz="3600" b="1" cap="all" dirty="0">
                <a:solidFill>
                  <a:schemeClr val="bg1"/>
                </a:solidFill>
              </a:rPr>
              <a:t>ATTIVITA’ DI MIGLIORAMENTO/adeguamento DELLA PIATTAFORMA</a:t>
            </a:r>
          </a:p>
        </p:txBody>
      </p:sp>
    </p:spTree>
    <p:extLst>
      <p:ext uri="{BB962C8B-B14F-4D97-AF65-F5344CB8AC3E}">
        <p14:creationId xmlns:p14="http://schemas.microsoft.com/office/powerpoint/2010/main" val="26982635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116114" y="1491769"/>
            <a:ext cx="6169428" cy="2367419"/>
          </a:xfrm>
          <a:prstGeom prst="rect">
            <a:avLst/>
          </a:prstGeom>
          <a:noFill/>
        </p:spPr>
        <p:txBody>
          <a:bodyPr wrap="square" lIns="252000" rtlCol="0" anchor="ctr" anchorCtr="1">
            <a:noAutofit/>
          </a:bodyPr>
          <a:lstStyle/>
          <a:p>
            <a:pPr>
              <a:lnSpc>
                <a:spcPts val="5000"/>
              </a:lnSpc>
            </a:pPr>
            <a:r>
              <a:rPr lang="it-IT" sz="3200" dirty="0">
                <a:solidFill>
                  <a:srgbClr val="005291"/>
                </a:solidFill>
                <a:latin typeface="+mj-lt"/>
              </a:rPr>
              <a:t>Clearò</a:t>
            </a:r>
            <a:r>
              <a:rPr lang="it-IT" sz="3200" dirty="0">
                <a:latin typeface="+mj-lt"/>
              </a:rPr>
              <a:t> - </a:t>
            </a:r>
            <a:r>
              <a:rPr lang="it-IT" sz="3200" dirty="0">
                <a:solidFill>
                  <a:srgbClr val="005291"/>
                </a:solidFill>
                <a:latin typeface="+mj-lt"/>
              </a:rPr>
              <a:t>Usabilità</a:t>
            </a:r>
            <a:r>
              <a:rPr lang="it-IT" sz="3200" dirty="0">
                <a:latin typeface="+mj-lt"/>
              </a:rPr>
              <a:t> e Linee Guida </a:t>
            </a:r>
            <a:r>
              <a:rPr lang="it-IT" sz="3200" dirty="0" err="1">
                <a:latin typeface="+mj-lt"/>
              </a:rPr>
              <a:t>AgID</a:t>
            </a:r>
            <a:r>
              <a:rPr lang="it-IT" sz="3200" dirty="0">
                <a:latin typeface="+mj-lt"/>
              </a:rPr>
              <a:t> di </a:t>
            </a:r>
            <a:r>
              <a:rPr lang="it-IT" sz="3200" dirty="0">
                <a:solidFill>
                  <a:srgbClr val="005291"/>
                </a:solidFill>
                <a:latin typeface="+mj-lt"/>
              </a:rPr>
              <a:t>design</a:t>
            </a:r>
            <a:r>
              <a:rPr lang="it-IT" sz="3200" dirty="0">
                <a:latin typeface="+mj-lt"/>
              </a:rPr>
              <a:t> per i siti web della PA</a:t>
            </a:r>
            <a:endParaRPr lang="it-IT" sz="2400" dirty="0">
              <a:latin typeface="+mj-lt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8697" y="2410393"/>
            <a:ext cx="4204616" cy="2897589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542301" y="6495126"/>
            <a:ext cx="9492792" cy="743268"/>
          </a:xfrm>
          <a:prstGeom prst="rect">
            <a:avLst/>
          </a:prstGeom>
          <a:noFill/>
          <a:ln w="57150" cap="rnd" cmpd="sng">
            <a:noFill/>
            <a:round/>
          </a:ln>
          <a:effectLst/>
        </p:spPr>
        <p:txBody>
          <a:bodyPr wrap="square" lIns="540000" tIns="108000" rIns="216000" bIns="140400" rtlCol="0" anchor="t" anchorCtr="0">
            <a:spAutoFit/>
          </a:bodyPr>
          <a:lstStyle/>
          <a:p>
            <a:r>
              <a:rPr lang="it-IT" sz="3200" dirty="0">
                <a:solidFill>
                  <a:srgbClr val="005291"/>
                </a:solidFill>
                <a:latin typeface="+mj-lt"/>
              </a:rPr>
              <a:t>Clearò ha già superamento tutti test di accessibilità</a:t>
            </a:r>
          </a:p>
        </p:txBody>
      </p:sp>
      <p:sp>
        <p:nvSpPr>
          <p:cNvPr id="5" name="Titolo 3"/>
          <p:cNvSpPr>
            <a:spLocks noGrp="1"/>
          </p:cNvSpPr>
          <p:nvPr>
            <p:ph type="title"/>
          </p:nvPr>
        </p:nvSpPr>
        <p:spPr>
          <a:xfrm>
            <a:off x="415319" y="-35064"/>
            <a:ext cx="9619774" cy="675857"/>
          </a:xfrm>
        </p:spPr>
        <p:txBody>
          <a:bodyPr vert="horz" lIns="100838" tIns="50419" rIns="100838" bIns="50419" rtlCol="0" anchor="ctr">
            <a:normAutofit/>
          </a:bodyPr>
          <a:lstStyle/>
          <a:p>
            <a:r>
              <a:rPr lang="it-IT" sz="2800" dirty="0">
                <a:solidFill>
                  <a:srgbClr val="005294"/>
                </a:solidFill>
              </a:rPr>
              <a:t>Clearò - Usabilità e Linee Guida </a:t>
            </a:r>
          </a:p>
        </p:txBody>
      </p:sp>
      <p:sp>
        <p:nvSpPr>
          <p:cNvPr id="7" name="Titolo 1"/>
          <p:cNvSpPr txBox="1">
            <a:spLocks/>
          </p:cNvSpPr>
          <p:nvPr/>
        </p:nvSpPr>
        <p:spPr>
          <a:xfrm rot="20193128">
            <a:off x="6737027" y="4749240"/>
            <a:ext cx="4448455" cy="605266"/>
          </a:xfrm>
        </p:spPr>
        <p:txBody>
          <a:bodyPr>
            <a:noAutofit/>
          </a:bodyPr>
          <a:lstStyle>
            <a:lvl1pPr algn="ctr" defTabSz="497754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b="1" dirty="0">
                <a:solidFill>
                  <a:srgbClr val="005294"/>
                </a:solidFill>
              </a:rPr>
              <a:t>Responsive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316492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7044165" y="4522933"/>
            <a:ext cx="364447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Il menu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Il filo di Arianna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L’</a:t>
            </a:r>
            <a:r>
              <a:rPr lang="it-IT" sz="2400" dirty="0" err="1"/>
              <a:t>header</a:t>
            </a:r>
            <a:r>
              <a:rPr lang="it-IT" sz="2400" dirty="0"/>
              <a:t> e </a:t>
            </a:r>
            <a:r>
              <a:rPr lang="it-IT" sz="2400" dirty="0" err="1"/>
              <a:t>footer</a:t>
            </a:r>
            <a:endParaRPr lang="it-IT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La pagina interna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Le tabella (DDL)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I documenti (DML)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I risultati della ricerca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3878" y="924886"/>
            <a:ext cx="5154760" cy="3293319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0" y="0"/>
            <a:ext cx="10688638" cy="620158"/>
          </a:xfrm>
          <a:prstGeom prst="rect">
            <a:avLst/>
          </a:prstGeom>
          <a:noFill/>
          <a:ln w="57150" cap="rnd" cmpd="sng">
            <a:noFill/>
            <a:round/>
          </a:ln>
          <a:effectLst/>
        </p:spPr>
        <p:txBody>
          <a:bodyPr wrap="square" lIns="540000" tIns="108000" rIns="216000" bIns="140400" rtlCol="0" anchor="t" anchorCtr="0">
            <a:spAutoFit/>
          </a:bodyPr>
          <a:lstStyle/>
          <a:p>
            <a:r>
              <a:rPr lang="it-IT" sz="2400" b="1" dirty="0">
                <a:solidFill>
                  <a:srgbClr val="005294"/>
                </a:solidFill>
              </a:rPr>
              <a:t>Clearò - Usabilità e Linee Guida 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657777" y="903794"/>
            <a:ext cx="452370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400" dirty="0"/>
              <a:t>Rendere la </a:t>
            </a:r>
            <a:r>
              <a:rPr lang="it-IT" sz="2400" dirty="0">
                <a:solidFill>
                  <a:srgbClr val="005291"/>
                </a:solidFill>
              </a:rPr>
              <a:t>consultazione</a:t>
            </a:r>
            <a:r>
              <a:rPr lang="it-IT" sz="2400" dirty="0"/>
              <a:t> (lato cittadino) del sito trasparenza </a:t>
            </a:r>
            <a:r>
              <a:rPr lang="it-IT" sz="2400" dirty="0">
                <a:solidFill>
                  <a:srgbClr val="005291"/>
                </a:solidFill>
              </a:rPr>
              <a:t>usabile</a:t>
            </a:r>
            <a:r>
              <a:rPr lang="it-IT" sz="2400" dirty="0"/>
              <a:t> in maniera corretta sui vari dispositivi (</a:t>
            </a:r>
            <a:r>
              <a:rPr lang="it-IT" sz="2400" dirty="0" err="1"/>
              <a:t>smartphone</a:t>
            </a:r>
            <a:r>
              <a:rPr lang="it-IT" sz="2400" dirty="0"/>
              <a:t>, </a:t>
            </a:r>
            <a:r>
              <a:rPr lang="it-IT" sz="2400" dirty="0" err="1"/>
              <a:t>tablet</a:t>
            </a:r>
            <a:r>
              <a:rPr lang="it-IT" sz="2400" dirty="0"/>
              <a:t>, pc)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400" dirty="0"/>
              <a:t>Rendere più </a:t>
            </a:r>
            <a:r>
              <a:rPr lang="it-IT" sz="2400" dirty="0">
                <a:solidFill>
                  <a:srgbClr val="005291"/>
                </a:solidFill>
              </a:rPr>
              <a:t>chiara</a:t>
            </a:r>
            <a:r>
              <a:rPr lang="it-IT" sz="2400" dirty="0"/>
              <a:t> l’informazione pubblicata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400" dirty="0"/>
              <a:t>Applicazione progressiva di </a:t>
            </a:r>
            <a:r>
              <a:rPr lang="it-IT" sz="2400" dirty="0">
                <a:solidFill>
                  <a:srgbClr val="005291"/>
                </a:solidFill>
              </a:rPr>
              <a:t>un'identità visiva coerente </a:t>
            </a:r>
            <a:r>
              <a:rPr lang="it-IT" sz="2400" dirty="0"/>
              <a:t>per tutta la pubblica amministrazione andando a recepire le Linee Guida di design AGID</a:t>
            </a:r>
          </a:p>
          <a:p>
            <a:endParaRPr lang="it-IT" sz="2400" dirty="0"/>
          </a:p>
        </p:txBody>
      </p:sp>
      <p:sp>
        <p:nvSpPr>
          <p:cNvPr id="8" name="Freccia a destra 7"/>
          <p:cNvSpPr/>
          <p:nvPr/>
        </p:nvSpPr>
        <p:spPr>
          <a:xfrm>
            <a:off x="5642513" y="5640669"/>
            <a:ext cx="940620" cy="1052207"/>
          </a:xfrm>
          <a:prstGeom prst="rightArrow">
            <a:avLst/>
          </a:prstGeom>
          <a:solidFill>
            <a:schemeClr val="bg1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/>
          <p:cNvSpPr txBox="1"/>
          <p:nvPr/>
        </p:nvSpPr>
        <p:spPr>
          <a:xfrm>
            <a:off x="4618969" y="5101634"/>
            <a:ext cx="2796322" cy="743268"/>
          </a:xfrm>
          <a:prstGeom prst="rect">
            <a:avLst/>
          </a:prstGeom>
          <a:noFill/>
          <a:ln w="57150" cap="rnd" cmpd="sng">
            <a:noFill/>
            <a:round/>
          </a:ln>
          <a:effectLst/>
        </p:spPr>
        <p:txBody>
          <a:bodyPr wrap="square" lIns="540000" tIns="108000" rIns="216000" bIns="140400" rtlCol="0" anchor="t" anchorCtr="0">
            <a:spAutoFit/>
          </a:bodyPr>
          <a:lstStyle/>
          <a:p>
            <a:r>
              <a:rPr lang="it-IT" sz="3200" dirty="0">
                <a:solidFill>
                  <a:srgbClr val="005291"/>
                </a:solidFill>
                <a:latin typeface="+mj-lt"/>
              </a:rPr>
              <a:t>agendo su</a:t>
            </a:r>
          </a:p>
        </p:txBody>
      </p:sp>
    </p:spTree>
    <p:extLst>
      <p:ext uri="{BB962C8B-B14F-4D97-AF65-F5344CB8AC3E}">
        <p14:creationId xmlns:p14="http://schemas.microsoft.com/office/powerpoint/2010/main" val="3897333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 animBg="1"/>
      <p:bldP spid="9" grpId="0"/>
    </p:bldLst>
  </p:timing>
</p:sld>
</file>

<file path=ppt/theme/theme1.xml><?xml version="1.0" encoding="utf-8"?>
<a:theme xmlns:a="http://schemas.openxmlformats.org/drawingml/2006/main" name="Default Theme">
  <a:themeElements>
    <a:clrScheme name="Impostazioni personalizzate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EF0F0"/>
      </a:accent1>
      <a:accent2>
        <a:srgbClr val="F9CD7B"/>
      </a:accent2>
      <a:accent3>
        <a:srgbClr val="D13D43"/>
      </a:accent3>
      <a:accent4>
        <a:srgbClr val="FFE31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1928</TotalTime>
  <Words>1113</Words>
  <Application>Microsoft Office PowerPoint</Application>
  <PresentationFormat>Personalizzato</PresentationFormat>
  <Paragraphs>267</Paragraphs>
  <Slides>26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32" baseType="lpstr">
      <vt:lpstr>Arial</vt:lpstr>
      <vt:lpstr>Calibri</vt:lpstr>
      <vt:lpstr>Symbol</vt:lpstr>
      <vt:lpstr>Times New Roman</vt:lpstr>
      <vt:lpstr>Wingdings</vt:lpstr>
      <vt:lpstr>Default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Clearò: non solo un sito</vt:lpstr>
      <vt:lpstr>Presentazione standard di PowerPoint</vt:lpstr>
      <vt:lpstr>Clearò - Usabilità e Linee Guida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stefano simoni</dc:creator>
  <cp:lastModifiedBy>GHIOTTI Saverio 2051</cp:lastModifiedBy>
  <cp:revision>132</cp:revision>
  <dcterms:created xsi:type="dcterms:W3CDTF">2017-01-17T10:37:00Z</dcterms:created>
  <dcterms:modified xsi:type="dcterms:W3CDTF">2017-11-29T10:41:46Z</dcterms:modified>
</cp:coreProperties>
</file>