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9"/>
  </p:notesMasterIdLst>
  <p:sldIdLst>
    <p:sldId id="256" r:id="rId2"/>
    <p:sldId id="257" r:id="rId3"/>
    <p:sldId id="272" r:id="rId4"/>
    <p:sldId id="273" r:id="rId5"/>
    <p:sldId id="274" r:id="rId6"/>
    <p:sldId id="276" r:id="rId7"/>
    <p:sldId id="275" r:id="rId8"/>
    <p:sldId id="277" r:id="rId9"/>
    <p:sldId id="278" r:id="rId10"/>
    <p:sldId id="280" r:id="rId11"/>
    <p:sldId id="281" r:id="rId12"/>
    <p:sldId id="282" r:id="rId13"/>
    <p:sldId id="283" r:id="rId14"/>
    <p:sldId id="266" r:id="rId15"/>
    <p:sldId id="284" r:id="rId16"/>
    <p:sldId id="285" r:id="rId17"/>
    <p:sldId id="286" r:id="rId18"/>
    <p:sldId id="287" r:id="rId19"/>
    <p:sldId id="258" r:id="rId20"/>
    <p:sldId id="261" r:id="rId21"/>
    <p:sldId id="262" r:id="rId22"/>
    <p:sldId id="263" r:id="rId23"/>
    <p:sldId id="264" r:id="rId24"/>
    <p:sldId id="260" r:id="rId25"/>
    <p:sldId id="265" r:id="rId26"/>
    <p:sldId id="259" r:id="rId27"/>
    <p:sldId id="288" r:id="rId28"/>
  </p:sldIdLst>
  <p:sldSz cx="10080625" cy="7559675"/>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Unicode MS" charset="0"/>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Unicode MS"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Unicode MS"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Unicode MS"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Unicode MS" charset="0"/>
      </a:defRPr>
    </a:lvl5pPr>
    <a:lvl6pPr marL="2286000" algn="l" defTabSz="914400" rtl="0" eaLnBrk="1" latinLnBrk="0" hangingPunct="1">
      <a:defRPr kern="1200">
        <a:solidFill>
          <a:schemeClr val="bg1"/>
        </a:solidFill>
        <a:latin typeface="Arial" charset="0"/>
        <a:ea typeface="+mn-ea"/>
        <a:cs typeface="Arial Unicode MS" charset="0"/>
      </a:defRPr>
    </a:lvl6pPr>
    <a:lvl7pPr marL="2743200" algn="l" defTabSz="914400" rtl="0" eaLnBrk="1" latinLnBrk="0" hangingPunct="1">
      <a:defRPr kern="1200">
        <a:solidFill>
          <a:schemeClr val="bg1"/>
        </a:solidFill>
        <a:latin typeface="Arial" charset="0"/>
        <a:ea typeface="+mn-ea"/>
        <a:cs typeface="Arial Unicode MS" charset="0"/>
      </a:defRPr>
    </a:lvl7pPr>
    <a:lvl8pPr marL="3200400" algn="l" defTabSz="914400" rtl="0" eaLnBrk="1" latinLnBrk="0" hangingPunct="1">
      <a:defRPr kern="1200">
        <a:solidFill>
          <a:schemeClr val="bg1"/>
        </a:solidFill>
        <a:latin typeface="Arial" charset="0"/>
        <a:ea typeface="+mn-ea"/>
        <a:cs typeface="Arial Unicode MS" charset="0"/>
      </a:defRPr>
    </a:lvl8pPr>
    <a:lvl9pPr marL="3657600" algn="l" defTabSz="914400" rtl="0" eaLnBrk="1" latinLnBrk="0" hangingPunct="1">
      <a:defRPr kern="1200">
        <a:solidFill>
          <a:schemeClr val="bg1"/>
        </a:solidFill>
        <a:latin typeface="Arial" charset="0"/>
        <a:ea typeface="+mn-ea"/>
        <a:cs typeface="Arial Unicode M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66"/>
    <a:srgbClr val="0066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103" d="100"/>
          <a:sy n="103" d="100"/>
        </p:scale>
        <p:origin x="-2340" y="-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AutoShape 1"/>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099" name="Rectangle 2"/>
          <p:cNvSpPr>
            <a:spLocks noGrp="1" noRot="1" noChangeAspect="1" noChangeArrowheads="1"/>
          </p:cNvSpPr>
          <p:nvPr>
            <p:ph type="sldImg"/>
          </p:nvPr>
        </p:nvSpPr>
        <p:spPr bwMode="auto">
          <a:xfrm>
            <a:off x="1106488" y="812800"/>
            <a:ext cx="5341937" cy="400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1" name="Rectangle 3"/>
          <p:cNvSpPr>
            <a:spLocks noGrp="1" noChangeArrowheads="1"/>
          </p:cNvSpPr>
          <p:nvPr>
            <p:ph type="body"/>
          </p:nvPr>
        </p:nvSpPr>
        <p:spPr bwMode="auto">
          <a:xfrm>
            <a:off x="755650" y="5078413"/>
            <a:ext cx="6045200" cy="4808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noProof="0" smtClean="0"/>
          </a:p>
        </p:txBody>
      </p:sp>
      <p:sp>
        <p:nvSpPr>
          <p:cNvPr id="2052" name="Rectangle 4"/>
          <p:cNvSpPr>
            <a:spLocks noGrp="1" noChangeArrowheads="1"/>
          </p:cNvSpPr>
          <p:nvPr>
            <p:ph type="hdr"/>
          </p:nvPr>
        </p:nvSpPr>
        <p:spPr bwMode="auto">
          <a:xfrm>
            <a:off x="0" y="0"/>
            <a:ext cx="3278188"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7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pPr>
              <a:defRPr/>
            </a:pPr>
            <a:endParaRPr lang="it-IT"/>
          </a:p>
        </p:txBody>
      </p:sp>
      <p:sp>
        <p:nvSpPr>
          <p:cNvPr id="2053" name="Rectangle 5"/>
          <p:cNvSpPr>
            <a:spLocks noGrp="1" noChangeArrowheads="1"/>
          </p:cNvSpPr>
          <p:nvPr>
            <p:ph type="dt"/>
          </p:nvPr>
        </p:nvSpPr>
        <p:spPr bwMode="auto">
          <a:xfrm>
            <a:off x="4278313" y="0"/>
            <a:ext cx="3278187"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7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pPr>
              <a:defRPr/>
            </a:pPr>
            <a:endParaRPr lang="it-IT"/>
          </a:p>
        </p:txBody>
      </p:sp>
      <p:sp>
        <p:nvSpPr>
          <p:cNvPr id="2054" name="Rectangle 6"/>
          <p:cNvSpPr>
            <a:spLocks noGrp="1" noChangeArrowheads="1"/>
          </p:cNvSpPr>
          <p:nvPr>
            <p:ph type="ftr"/>
          </p:nvPr>
        </p:nvSpPr>
        <p:spPr bwMode="auto">
          <a:xfrm>
            <a:off x="0" y="10156825"/>
            <a:ext cx="3278188"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7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pPr>
              <a:defRPr/>
            </a:pPr>
            <a:endParaRPr lang="it-IT"/>
          </a:p>
        </p:txBody>
      </p:sp>
      <p:sp>
        <p:nvSpPr>
          <p:cNvPr id="2055" name="Rectangle 7"/>
          <p:cNvSpPr>
            <a:spLocks noGrp="1" noChangeArrowheads="1"/>
          </p:cNvSpPr>
          <p:nvPr>
            <p:ph type="sldNum"/>
          </p:nvPr>
        </p:nvSpPr>
        <p:spPr bwMode="auto">
          <a:xfrm>
            <a:off x="4278313" y="10156825"/>
            <a:ext cx="3278187"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7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pPr>
              <a:defRPr/>
            </a:pPr>
            <a:fld id="{CDDA2280-1E89-4A3B-BF8E-47A45EEEAB8A}" type="slidenum">
              <a:rPr lang="it-IT"/>
              <a:pPr>
                <a:defRPr/>
              </a:pPr>
              <a:t>‹N›</a:t>
            </a:fld>
            <a:endParaRPr lang="it-IT"/>
          </a:p>
        </p:txBody>
      </p:sp>
    </p:spTree>
    <p:extLst>
      <p:ext uri="{BB962C8B-B14F-4D97-AF65-F5344CB8AC3E}">
        <p14:creationId xmlns:p14="http://schemas.microsoft.com/office/powerpoint/2010/main" val="943419864"/>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693C2BA1-8DD1-4914-ACA8-3499AEE31D0C}" type="slidenum">
              <a:rPr lang="it-IT" smtClean="0">
                <a:solidFill>
                  <a:srgbClr val="000000"/>
                </a:solidFill>
                <a:latin typeface="Times New Roman" pitchFamily="16" charset="0"/>
              </a:rPr>
              <a:pPr eaLnBrk="1"/>
              <a:t>1</a:t>
            </a:fld>
            <a:endParaRPr lang="it-IT" smtClean="0">
              <a:solidFill>
                <a:srgbClr val="000000"/>
              </a:solidFill>
              <a:latin typeface="Times New Roman" pitchFamily="16" charset="0"/>
            </a:endParaRPr>
          </a:p>
        </p:txBody>
      </p:sp>
      <p:sp>
        <p:nvSpPr>
          <p:cNvPr id="5123"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4" name="Rectangle 2"/>
          <p:cNvSpPr>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16</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17</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18</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19</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20</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21</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22</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23</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24</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25</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2</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26</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p:cNvSpPr>
            <a:spLocks noGrp="1" noChangeArrowheads="1"/>
          </p:cNvSpPr>
          <p:nvPr>
            <p:ph type="sldNum" sz="quarter"/>
          </p:nvPr>
        </p:nvSpPr>
        <p:spPr>
          <a:noFill/>
        </p:spPr>
        <p:txBody>
          <a:bodyPr/>
          <a:lstStyle>
            <a:lvl1pPr eaLnBrk="0">
              <a:tabLst>
                <a:tab pos="0" algn="l"/>
                <a:tab pos="447589" algn="l"/>
                <a:tab pos="896767" algn="l"/>
                <a:tab pos="1345944" algn="l"/>
                <a:tab pos="1795122" algn="l"/>
                <a:tab pos="2244296" algn="l"/>
                <a:tab pos="2693474" algn="l"/>
                <a:tab pos="3142653" algn="l"/>
                <a:tab pos="3591830" algn="l"/>
                <a:tab pos="4041005" algn="l"/>
                <a:tab pos="4490183" algn="l"/>
                <a:tab pos="4939360" algn="l"/>
                <a:tab pos="5388538" algn="l"/>
                <a:tab pos="5837712" algn="l"/>
                <a:tab pos="6286891" algn="l"/>
                <a:tab pos="6736067" algn="l"/>
                <a:tab pos="7185245" algn="l"/>
                <a:tab pos="7634420" algn="l"/>
                <a:tab pos="8083599" algn="l"/>
                <a:tab pos="8532776" algn="l"/>
                <a:tab pos="8981953" algn="l"/>
              </a:tabLst>
              <a:defRPr>
                <a:solidFill>
                  <a:schemeClr val="bg1"/>
                </a:solidFill>
                <a:latin typeface="Arial" charset="0"/>
                <a:cs typeface="Arial Unicode MS" charset="0"/>
              </a:defRPr>
            </a:lvl1pPr>
            <a:lvl2pPr eaLnBrk="0">
              <a:tabLst>
                <a:tab pos="0" algn="l"/>
                <a:tab pos="447589" algn="l"/>
                <a:tab pos="896767" algn="l"/>
                <a:tab pos="1345944" algn="l"/>
                <a:tab pos="1795122" algn="l"/>
                <a:tab pos="2244296" algn="l"/>
                <a:tab pos="2693474" algn="l"/>
                <a:tab pos="3142653" algn="l"/>
                <a:tab pos="3591830" algn="l"/>
                <a:tab pos="4041005" algn="l"/>
                <a:tab pos="4490183" algn="l"/>
                <a:tab pos="4939360" algn="l"/>
                <a:tab pos="5388538" algn="l"/>
                <a:tab pos="5837712" algn="l"/>
                <a:tab pos="6286891" algn="l"/>
                <a:tab pos="6736067" algn="l"/>
                <a:tab pos="7185245" algn="l"/>
                <a:tab pos="7634420" algn="l"/>
                <a:tab pos="8083599" algn="l"/>
                <a:tab pos="8532776" algn="l"/>
                <a:tab pos="8981953" algn="l"/>
              </a:tabLst>
              <a:defRPr>
                <a:solidFill>
                  <a:schemeClr val="bg1"/>
                </a:solidFill>
                <a:latin typeface="Arial" charset="0"/>
                <a:cs typeface="Arial Unicode MS" charset="0"/>
              </a:defRPr>
            </a:lvl2pPr>
            <a:lvl3pPr eaLnBrk="0">
              <a:tabLst>
                <a:tab pos="0" algn="l"/>
                <a:tab pos="447589" algn="l"/>
                <a:tab pos="896767" algn="l"/>
                <a:tab pos="1345944" algn="l"/>
                <a:tab pos="1795122" algn="l"/>
                <a:tab pos="2244296" algn="l"/>
                <a:tab pos="2693474" algn="l"/>
                <a:tab pos="3142653" algn="l"/>
                <a:tab pos="3591830" algn="l"/>
                <a:tab pos="4041005" algn="l"/>
                <a:tab pos="4490183" algn="l"/>
                <a:tab pos="4939360" algn="l"/>
                <a:tab pos="5388538" algn="l"/>
                <a:tab pos="5837712" algn="l"/>
                <a:tab pos="6286891" algn="l"/>
                <a:tab pos="6736067" algn="l"/>
                <a:tab pos="7185245" algn="l"/>
                <a:tab pos="7634420" algn="l"/>
                <a:tab pos="8083599" algn="l"/>
                <a:tab pos="8532776" algn="l"/>
                <a:tab pos="8981953" algn="l"/>
              </a:tabLst>
              <a:defRPr>
                <a:solidFill>
                  <a:schemeClr val="bg1"/>
                </a:solidFill>
                <a:latin typeface="Arial" charset="0"/>
                <a:cs typeface="Arial Unicode MS" charset="0"/>
              </a:defRPr>
            </a:lvl3pPr>
            <a:lvl4pPr eaLnBrk="0">
              <a:tabLst>
                <a:tab pos="0" algn="l"/>
                <a:tab pos="447589" algn="l"/>
                <a:tab pos="896767" algn="l"/>
                <a:tab pos="1345944" algn="l"/>
                <a:tab pos="1795122" algn="l"/>
                <a:tab pos="2244296" algn="l"/>
                <a:tab pos="2693474" algn="l"/>
                <a:tab pos="3142653" algn="l"/>
                <a:tab pos="3591830" algn="l"/>
                <a:tab pos="4041005" algn="l"/>
                <a:tab pos="4490183" algn="l"/>
                <a:tab pos="4939360" algn="l"/>
                <a:tab pos="5388538" algn="l"/>
                <a:tab pos="5837712" algn="l"/>
                <a:tab pos="6286891" algn="l"/>
                <a:tab pos="6736067" algn="l"/>
                <a:tab pos="7185245" algn="l"/>
                <a:tab pos="7634420" algn="l"/>
                <a:tab pos="8083599" algn="l"/>
                <a:tab pos="8532776" algn="l"/>
                <a:tab pos="8981953" algn="l"/>
              </a:tabLst>
              <a:defRPr>
                <a:solidFill>
                  <a:schemeClr val="bg1"/>
                </a:solidFill>
                <a:latin typeface="Arial" charset="0"/>
                <a:cs typeface="Arial Unicode MS" charset="0"/>
              </a:defRPr>
            </a:lvl4pPr>
            <a:lvl5pPr eaLnBrk="0">
              <a:tabLst>
                <a:tab pos="0" algn="l"/>
                <a:tab pos="447589" algn="l"/>
                <a:tab pos="896767" algn="l"/>
                <a:tab pos="1345944" algn="l"/>
                <a:tab pos="1795122" algn="l"/>
                <a:tab pos="2244296" algn="l"/>
                <a:tab pos="2693474" algn="l"/>
                <a:tab pos="3142653" algn="l"/>
                <a:tab pos="3591830" algn="l"/>
                <a:tab pos="4041005" algn="l"/>
                <a:tab pos="4490183" algn="l"/>
                <a:tab pos="4939360" algn="l"/>
                <a:tab pos="5388538" algn="l"/>
                <a:tab pos="5837712" algn="l"/>
                <a:tab pos="6286891" algn="l"/>
                <a:tab pos="6736067" algn="l"/>
                <a:tab pos="7185245" algn="l"/>
                <a:tab pos="7634420" algn="l"/>
                <a:tab pos="8083599" algn="l"/>
                <a:tab pos="8532776" algn="l"/>
                <a:tab pos="8981953" algn="l"/>
              </a:tabLst>
              <a:defRPr>
                <a:solidFill>
                  <a:schemeClr val="bg1"/>
                </a:solidFill>
                <a:latin typeface="Arial" charset="0"/>
                <a:cs typeface="Arial Unicode MS" charset="0"/>
              </a:defRPr>
            </a:lvl5pPr>
            <a:lvl6pPr marL="2514121" indent="-228556" defTabSz="449178" eaLnBrk="0" fontAlgn="base" hangingPunct="0">
              <a:lnSpc>
                <a:spcPct val="93000"/>
              </a:lnSpc>
              <a:spcBef>
                <a:spcPct val="0"/>
              </a:spcBef>
              <a:spcAft>
                <a:spcPct val="0"/>
              </a:spcAft>
              <a:buClr>
                <a:srgbClr val="000000"/>
              </a:buClr>
              <a:buSzPct val="100000"/>
              <a:buFont typeface="Times New Roman" pitchFamily="16" charset="0"/>
              <a:tabLst>
                <a:tab pos="0" algn="l"/>
                <a:tab pos="447589" algn="l"/>
                <a:tab pos="896767" algn="l"/>
                <a:tab pos="1345944" algn="l"/>
                <a:tab pos="1795122" algn="l"/>
                <a:tab pos="2244296" algn="l"/>
                <a:tab pos="2693474" algn="l"/>
                <a:tab pos="3142653" algn="l"/>
                <a:tab pos="3591830" algn="l"/>
                <a:tab pos="4041005" algn="l"/>
                <a:tab pos="4490183" algn="l"/>
                <a:tab pos="4939360" algn="l"/>
                <a:tab pos="5388538" algn="l"/>
                <a:tab pos="5837712" algn="l"/>
                <a:tab pos="6286891" algn="l"/>
                <a:tab pos="6736067" algn="l"/>
                <a:tab pos="7185245" algn="l"/>
                <a:tab pos="7634420" algn="l"/>
                <a:tab pos="8083599" algn="l"/>
                <a:tab pos="8532776" algn="l"/>
                <a:tab pos="8981953" algn="l"/>
              </a:tabLst>
              <a:defRPr>
                <a:solidFill>
                  <a:schemeClr val="bg1"/>
                </a:solidFill>
                <a:latin typeface="Arial" charset="0"/>
                <a:cs typeface="Arial Unicode MS" charset="0"/>
              </a:defRPr>
            </a:lvl6pPr>
            <a:lvl7pPr marL="2971234" indent="-228556" defTabSz="449178" eaLnBrk="0" fontAlgn="base" hangingPunct="0">
              <a:lnSpc>
                <a:spcPct val="93000"/>
              </a:lnSpc>
              <a:spcBef>
                <a:spcPct val="0"/>
              </a:spcBef>
              <a:spcAft>
                <a:spcPct val="0"/>
              </a:spcAft>
              <a:buClr>
                <a:srgbClr val="000000"/>
              </a:buClr>
              <a:buSzPct val="100000"/>
              <a:buFont typeface="Times New Roman" pitchFamily="16" charset="0"/>
              <a:tabLst>
                <a:tab pos="0" algn="l"/>
                <a:tab pos="447589" algn="l"/>
                <a:tab pos="896767" algn="l"/>
                <a:tab pos="1345944" algn="l"/>
                <a:tab pos="1795122" algn="l"/>
                <a:tab pos="2244296" algn="l"/>
                <a:tab pos="2693474" algn="l"/>
                <a:tab pos="3142653" algn="l"/>
                <a:tab pos="3591830" algn="l"/>
                <a:tab pos="4041005" algn="l"/>
                <a:tab pos="4490183" algn="l"/>
                <a:tab pos="4939360" algn="l"/>
                <a:tab pos="5388538" algn="l"/>
                <a:tab pos="5837712" algn="l"/>
                <a:tab pos="6286891" algn="l"/>
                <a:tab pos="6736067" algn="l"/>
                <a:tab pos="7185245" algn="l"/>
                <a:tab pos="7634420" algn="l"/>
                <a:tab pos="8083599" algn="l"/>
                <a:tab pos="8532776" algn="l"/>
                <a:tab pos="8981953" algn="l"/>
              </a:tabLst>
              <a:defRPr>
                <a:solidFill>
                  <a:schemeClr val="bg1"/>
                </a:solidFill>
                <a:latin typeface="Arial" charset="0"/>
                <a:cs typeface="Arial Unicode MS" charset="0"/>
              </a:defRPr>
            </a:lvl7pPr>
            <a:lvl8pPr marL="3428348" indent="-228556" defTabSz="449178" eaLnBrk="0" fontAlgn="base" hangingPunct="0">
              <a:lnSpc>
                <a:spcPct val="93000"/>
              </a:lnSpc>
              <a:spcBef>
                <a:spcPct val="0"/>
              </a:spcBef>
              <a:spcAft>
                <a:spcPct val="0"/>
              </a:spcAft>
              <a:buClr>
                <a:srgbClr val="000000"/>
              </a:buClr>
              <a:buSzPct val="100000"/>
              <a:buFont typeface="Times New Roman" pitchFamily="16" charset="0"/>
              <a:tabLst>
                <a:tab pos="0" algn="l"/>
                <a:tab pos="447589" algn="l"/>
                <a:tab pos="896767" algn="l"/>
                <a:tab pos="1345944" algn="l"/>
                <a:tab pos="1795122" algn="l"/>
                <a:tab pos="2244296" algn="l"/>
                <a:tab pos="2693474" algn="l"/>
                <a:tab pos="3142653" algn="l"/>
                <a:tab pos="3591830" algn="l"/>
                <a:tab pos="4041005" algn="l"/>
                <a:tab pos="4490183" algn="l"/>
                <a:tab pos="4939360" algn="l"/>
                <a:tab pos="5388538" algn="l"/>
                <a:tab pos="5837712" algn="l"/>
                <a:tab pos="6286891" algn="l"/>
                <a:tab pos="6736067" algn="l"/>
                <a:tab pos="7185245" algn="l"/>
                <a:tab pos="7634420" algn="l"/>
                <a:tab pos="8083599" algn="l"/>
                <a:tab pos="8532776" algn="l"/>
                <a:tab pos="8981953" algn="l"/>
              </a:tabLst>
              <a:defRPr>
                <a:solidFill>
                  <a:schemeClr val="bg1"/>
                </a:solidFill>
                <a:latin typeface="Arial" charset="0"/>
                <a:cs typeface="Arial Unicode MS" charset="0"/>
              </a:defRPr>
            </a:lvl8pPr>
            <a:lvl9pPr marL="3885459" indent="-228556" defTabSz="449178" eaLnBrk="0" fontAlgn="base" hangingPunct="0">
              <a:lnSpc>
                <a:spcPct val="93000"/>
              </a:lnSpc>
              <a:spcBef>
                <a:spcPct val="0"/>
              </a:spcBef>
              <a:spcAft>
                <a:spcPct val="0"/>
              </a:spcAft>
              <a:buClr>
                <a:srgbClr val="000000"/>
              </a:buClr>
              <a:buSzPct val="100000"/>
              <a:buFont typeface="Times New Roman" pitchFamily="16" charset="0"/>
              <a:tabLst>
                <a:tab pos="0" algn="l"/>
                <a:tab pos="447589" algn="l"/>
                <a:tab pos="896767" algn="l"/>
                <a:tab pos="1345944" algn="l"/>
                <a:tab pos="1795122" algn="l"/>
                <a:tab pos="2244296" algn="l"/>
                <a:tab pos="2693474" algn="l"/>
                <a:tab pos="3142653" algn="l"/>
                <a:tab pos="3591830" algn="l"/>
                <a:tab pos="4041005" algn="l"/>
                <a:tab pos="4490183" algn="l"/>
                <a:tab pos="4939360" algn="l"/>
                <a:tab pos="5388538" algn="l"/>
                <a:tab pos="5837712" algn="l"/>
                <a:tab pos="6286891" algn="l"/>
                <a:tab pos="6736067" algn="l"/>
                <a:tab pos="7185245" algn="l"/>
                <a:tab pos="7634420" algn="l"/>
                <a:tab pos="8083599" algn="l"/>
                <a:tab pos="8532776" algn="l"/>
                <a:tab pos="8981953" algn="l"/>
              </a:tabLst>
              <a:defRPr>
                <a:solidFill>
                  <a:schemeClr val="bg1"/>
                </a:solidFill>
                <a:latin typeface="Arial" charset="0"/>
                <a:cs typeface="Arial Unicode MS" charset="0"/>
              </a:defRPr>
            </a:lvl9pPr>
          </a:lstStyle>
          <a:p>
            <a:pPr eaLnBrk="1"/>
            <a:fld id="{2D13A0BB-A803-4F87-B35E-548E20B7D1D6}" type="slidenum">
              <a:rPr lang="it-IT" smtClean="0">
                <a:solidFill>
                  <a:srgbClr val="000000"/>
                </a:solidFill>
                <a:latin typeface="Times New Roman" pitchFamily="16" charset="0"/>
              </a:rPr>
              <a:pPr eaLnBrk="1"/>
              <a:t>3</a:t>
            </a:fld>
            <a:endParaRPr lang="it-IT" smtClean="0">
              <a:solidFill>
                <a:srgbClr val="000000"/>
              </a:solidFill>
              <a:latin typeface="Times New Roman" pitchFamily="16" charset="0"/>
            </a:endParaRPr>
          </a:p>
        </p:txBody>
      </p:sp>
      <p:sp>
        <p:nvSpPr>
          <p:cNvPr id="16387" name="Rectangle 1"/>
          <p:cNvSpPr>
            <a:spLocks noGrp="1" noRot="1" noChangeAspect="1" noChangeArrowheads="1" noTextEdit="1"/>
          </p:cNvSpPr>
          <p:nvPr>
            <p:ph type="sldImg"/>
          </p:nvPr>
        </p:nvSpPr>
        <p:spPr>
          <a:xfrm>
            <a:off x="1106488" y="812800"/>
            <a:ext cx="5346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Rectangle 2"/>
          <p:cNvSpPr>
            <a:spLocks noGrp="1" noChangeArrowheads="1"/>
          </p:cNvSpPr>
          <p:nvPr>
            <p:ph type="body" idx="1"/>
          </p:nvPr>
        </p:nvSpPr>
        <p:spPr>
          <a:xfrm>
            <a:off x="755652" y="5078415"/>
            <a:ext cx="6048375" cy="4721224"/>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10</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11</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12</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13</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14</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fld id="{40F49367-3F5D-44A3-8CC4-58FEAAE18C2E}" type="slidenum">
              <a:rPr lang="it-IT" smtClean="0">
                <a:solidFill>
                  <a:srgbClr val="000000"/>
                </a:solidFill>
                <a:latin typeface="Times New Roman" pitchFamily="16" charset="0"/>
              </a:rPr>
              <a:pPr eaLnBrk="1"/>
              <a:t>15</a:t>
            </a:fld>
            <a:endParaRPr lang="it-IT" smtClean="0">
              <a:solidFill>
                <a:srgbClr val="000000"/>
              </a:solidFill>
              <a:latin typeface="Times New Roman" pitchFamily="16" charset="0"/>
            </a:endParaRPr>
          </a:p>
        </p:txBody>
      </p:sp>
      <p:sp>
        <p:nvSpPr>
          <p:cNvPr id="61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55650" y="2347913"/>
            <a:ext cx="8569325" cy="1620837"/>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7B268F81-107D-4AAB-BEEF-471128F34626}" type="slidenum">
              <a:rPr lang="it-IT"/>
              <a:pPr>
                <a:defRPr/>
              </a:pPr>
              <a:t>‹N›</a:t>
            </a:fld>
            <a:endParaRPr lang="it-IT"/>
          </a:p>
        </p:txBody>
      </p:sp>
    </p:spTree>
    <p:extLst>
      <p:ext uri="{BB962C8B-B14F-4D97-AF65-F5344CB8AC3E}">
        <p14:creationId xmlns:p14="http://schemas.microsoft.com/office/powerpoint/2010/main" val="2303593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FBE048B1-0E49-4DFC-B33E-FC89FA26C4BD}" type="slidenum">
              <a:rPr lang="it-IT"/>
              <a:pPr>
                <a:defRPr/>
              </a:pPr>
              <a:t>‹N›</a:t>
            </a:fld>
            <a:endParaRPr lang="it-IT"/>
          </a:p>
        </p:txBody>
      </p:sp>
    </p:spTree>
    <p:extLst>
      <p:ext uri="{BB962C8B-B14F-4D97-AF65-F5344CB8AC3E}">
        <p14:creationId xmlns:p14="http://schemas.microsoft.com/office/powerpoint/2010/main" val="3812689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04088" y="301625"/>
            <a:ext cx="2266950" cy="645318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03238" y="301625"/>
            <a:ext cx="6648450" cy="645318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291551FA-9452-4D93-9079-89C6430FD75F}" type="slidenum">
              <a:rPr lang="it-IT"/>
              <a:pPr>
                <a:defRPr/>
              </a:pPr>
              <a:t>‹N›</a:t>
            </a:fld>
            <a:endParaRPr lang="it-IT"/>
          </a:p>
        </p:txBody>
      </p:sp>
    </p:spTree>
    <p:extLst>
      <p:ext uri="{BB962C8B-B14F-4D97-AF65-F5344CB8AC3E}">
        <p14:creationId xmlns:p14="http://schemas.microsoft.com/office/powerpoint/2010/main" val="2621600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1FA89EFC-FC91-4E58-9F8A-3E5603032B0D}" type="slidenum">
              <a:rPr lang="it-IT"/>
              <a:pPr>
                <a:defRPr/>
              </a:pPr>
              <a:t>‹N›</a:t>
            </a:fld>
            <a:endParaRPr lang="it-IT"/>
          </a:p>
        </p:txBody>
      </p:sp>
    </p:spTree>
    <p:extLst>
      <p:ext uri="{BB962C8B-B14F-4D97-AF65-F5344CB8AC3E}">
        <p14:creationId xmlns:p14="http://schemas.microsoft.com/office/powerpoint/2010/main" val="527368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96925" y="4857750"/>
            <a:ext cx="8567738" cy="15017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DE7365E6-00A7-4B3A-9E94-12EED5BE6D37}" type="slidenum">
              <a:rPr lang="it-IT"/>
              <a:pPr>
                <a:defRPr/>
              </a:pPr>
              <a:t>‹N›</a:t>
            </a:fld>
            <a:endParaRPr lang="it-IT"/>
          </a:p>
        </p:txBody>
      </p:sp>
    </p:spTree>
    <p:extLst>
      <p:ext uri="{BB962C8B-B14F-4D97-AF65-F5344CB8AC3E}">
        <p14:creationId xmlns:p14="http://schemas.microsoft.com/office/powerpoint/2010/main" val="317141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03238" y="1768475"/>
            <a:ext cx="4457700" cy="4986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13338" y="1768475"/>
            <a:ext cx="4457700" cy="4986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pPr>
              <a:defRPr/>
            </a:pPr>
            <a:fld id="{05A71122-7BF0-47DA-910B-BCF4EE5C3D77}" type="slidenum">
              <a:rPr lang="it-IT"/>
              <a:pPr>
                <a:defRPr/>
              </a:pPr>
              <a:t>‹N›</a:t>
            </a:fld>
            <a:endParaRPr lang="it-IT"/>
          </a:p>
        </p:txBody>
      </p:sp>
    </p:spTree>
    <p:extLst>
      <p:ext uri="{BB962C8B-B14F-4D97-AF65-F5344CB8AC3E}">
        <p14:creationId xmlns:p14="http://schemas.microsoft.com/office/powerpoint/2010/main" val="1919502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4825" y="303213"/>
            <a:ext cx="9072563" cy="1258887"/>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
          <p:cNvSpPr>
            <a:spLocks noGrp="1" noChangeArrowheads="1"/>
          </p:cNvSpPr>
          <p:nvPr>
            <p:ph type="dt" idx="10"/>
          </p:nvPr>
        </p:nvSpPr>
        <p:spPr>
          <a:ln/>
        </p:spPr>
        <p:txBody>
          <a:bodyPr/>
          <a:lstStyle>
            <a:lvl1pPr>
              <a:defRPr/>
            </a:lvl1pPr>
          </a:lstStyle>
          <a:p>
            <a:pPr>
              <a:defRPr/>
            </a:pPr>
            <a:endParaRPr lang="it-IT"/>
          </a:p>
        </p:txBody>
      </p:sp>
      <p:sp>
        <p:nvSpPr>
          <p:cNvPr id="8" name="Rectangle 4"/>
          <p:cNvSpPr>
            <a:spLocks noGrp="1" noChangeArrowheads="1"/>
          </p:cNvSpPr>
          <p:nvPr>
            <p:ph type="ftr" idx="11"/>
          </p:nvPr>
        </p:nvSpPr>
        <p:spPr>
          <a:ln/>
        </p:spPr>
        <p:txBody>
          <a:bodyPr/>
          <a:lstStyle>
            <a:lvl1pPr>
              <a:defRPr/>
            </a:lvl1pPr>
          </a:lstStyle>
          <a:p>
            <a:pPr>
              <a:defRPr/>
            </a:pPr>
            <a:endParaRPr lang="it-IT"/>
          </a:p>
        </p:txBody>
      </p:sp>
      <p:sp>
        <p:nvSpPr>
          <p:cNvPr id="9" name="Rectangle 5"/>
          <p:cNvSpPr>
            <a:spLocks noGrp="1" noChangeArrowheads="1"/>
          </p:cNvSpPr>
          <p:nvPr>
            <p:ph type="sldNum" idx="12"/>
          </p:nvPr>
        </p:nvSpPr>
        <p:spPr>
          <a:ln/>
        </p:spPr>
        <p:txBody>
          <a:bodyPr/>
          <a:lstStyle>
            <a:lvl1pPr>
              <a:defRPr/>
            </a:lvl1pPr>
          </a:lstStyle>
          <a:p>
            <a:pPr>
              <a:defRPr/>
            </a:pPr>
            <a:fld id="{D6E7B6E3-6B9E-4FE5-AD3C-5844E32B5079}" type="slidenum">
              <a:rPr lang="it-IT"/>
              <a:pPr>
                <a:defRPr/>
              </a:pPr>
              <a:t>‹N›</a:t>
            </a:fld>
            <a:endParaRPr lang="it-IT"/>
          </a:p>
        </p:txBody>
      </p:sp>
    </p:spTree>
    <p:extLst>
      <p:ext uri="{BB962C8B-B14F-4D97-AF65-F5344CB8AC3E}">
        <p14:creationId xmlns:p14="http://schemas.microsoft.com/office/powerpoint/2010/main" val="1145473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3"/>
          <p:cNvSpPr>
            <a:spLocks noGrp="1" noChangeArrowheads="1"/>
          </p:cNvSpPr>
          <p:nvPr>
            <p:ph type="dt" idx="10"/>
          </p:nvPr>
        </p:nvSpPr>
        <p:spPr>
          <a:ln/>
        </p:spPr>
        <p:txBody>
          <a:bodyPr/>
          <a:lstStyle>
            <a:lvl1pPr>
              <a:defRPr/>
            </a:lvl1pPr>
          </a:lstStyle>
          <a:p>
            <a:pPr>
              <a:defRPr/>
            </a:pPr>
            <a:endParaRPr lang="it-IT"/>
          </a:p>
        </p:txBody>
      </p:sp>
      <p:sp>
        <p:nvSpPr>
          <p:cNvPr id="4" name="Rectangle 4"/>
          <p:cNvSpPr>
            <a:spLocks noGrp="1" noChangeArrowheads="1"/>
          </p:cNvSpPr>
          <p:nvPr>
            <p:ph type="ftr" idx="11"/>
          </p:nvPr>
        </p:nvSpPr>
        <p:spPr>
          <a:ln/>
        </p:spPr>
        <p:txBody>
          <a:bodyPr/>
          <a:lstStyle>
            <a:lvl1pPr>
              <a:defRPr/>
            </a:lvl1pPr>
          </a:lstStyle>
          <a:p>
            <a:pPr>
              <a:defRPr/>
            </a:pPr>
            <a:endParaRPr lang="it-IT"/>
          </a:p>
        </p:txBody>
      </p:sp>
      <p:sp>
        <p:nvSpPr>
          <p:cNvPr id="5" name="Rectangle 5"/>
          <p:cNvSpPr>
            <a:spLocks noGrp="1" noChangeArrowheads="1"/>
          </p:cNvSpPr>
          <p:nvPr>
            <p:ph type="sldNum" idx="12"/>
          </p:nvPr>
        </p:nvSpPr>
        <p:spPr>
          <a:ln/>
        </p:spPr>
        <p:txBody>
          <a:bodyPr/>
          <a:lstStyle>
            <a:lvl1pPr>
              <a:defRPr/>
            </a:lvl1pPr>
          </a:lstStyle>
          <a:p>
            <a:pPr>
              <a:defRPr/>
            </a:pPr>
            <a:fld id="{4AA6CA7B-FB7B-4076-94CF-695A9BA4C239}" type="slidenum">
              <a:rPr lang="it-IT"/>
              <a:pPr>
                <a:defRPr/>
              </a:pPr>
              <a:t>‹N›</a:t>
            </a:fld>
            <a:endParaRPr lang="it-IT"/>
          </a:p>
        </p:txBody>
      </p:sp>
    </p:spTree>
    <p:extLst>
      <p:ext uri="{BB962C8B-B14F-4D97-AF65-F5344CB8AC3E}">
        <p14:creationId xmlns:p14="http://schemas.microsoft.com/office/powerpoint/2010/main" val="749441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it-IT"/>
          </a:p>
        </p:txBody>
      </p:sp>
      <p:sp>
        <p:nvSpPr>
          <p:cNvPr id="3" name="Rectangle 4"/>
          <p:cNvSpPr>
            <a:spLocks noGrp="1" noChangeArrowheads="1"/>
          </p:cNvSpPr>
          <p:nvPr>
            <p:ph type="ftr" idx="11"/>
          </p:nvPr>
        </p:nvSpPr>
        <p:spPr>
          <a:ln/>
        </p:spPr>
        <p:txBody>
          <a:bodyPr/>
          <a:lstStyle>
            <a:lvl1pPr>
              <a:defRPr/>
            </a:lvl1pPr>
          </a:lstStyle>
          <a:p>
            <a:pPr>
              <a:defRPr/>
            </a:pPr>
            <a:endParaRPr lang="it-IT"/>
          </a:p>
        </p:txBody>
      </p:sp>
      <p:sp>
        <p:nvSpPr>
          <p:cNvPr id="4" name="Rectangle 5"/>
          <p:cNvSpPr>
            <a:spLocks noGrp="1" noChangeArrowheads="1"/>
          </p:cNvSpPr>
          <p:nvPr>
            <p:ph type="sldNum" idx="12"/>
          </p:nvPr>
        </p:nvSpPr>
        <p:spPr>
          <a:ln/>
        </p:spPr>
        <p:txBody>
          <a:bodyPr/>
          <a:lstStyle>
            <a:lvl1pPr>
              <a:defRPr/>
            </a:lvl1pPr>
          </a:lstStyle>
          <a:p>
            <a:pPr>
              <a:defRPr/>
            </a:pPr>
            <a:fld id="{AB526BD0-27BE-4429-8167-334B56D29A83}" type="slidenum">
              <a:rPr lang="it-IT"/>
              <a:pPr>
                <a:defRPr/>
              </a:pPr>
              <a:t>‹N›</a:t>
            </a:fld>
            <a:endParaRPr lang="it-IT"/>
          </a:p>
        </p:txBody>
      </p:sp>
    </p:spTree>
    <p:extLst>
      <p:ext uri="{BB962C8B-B14F-4D97-AF65-F5344CB8AC3E}">
        <p14:creationId xmlns:p14="http://schemas.microsoft.com/office/powerpoint/2010/main" val="3200120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4825" y="301625"/>
            <a:ext cx="3316288" cy="1279525"/>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pPr>
              <a:defRPr/>
            </a:pPr>
            <a:fld id="{51A8A6DB-9799-4A87-9823-D8363752FE0E}" type="slidenum">
              <a:rPr lang="it-IT"/>
              <a:pPr>
                <a:defRPr/>
              </a:pPr>
              <a:t>‹N›</a:t>
            </a:fld>
            <a:endParaRPr lang="it-IT"/>
          </a:p>
        </p:txBody>
      </p:sp>
    </p:spTree>
    <p:extLst>
      <p:ext uri="{BB962C8B-B14F-4D97-AF65-F5344CB8AC3E}">
        <p14:creationId xmlns:p14="http://schemas.microsoft.com/office/powerpoint/2010/main" val="286169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76438" y="5291138"/>
            <a:ext cx="6048375" cy="625475"/>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pPr>
              <a:defRPr/>
            </a:pPr>
            <a:fld id="{507B406C-0752-4B7B-8048-9D6CE3C7F538}" type="slidenum">
              <a:rPr lang="it-IT"/>
              <a:pPr>
                <a:defRPr/>
              </a:pPr>
              <a:t>‹N›</a:t>
            </a:fld>
            <a:endParaRPr lang="it-IT"/>
          </a:p>
        </p:txBody>
      </p:sp>
    </p:spTree>
    <p:extLst>
      <p:ext uri="{BB962C8B-B14F-4D97-AF65-F5344CB8AC3E}">
        <p14:creationId xmlns:p14="http://schemas.microsoft.com/office/powerpoint/2010/main" val="660991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Fate clic per modificare il formato del testo del titolo</a:t>
            </a:r>
          </a:p>
        </p:txBody>
      </p:sp>
      <p:sp>
        <p:nvSpPr>
          <p:cNvPr id="1027" name="Rectangle 2"/>
          <p:cNvSpPr>
            <a:spLocks noGrp="1" noChangeArrowheads="1"/>
          </p:cNvSpPr>
          <p:nvPr>
            <p:ph type="body" idx="1"/>
          </p:nvPr>
        </p:nvSpPr>
        <p:spPr bwMode="auto">
          <a:xfrm>
            <a:off x="503238" y="1768475"/>
            <a:ext cx="9067800" cy="4986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smtClean="0"/>
              <a:t>Fate clic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
        <p:nvSpPr>
          <p:cNvPr id="2" name="Rectangle 3"/>
          <p:cNvSpPr>
            <a:spLocks noGrp="1" noChangeArrowheads="1"/>
          </p:cNvSpPr>
          <p:nvPr>
            <p:ph type="dt"/>
          </p:nvPr>
        </p:nvSpPr>
        <p:spPr bwMode="auto">
          <a:xfrm>
            <a:off x="50323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endParaRPr lang="it-IT"/>
          </a:p>
        </p:txBody>
      </p:sp>
      <p:sp>
        <p:nvSpPr>
          <p:cNvPr id="1028" name="Rectangle 4"/>
          <p:cNvSpPr>
            <a:spLocks noGrp="1" noChangeArrowheads="1"/>
          </p:cNvSpPr>
          <p:nvPr>
            <p:ph type="ftr"/>
          </p:nvPr>
        </p:nvSpPr>
        <p:spPr bwMode="auto">
          <a:xfrm>
            <a:off x="3448050" y="6886575"/>
            <a:ext cx="3192463"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endParaRPr lang="it-IT"/>
          </a:p>
        </p:txBody>
      </p:sp>
      <p:sp>
        <p:nvSpPr>
          <p:cNvPr id="1029" name="Rectangle 5"/>
          <p:cNvSpPr>
            <a:spLocks noGrp="1" noChangeArrowheads="1"/>
          </p:cNvSpPr>
          <p:nvPr>
            <p:ph type="sldNum"/>
          </p:nvPr>
        </p:nvSpPr>
        <p:spPr bwMode="auto">
          <a:xfrm>
            <a:off x="722788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fld id="{D26AA60C-6654-4FE7-A278-F8562D85945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a:solidFill>
            <a:srgbClr val="000000"/>
          </a:solidFill>
          <a:latin typeface="+mn-lt"/>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a:solidFill>
            <a:srgbClr val="000000"/>
          </a:solidFill>
          <a:latin typeface="+mn-lt"/>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jpeg"/><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jpe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124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Rectangle 2"/>
          <p:cNvSpPr>
            <a:spLocks noGrp="1" noChangeArrowheads="1"/>
          </p:cNvSpPr>
          <p:nvPr>
            <p:ph type="title"/>
          </p:nvPr>
        </p:nvSpPr>
        <p:spPr>
          <a:xfrm>
            <a:off x="503238" y="4211638"/>
            <a:ext cx="9070975" cy="1296987"/>
          </a:xfrm>
        </p:spPr>
        <p:txBody>
          <a:bodyPr tIns="38880"/>
          <a:lstStyle/>
          <a:p>
            <a:pPr algn="just"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000" b="1" smtClean="0">
                <a:latin typeface="Calibri" pitchFamily="32" charset="0"/>
              </a:rPr>
              <a:t>Lo Strumento dell’Accordo Quadro nella manutenzione delle opere idrauliche</a:t>
            </a:r>
            <a:endParaRPr lang="it-IT" sz="3000" i="1" smtClean="0">
              <a:latin typeface="Calibri" pitchFamily="32" charset="0"/>
            </a:endParaRPr>
          </a:p>
        </p:txBody>
      </p:sp>
      <p:sp>
        <p:nvSpPr>
          <p:cNvPr id="2052" name="Text Box 3"/>
          <p:cNvSpPr txBox="1">
            <a:spLocks noChangeArrowheads="1"/>
          </p:cNvSpPr>
          <p:nvPr/>
        </p:nvSpPr>
        <p:spPr bwMode="auto">
          <a:xfrm>
            <a:off x="539750" y="6156325"/>
            <a:ext cx="9070975" cy="110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Arial Unicode MS" charset="0"/>
              </a:defRPr>
            </a:lvl9pPr>
          </a:lstStyle>
          <a:p>
            <a:pPr eaLnBrk="1">
              <a:buClrTx/>
              <a:buFontTx/>
              <a:buNone/>
            </a:pPr>
            <a:r>
              <a:rPr lang="it-IT" sz="2000" b="1">
                <a:solidFill>
                  <a:srgbClr val="000000"/>
                </a:solidFill>
                <a:latin typeface="Calibri" pitchFamily="32" charset="0"/>
              </a:rPr>
              <a:t>Parma, 16 dicembre 2016</a:t>
            </a:r>
          </a:p>
          <a:p>
            <a:pPr eaLnBrk="1">
              <a:buClrTx/>
              <a:buFontTx/>
              <a:buNone/>
            </a:pPr>
            <a:endParaRPr lang="it-IT" sz="2000" b="1">
              <a:solidFill>
                <a:srgbClr val="000000"/>
              </a:solidFill>
              <a:latin typeface="Calibri" pitchFamily="32" charset="0"/>
            </a:endParaRPr>
          </a:p>
          <a:p>
            <a:pPr eaLnBrk="1">
              <a:buClrTx/>
            </a:pPr>
            <a:r>
              <a:rPr lang="it-IT" b="1">
                <a:solidFill>
                  <a:srgbClr val="000000"/>
                </a:solidFill>
                <a:latin typeface="Calibri" pitchFamily="32" charset="0"/>
              </a:rPr>
              <a:t>Ing. Mirella Vergnani</a:t>
            </a:r>
          </a:p>
          <a:p>
            <a:pPr eaLnBrk="1">
              <a:buClrTx/>
            </a:pPr>
            <a:r>
              <a:rPr lang="it-IT">
                <a:solidFill>
                  <a:srgbClr val="000000"/>
                </a:solidFill>
                <a:latin typeface="Calibri" pitchFamily="32" charset="0"/>
              </a:rPr>
              <a:t>Dirigente AIPo  - Area Emilia Occidentale</a:t>
            </a:r>
          </a:p>
        </p:txBody>
      </p:sp>
      <p:sp>
        <p:nvSpPr>
          <p:cNvPr id="2053" name="Rettangolo 1"/>
          <p:cNvSpPr>
            <a:spLocks noChangeArrowheads="1"/>
          </p:cNvSpPr>
          <p:nvPr/>
        </p:nvSpPr>
        <p:spPr bwMode="auto">
          <a:xfrm>
            <a:off x="1944688" y="2916238"/>
            <a:ext cx="5759450" cy="492125"/>
          </a:xfrm>
          <a:prstGeom prst="rect">
            <a:avLst/>
          </a:prstGeom>
          <a:gradFill rotWithShape="0">
            <a:gsLst>
              <a:gs pos="0">
                <a:srgbClr val="5E9EFF"/>
              </a:gs>
              <a:gs pos="39999">
                <a:srgbClr val="85C2FF"/>
              </a:gs>
              <a:gs pos="100000">
                <a:srgbClr val="C4D6EB"/>
              </a:gs>
              <a:gs pos="100000">
                <a:srgbClr val="FFEBFA"/>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800" b="1">
                <a:solidFill>
                  <a:srgbClr val="003366"/>
                </a:solidFill>
                <a:latin typeface="Calibri" pitchFamily="32" charset="0"/>
              </a:rPr>
              <a:t>GIORNATA DELLA TRASPARENZA 2016</a:t>
            </a:r>
            <a:endParaRPr lang="it-IT" sz="2800">
              <a:solidFill>
                <a:srgbClr val="003366"/>
              </a:solidFill>
              <a:latin typeface="Calibri" pitchFamily="32"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latin typeface="Calibri" pitchFamily="32" charset="0"/>
              </a:rPr>
              <a:t>Parma, 16 dicembre 2016</a:t>
            </a:r>
            <a:r>
              <a:rPr lang="it-IT" sz="1400" b="1" dirty="0" smtClean="0">
                <a:latin typeface="Calibri" pitchFamily="32" charset="0"/>
              </a:rPr>
              <a:t/>
            </a:r>
            <a:br>
              <a:rPr lang="it-IT" sz="1400" b="1" dirty="0" smtClean="0">
                <a:latin typeface="Calibri" pitchFamily="32" charset="0"/>
              </a:rPr>
            </a:br>
            <a:r>
              <a:rPr lang="it-IT" sz="1400" b="1" dirty="0" smtClean="0">
                <a:latin typeface="Calibri" pitchFamily="32" charset="0"/>
              </a:rPr>
              <a:t>Lo Strumento dell’Accordo Quadro nella manutenzione delle opere idrauliche</a:t>
            </a:r>
            <a:r>
              <a:rPr lang="it-IT" sz="1600" b="1" dirty="0" smtClean="0">
                <a:latin typeface="Calibri" pitchFamily="32" charset="0"/>
              </a:rPr>
              <a:t/>
            </a:r>
            <a:br>
              <a:rPr lang="it-IT" sz="1600" b="1" dirty="0" smtClean="0">
                <a:latin typeface="Calibri" pitchFamily="32" charset="0"/>
              </a:rPr>
            </a:br>
            <a:endParaRPr lang="it-IT" sz="1600" i="1" dirty="0" smtClean="0">
              <a:latin typeface="Calibri" pitchFamily="32" charset="0"/>
            </a:endParaRPr>
          </a:p>
        </p:txBody>
      </p:sp>
      <p:sp>
        <p:nvSpPr>
          <p:cNvPr id="3075" name="Rectangle 2"/>
          <p:cNvSpPr>
            <a:spLocks noGrp="1" noChangeArrowheads="1"/>
          </p:cNvSpPr>
          <p:nvPr>
            <p:ph type="body" idx="1"/>
          </p:nvPr>
        </p:nvSpPr>
        <p:spPr>
          <a:xfrm>
            <a:off x="359792" y="1547589"/>
            <a:ext cx="9070975" cy="3672408"/>
          </a:xfrm>
        </p:spPr>
        <p:txBody>
          <a:bodyPr/>
          <a:lstStyle/>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smtClean="0">
                <a:latin typeface="Calibri" pitchFamily="32" charset="0"/>
              </a:rPr>
              <a:t>Reticolo di </a:t>
            </a:r>
            <a:r>
              <a:rPr lang="it-IT" sz="2400" dirty="0" err="1" smtClean="0">
                <a:latin typeface="Calibri" pitchFamily="32" charset="0"/>
              </a:rPr>
              <a:t>AIPo</a:t>
            </a:r>
            <a:endParaRPr lang="it-IT" sz="2400" dirty="0" smtClean="0">
              <a:latin typeface="Calibri" pitchFamily="32" charset="0"/>
            </a:endParaRPr>
          </a:p>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smtClean="0">
                <a:latin typeface="Calibri" pitchFamily="32" charset="0"/>
              </a:rPr>
              <a:t>Opere idrauliche</a:t>
            </a:r>
          </a:p>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b="1" dirty="0" smtClean="0">
                <a:solidFill>
                  <a:srgbClr val="003366"/>
                </a:solidFill>
                <a:effectLst>
                  <a:outerShdw blurRad="38100" dist="38100" dir="2700000" algn="tl">
                    <a:srgbClr val="000000">
                      <a:alpha val="43137"/>
                    </a:srgbClr>
                  </a:outerShdw>
                </a:effectLst>
                <a:latin typeface="Calibri" pitchFamily="32" charset="0"/>
              </a:rPr>
              <a:t>Ruolo chiave della manutenzione ordinaria e straordinaria per la riduzione del rischio idraulico</a:t>
            </a:r>
            <a:r>
              <a:rPr lang="it-IT" sz="2400" dirty="0" smtClean="0">
                <a:solidFill>
                  <a:srgbClr val="003366"/>
                </a:solidFill>
                <a:effectLst>
                  <a:outerShdw blurRad="38100" dist="38100" dir="2700000" algn="tl">
                    <a:srgbClr val="000000">
                      <a:alpha val="43137"/>
                    </a:srgbClr>
                  </a:outerShdw>
                </a:effectLst>
                <a:latin typeface="Calibri" pitchFamily="32" charset="0"/>
              </a:rPr>
              <a:t> </a:t>
            </a:r>
          </a:p>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smtClean="0">
                <a:latin typeface="Calibri" pitchFamily="32" charset="0"/>
              </a:rPr>
              <a:t>Risorse economiche investite dall’Agenzia per la manutenzione delle opere</a:t>
            </a:r>
          </a:p>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smtClean="0">
                <a:latin typeface="Calibri" pitchFamily="32" charset="0"/>
              </a:rPr>
              <a:t>Lo strumento dell’Accordo Quadro </a:t>
            </a:r>
            <a:r>
              <a:rPr lang="it-IT" sz="2400" dirty="0">
                <a:latin typeface="Calibri" pitchFamily="32" charset="0"/>
              </a:rPr>
              <a:t>per una manutenzione continuativa ed efficace </a:t>
            </a:r>
            <a:r>
              <a:rPr lang="it-IT" sz="2400" dirty="0" smtClean="0">
                <a:latin typeface="Calibri" pitchFamily="32" charset="0"/>
              </a:rPr>
              <a:t>delle opere di difesa idraulica</a:t>
            </a:r>
            <a:endParaRPr lang="it-IT" sz="2400" dirty="0">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29557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latin typeface="Calibri" pitchFamily="32" charset="0"/>
              </a:rPr>
              <a:t>Parma, 16 dicembre 2016</a:t>
            </a:r>
            <a:r>
              <a:rPr lang="it-IT" sz="1400" b="1" dirty="0" smtClean="0">
                <a:latin typeface="Calibri" pitchFamily="32" charset="0"/>
              </a:rPr>
              <a:t/>
            </a:r>
            <a:br>
              <a:rPr lang="it-IT" sz="1400" b="1" dirty="0" smtClean="0">
                <a:latin typeface="Calibri" pitchFamily="32" charset="0"/>
              </a:rPr>
            </a:br>
            <a:r>
              <a:rPr lang="it-IT" sz="1400" b="1" dirty="0" smtClean="0">
                <a:latin typeface="Calibri" pitchFamily="32" charset="0"/>
              </a:rPr>
              <a:t>Lo Strumento dell’Accordo Quadro nella manutenzione delle opere idrauliche</a:t>
            </a:r>
            <a:r>
              <a:rPr lang="it-IT" sz="1600" b="1" dirty="0" smtClean="0">
                <a:latin typeface="Calibri" pitchFamily="32" charset="0"/>
              </a:rPr>
              <a:t/>
            </a:r>
            <a:br>
              <a:rPr lang="it-IT" sz="1600" b="1" dirty="0" smtClean="0">
                <a:latin typeface="Calibri" pitchFamily="32" charset="0"/>
              </a:rPr>
            </a:br>
            <a:endParaRPr lang="it-IT" sz="1600" i="1" dirty="0" smtClean="0">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ttangolo 2"/>
          <p:cNvSpPr/>
          <p:nvPr/>
        </p:nvSpPr>
        <p:spPr>
          <a:xfrm>
            <a:off x="360364" y="1495845"/>
            <a:ext cx="9216452" cy="4958280"/>
          </a:xfrm>
          <a:prstGeom prst="rect">
            <a:avLst/>
          </a:prstGeom>
        </p:spPr>
        <p:txBody>
          <a:bodyPr wrap="square">
            <a:spAutoFit/>
          </a:bodyPr>
          <a:lstStyle/>
          <a:p>
            <a:pPr algn="just"/>
            <a:r>
              <a:rPr lang="it-IT" sz="2000" dirty="0">
                <a:solidFill>
                  <a:schemeClr val="tx1"/>
                </a:solidFill>
                <a:latin typeface="Calibri" panose="020F0502020204030204" pitchFamily="34" charset="0"/>
                <a:cs typeface="Calibri" panose="020F0502020204030204" pitchFamily="34" charset="0"/>
              </a:rPr>
              <a:t>L’efficienza  del  sistema  di  difesa  dalle  piene  dipende,  oltre  che  </a:t>
            </a:r>
            <a:r>
              <a:rPr lang="it-IT" sz="2000" dirty="0" smtClean="0">
                <a:solidFill>
                  <a:schemeClr val="tx1"/>
                </a:solidFill>
                <a:latin typeface="Calibri" panose="020F0502020204030204" pitchFamily="34" charset="0"/>
                <a:cs typeface="Calibri" panose="020F0502020204030204" pitchFamily="34" charset="0"/>
              </a:rPr>
              <a:t>da una corretta ed adeguata realizzazione, </a:t>
            </a:r>
            <a:r>
              <a:rPr lang="it-IT" sz="2000" dirty="0">
                <a:solidFill>
                  <a:schemeClr val="tx1"/>
                </a:solidFill>
                <a:latin typeface="Calibri" panose="020F0502020204030204" pitchFamily="34" charset="0"/>
                <a:cs typeface="Calibri" panose="020F0502020204030204" pitchFamily="34" charset="0"/>
              </a:rPr>
              <a:t>anche dalle attività di </a:t>
            </a:r>
            <a:r>
              <a:rPr lang="it-IT" sz="2000" dirty="0" smtClean="0">
                <a:solidFill>
                  <a:schemeClr val="tx1"/>
                </a:solidFill>
                <a:latin typeface="Calibri" panose="020F0502020204030204" pitchFamily="34" charset="0"/>
                <a:cs typeface="Calibri" panose="020F0502020204030204" pitchFamily="34" charset="0"/>
              </a:rPr>
              <a:t>vigilanza/monitoraggio e dalla </a:t>
            </a:r>
            <a:r>
              <a:rPr lang="it-IT" sz="2000" dirty="0">
                <a:solidFill>
                  <a:schemeClr val="tx1"/>
                </a:solidFill>
                <a:latin typeface="Calibri" panose="020F0502020204030204" pitchFamily="34" charset="0"/>
                <a:cs typeface="Calibri" panose="020F0502020204030204" pitchFamily="34" charset="0"/>
              </a:rPr>
              <a:t>manutenzione continuativa ed efficace </a:t>
            </a:r>
            <a:r>
              <a:rPr lang="it-IT" sz="2000" dirty="0" smtClean="0">
                <a:solidFill>
                  <a:schemeClr val="tx1"/>
                </a:solidFill>
                <a:latin typeface="Calibri" panose="020F0502020204030204" pitchFamily="34" charset="0"/>
                <a:cs typeface="Calibri" panose="020F0502020204030204" pitchFamily="34" charset="0"/>
              </a:rPr>
              <a:t>delle opere.</a:t>
            </a:r>
            <a:endParaRPr lang="it-IT" sz="2000" dirty="0">
              <a:solidFill>
                <a:schemeClr val="tx1"/>
              </a:solidFill>
              <a:latin typeface="Calibri" panose="020F0502020204030204" pitchFamily="34" charset="0"/>
              <a:cs typeface="Calibri" panose="020F0502020204030204" pitchFamily="34" charset="0"/>
            </a:endParaRPr>
          </a:p>
          <a:p>
            <a:pPr algn="just"/>
            <a:r>
              <a:rPr lang="it-IT" sz="2000" dirty="0">
                <a:solidFill>
                  <a:schemeClr val="tx1"/>
                </a:solidFill>
                <a:latin typeface="Calibri" panose="020F0502020204030204" pitchFamily="34" charset="0"/>
                <a:cs typeface="Calibri" panose="020F0502020204030204" pitchFamily="34" charset="0"/>
              </a:rPr>
              <a:t> </a:t>
            </a:r>
          </a:p>
          <a:p>
            <a:pPr algn="just"/>
            <a:r>
              <a:rPr lang="it-IT" sz="2000" dirty="0">
                <a:solidFill>
                  <a:schemeClr val="tx1"/>
                </a:solidFill>
                <a:latin typeface="Calibri" panose="020F0502020204030204" pitchFamily="34" charset="0"/>
                <a:cs typeface="Calibri" panose="020F0502020204030204" pitchFamily="34" charset="0"/>
              </a:rPr>
              <a:t>I costi connessi alla sicurezza idraulica non si esauriscono con i costi di </a:t>
            </a:r>
            <a:r>
              <a:rPr lang="it-IT" sz="2000" dirty="0" smtClean="0">
                <a:solidFill>
                  <a:schemeClr val="tx1"/>
                </a:solidFill>
                <a:latin typeface="Calibri" panose="020F0502020204030204" pitchFamily="34" charset="0"/>
                <a:cs typeface="Calibri" panose="020F0502020204030204" pitchFamily="34" charset="0"/>
              </a:rPr>
              <a:t>costruzione </a:t>
            </a:r>
            <a:r>
              <a:rPr lang="it-IT" sz="2000" dirty="0">
                <a:solidFill>
                  <a:schemeClr val="tx1"/>
                </a:solidFill>
                <a:latin typeface="Calibri" panose="020F0502020204030204" pitchFamily="34" charset="0"/>
                <a:cs typeface="Calibri" panose="020F0502020204030204" pitchFamily="34" charset="0"/>
              </a:rPr>
              <a:t>dell’opera, di esproprio dei sedimi e con gli inevitabili costi </a:t>
            </a:r>
            <a:r>
              <a:rPr lang="it-IT" sz="2000" dirty="0" smtClean="0">
                <a:solidFill>
                  <a:schemeClr val="tx1"/>
                </a:solidFill>
                <a:latin typeface="Calibri" panose="020F0502020204030204" pitchFamily="34" charset="0"/>
                <a:cs typeface="Calibri" panose="020F0502020204030204" pitchFamily="34" charset="0"/>
              </a:rPr>
              <a:t>indiretti connessi al complesso iter tecnico-amministrativo che la accompagna.</a:t>
            </a:r>
            <a:endParaRPr lang="it-IT" sz="2000" dirty="0">
              <a:solidFill>
                <a:schemeClr val="tx1"/>
              </a:solidFill>
              <a:latin typeface="Calibri" panose="020F0502020204030204" pitchFamily="34" charset="0"/>
              <a:cs typeface="Calibri" panose="020F0502020204030204" pitchFamily="34" charset="0"/>
            </a:endParaRPr>
          </a:p>
          <a:p>
            <a:pPr algn="just"/>
            <a:r>
              <a:rPr lang="it-IT" sz="2000" dirty="0">
                <a:solidFill>
                  <a:schemeClr val="tx1"/>
                </a:solidFill>
                <a:latin typeface="Calibri" panose="020F0502020204030204" pitchFamily="34" charset="0"/>
                <a:cs typeface="Calibri" panose="020F0502020204030204" pitchFamily="34" charset="0"/>
              </a:rPr>
              <a:t> </a:t>
            </a:r>
          </a:p>
          <a:p>
            <a:pPr marL="342900" indent="-342900" algn="just">
              <a:buFont typeface="Arial" panose="020B0604020202020204" pitchFamily="34" charset="0"/>
              <a:buChar char="•"/>
            </a:pPr>
            <a:r>
              <a:rPr lang="it-IT" sz="2000" b="1" dirty="0" smtClean="0">
                <a:solidFill>
                  <a:srgbClr val="0066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Manutenzione </a:t>
            </a:r>
            <a:r>
              <a:rPr lang="it-IT" sz="2000" b="1" dirty="0">
                <a:solidFill>
                  <a:srgbClr val="0066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delle opere</a:t>
            </a:r>
            <a:r>
              <a:rPr lang="it-IT" sz="2000" dirty="0">
                <a:solidFill>
                  <a:schemeClr val="tx1"/>
                </a:solidFill>
                <a:latin typeface="Calibri" panose="020F0502020204030204" pitchFamily="34" charset="0"/>
                <a:cs typeface="Calibri" panose="020F0502020204030204" pitchFamily="34" charset="0"/>
              </a:rPr>
              <a:t>: sfalci, ripresa di frane, riparazione di difese</a:t>
            </a:r>
            <a:r>
              <a:rPr lang="it-IT" sz="2000" dirty="0" smtClean="0">
                <a:solidFill>
                  <a:schemeClr val="tx1"/>
                </a:solidFill>
                <a:latin typeface="Calibri" panose="020F0502020204030204" pitchFamily="34" charset="0"/>
                <a:cs typeface="Calibri" panose="020F0502020204030204" pitchFamily="34" charset="0"/>
              </a:rPr>
              <a:t>, manutenzione delle chiaviche.</a:t>
            </a:r>
          </a:p>
          <a:p>
            <a:pPr marL="342900" indent="-342900" algn="just">
              <a:buFont typeface="Arial" panose="020B0604020202020204" pitchFamily="34" charset="0"/>
              <a:buChar char="•"/>
            </a:pPr>
            <a:endParaRPr lang="it-IT" sz="2000" dirty="0" smtClean="0">
              <a:solidFill>
                <a:schemeClr val="tx1"/>
              </a:solidFill>
              <a:latin typeface="Calibri" panose="020F0502020204030204" pitchFamily="34" charset="0"/>
              <a:ea typeface="ＭＳ Ｐゴシック" pitchFamily="34" charset="-128"/>
              <a:cs typeface="Calibri" panose="020F0502020204030204" pitchFamily="34" charset="0"/>
            </a:endParaRPr>
          </a:p>
          <a:p>
            <a:pPr marL="342900" indent="-342900" algn="just">
              <a:buFont typeface="Arial" panose="020B0604020202020204" pitchFamily="34" charset="0"/>
              <a:buChar char="•"/>
            </a:pPr>
            <a:r>
              <a:rPr lang="it-IT" sz="2000" b="1" dirty="0">
                <a:solidFill>
                  <a:srgbClr val="0066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Manutenzione della vegetazione </a:t>
            </a:r>
            <a:r>
              <a:rPr lang="it-IT" sz="2000" dirty="0">
                <a:solidFill>
                  <a:schemeClr val="tx1"/>
                </a:solidFill>
                <a:latin typeface="Calibri" panose="020F0502020204030204" pitchFamily="34" charset="0"/>
                <a:ea typeface="ＭＳ Ｐゴシック" pitchFamily="34" charset="-128"/>
                <a:cs typeface="Calibri" panose="020F0502020204030204" pitchFamily="34" charset="0"/>
              </a:rPr>
              <a:t>negli alvei al fine di mantenere una scabrezza idonea al deflusso della piena di </a:t>
            </a:r>
            <a:r>
              <a:rPr lang="it-IT" sz="2000" dirty="0" smtClean="0">
                <a:solidFill>
                  <a:schemeClr val="tx1"/>
                </a:solidFill>
                <a:latin typeface="Calibri" panose="020F0502020204030204" pitchFamily="34" charset="0"/>
                <a:ea typeface="ＭＳ Ｐゴシック" pitchFamily="34" charset="-128"/>
                <a:cs typeface="Calibri" panose="020F0502020204030204" pitchFamily="34" charset="0"/>
              </a:rPr>
              <a:t>riferimento.</a:t>
            </a:r>
            <a:endParaRPr lang="it-IT" sz="2000" dirty="0" smtClean="0">
              <a:solidFill>
                <a:schemeClr val="tx1"/>
              </a:solidFill>
              <a:latin typeface="Calibri" panose="020F0502020204030204" pitchFamily="34" charset="0"/>
              <a:ea typeface="ＭＳ Ｐゴシック" pitchFamily="34" charset="-128"/>
              <a:cs typeface="Calibri" panose="020F0502020204030204" pitchFamily="34" charset="0"/>
            </a:endParaRPr>
          </a:p>
          <a:p>
            <a:pPr marL="342900" indent="-342900" algn="just">
              <a:buFont typeface="Arial" panose="020B0604020202020204" pitchFamily="34" charset="0"/>
              <a:buChar char="•"/>
            </a:pPr>
            <a:endParaRPr lang="it-IT" sz="2000" dirty="0" smtClean="0">
              <a:solidFill>
                <a:schemeClr val="tx1"/>
              </a:solidFill>
              <a:latin typeface="Calibri" panose="020F0502020204030204" pitchFamily="34" charset="0"/>
              <a:ea typeface="ＭＳ Ｐゴシック" pitchFamily="34" charset="-128"/>
              <a:cs typeface="Calibri" panose="020F0502020204030204" pitchFamily="34" charset="0"/>
            </a:endParaRPr>
          </a:p>
          <a:p>
            <a:pPr marL="342900" indent="-342900" algn="just">
              <a:buFont typeface="Arial" panose="020B0604020202020204" pitchFamily="34" charset="0"/>
              <a:buChar char="•"/>
            </a:pPr>
            <a:r>
              <a:rPr lang="it-IT" sz="2000" b="1" dirty="0">
                <a:solidFill>
                  <a:srgbClr val="0066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Manutenzione dei sedimenti </a:t>
            </a:r>
            <a:r>
              <a:rPr lang="it-IT" sz="2000" dirty="0">
                <a:solidFill>
                  <a:schemeClr val="tx1"/>
                </a:solidFill>
                <a:latin typeface="Calibri" panose="020F0502020204030204" pitchFamily="34" charset="0"/>
                <a:ea typeface="ＭＳ Ｐゴシック" pitchFamily="34" charset="-128"/>
                <a:cs typeface="Calibri" panose="020F0502020204030204" pitchFamily="34" charset="0"/>
              </a:rPr>
              <a:t>in </a:t>
            </a:r>
            <a:r>
              <a:rPr lang="it-IT" sz="2000" dirty="0" smtClean="0">
                <a:solidFill>
                  <a:schemeClr val="tx1"/>
                </a:solidFill>
                <a:latin typeface="Calibri" panose="020F0502020204030204" pitchFamily="34" charset="0"/>
                <a:ea typeface="ＭＳ Ｐゴシック" pitchFamily="34" charset="-128"/>
                <a:cs typeface="Calibri" panose="020F0502020204030204" pitchFamily="34" charset="0"/>
              </a:rPr>
              <a:t>alveo per un corretto equilibrio </a:t>
            </a:r>
            <a:r>
              <a:rPr lang="it-IT" sz="2000" dirty="0" smtClean="0">
                <a:solidFill>
                  <a:schemeClr val="tx1"/>
                </a:solidFill>
                <a:latin typeface="Calibri" panose="020F0502020204030204" pitchFamily="34" charset="0"/>
                <a:ea typeface="ＭＳ Ｐゴシック" pitchFamily="34" charset="-128"/>
                <a:cs typeface="Calibri" panose="020F0502020204030204" pitchFamily="34" charset="0"/>
              </a:rPr>
              <a:t>geomorfologico.</a:t>
            </a:r>
            <a:endParaRPr lang="it-IT" sz="2000" dirty="0" smtClean="0">
              <a:solidFill>
                <a:schemeClr val="tx1"/>
              </a:solidFill>
              <a:latin typeface="Calibri" panose="020F0502020204030204" pitchFamily="34" charset="0"/>
              <a:ea typeface="ＭＳ Ｐゴシック" pitchFamily="34" charset="-128"/>
              <a:cs typeface="Calibri" panose="020F0502020204030204" pitchFamily="34" charset="0"/>
            </a:endParaRPr>
          </a:p>
          <a:p>
            <a:pPr algn="just"/>
            <a:endParaRPr lang="it-IT" sz="2000" dirty="0">
              <a:solidFill>
                <a:schemeClr val="tx1"/>
              </a:solidFill>
              <a:latin typeface="Calibri" panose="020F0502020204030204" pitchFamily="34" charset="0"/>
              <a:ea typeface="ＭＳ Ｐゴシック" pitchFamily="34" charset="-128"/>
              <a:cs typeface="Calibri" panose="020F0502020204030204" pitchFamily="34" charset="0"/>
            </a:endParaRPr>
          </a:p>
          <a:p>
            <a:pPr algn="just"/>
            <a:endParaRPr lang="it-IT" sz="2000" dirty="0" smtClean="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81400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latin typeface="Calibri" pitchFamily="32" charset="0"/>
              </a:rPr>
              <a:t>Parma, 16 dicembre 2016</a:t>
            </a:r>
            <a:r>
              <a:rPr lang="it-IT" sz="1400" b="1" dirty="0" smtClean="0">
                <a:latin typeface="Calibri" pitchFamily="32" charset="0"/>
              </a:rPr>
              <a:t/>
            </a:r>
            <a:br>
              <a:rPr lang="it-IT" sz="1400" b="1" dirty="0" smtClean="0">
                <a:latin typeface="Calibri" pitchFamily="32" charset="0"/>
              </a:rPr>
            </a:br>
            <a:r>
              <a:rPr lang="it-IT" sz="1400" b="1" dirty="0" smtClean="0">
                <a:latin typeface="Calibri" pitchFamily="32" charset="0"/>
              </a:rPr>
              <a:t>Lo Strumento dell’Accordo Quadro nella manutenzione delle opere idrauliche</a:t>
            </a:r>
            <a:r>
              <a:rPr lang="it-IT" sz="1600" b="1" dirty="0" smtClean="0">
                <a:latin typeface="Calibri" pitchFamily="32" charset="0"/>
              </a:rPr>
              <a:t/>
            </a:r>
            <a:br>
              <a:rPr lang="it-IT" sz="1600" b="1" dirty="0" smtClean="0">
                <a:latin typeface="Calibri" pitchFamily="32" charset="0"/>
              </a:rPr>
            </a:br>
            <a:endParaRPr lang="it-IT" sz="1600" i="1" dirty="0" smtClean="0">
              <a:latin typeface="Calibri" pitchFamily="32" charset="0"/>
            </a:endParaRPr>
          </a:p>
        </p:txBody>
      </p:sp>
      <p:sp>
        <p:nvSpPr>
          <p:cNvPr id="3075" name="Rectangle 2"/>
          <p:cNvSpPr>
            <a:spLocks noGrp="1" noChangeArrowheads="1"/>
          </p:cNvSpPr>
          <p:nvPr>
            <p:ph type="body" idx="1"/>
          </p:nvPr>
        </p:nvSpPr>
        <p:spPr>
          <a:xfrm>
            <a:off x="359792" y="1547589"/>
            <a:ext cx="9070975" cy="3672408"/>
          </a:xfrm>
        </p:spPr>
        <p:txBody>
          <a:bodyPr/>
          <a:lstStyle/>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smtClean="0">
                <a:latin typeface="Calibri" pitchFamily="32" charset="0"/>
              </a:rPr>
              <a:t>Reticolo di </a:t>
            </a:r>
            <a:r>
              <a:rPr lang="it-IT" sz="2400" dirty="0" err="1" smtClean="0">
                <a:latin typeface="Calibri" pitchFamily="32" charset="0"/>
              </a:rPr>
              <a:t>AIPo</a:t>
            </a:r>
            <a:endParaRPr lang="it-IT" sz="2400" dirty="0" smtClean="0">
              <a:latin typeface="Calibri" pitchFamily="32" charset="0"/>
            </a:endParaRPr>
          </a:p>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smtClean="0">
                <a:latin typeface="Calibri" pitchFamily="32" charset="0"/>
              </a:rPr>
              <a:t>Opere idrauliche</a:t>
            </a:r>
          </a:p>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a:latin typeface="Calibri" pitchFamily="32" charset="0"/>
              </a:rPr>
              <a:t>Ruolo chiave della manutenzione ordinaria e straordinaria per la riduzione del rischio idraulico </a:t>
            </a:r>
          </a:p>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b="1" dirty="0">
                <a:solidFill>
                  <a:srgbClr val="003366"/>
                </a:solidFill>
                <a:effectLst>
                  <a:outerShdw blurRad="38100" dist="38100" dir="2700000" algn="tl">
                    <a:srgbClr val="000000">
                      <a:alpha val="43137"/>
                    </a:srgbClr>
                  </a:outerShdw>
                </a:effectLst>
                <a:latin typeface="Calibri" pitchFamily="32" charset="0"/>
              </a:rPr>
              <a:t>Risorse economiche investite dall’Agenzia per la manutenzione delle opere</a:t>
            </a:r>
          </a:p>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smtClean="0">
                <a:latin typeface="Calibri" pitchFamily="32" charset="0"/>
              </a:rPr>
              <a:t>Lo strumento dell’Accordo Quadro </a:t>
            </a:r>
            <a:r>
              <a:rPr lang="it-IT" sz="2400" dirty="0">
                <a:latin typeface="Calibri" pitchFamily="32" charset="0"/>
              </a:rPr>
              <a:t>per una manutenzione continuativa ed efficace </a:t>
            </a:r>
            <a:r>
              <a:rPr lang="it-IT" sz="2400" dirty="0" smtClean="0">
                <a:latin typeface="Calibri" pitchFamily="32" charset="0"/>
              </a:rPr>
              <a:t>delle opere di difesa idraulica</a:t>
            </a:r>
            <a:endParaRPr lang="it-IT" sz="2400" dirty="0">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242831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latin typeface="Calibri" pitchFamily="32" charset="0"/>
              </a:rPr>
              <a:t>Parma, 16 dicembre 2016</a:t>
            </a:r>
            <a:r>
              <a:rPr lang="it-IT" sz="1400" b="1" dirty="0" smtClean="0">
                <a:latin typeface="Calibri" pitchFamily="32" charset="0"/>
              </a:rPr>
              <a:t/>
            </a:r>
            <a:br>
              <a:rPr lang="it-IT" sz="1400" b="1" dirty="0" smtClean="0">
                <a:latin typeface="Calibri" pitchFamily="32" charset="0"/>
              </a:rPr>
            </a:br>
            <a:r>
              <a:rPr lang="it-IT" sz="1400" b="1" dirty="0" smtClean="0">
                <a:latin typeface="Calibri" pitchFamily="32" charset="0"/>
              </a:rPr>
              <a:t>Lo Strumento dell’Accordo Quadro nella manutenzione delle opere idrauliche</a:t>
            </a:r>
            <a:r>
              <a:rPr lang="it-IT" sz="1600" b="1" dirty="0" smtClean="0">
                <a:latin typeface="Calibri" pitchFamily="32" charset="0"/>
              </a:rPr>
              <a:t/>
            </a:r>
            <a:br>
              <a:rPr lang="it-IT" sz="1600" b="1" dirty="0" smtClean="0">
                <a:latin typeface="Calibri" pitchFamily="32" charset="0"/>
              </a:rPr>
            </a:br>
            <a:endParaRPr lang="it-IT" sz="1600" i="1" dirty="0" smtClean="0">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ttangolo 2"/>
          <p:cNvSpPr/>
          <p:nvPr/>
        </p:nvSpPr>
        <p:spPr>
          <a:xfrm>
            <a:off x="360364" y="1495845"/>
            <a:ext cx="9216452" cy="4958280"/>
          </a:xfrm>
          <a:prstGeom prst="rect">
            <a:avLst/>
          </a:prstGeom>
        </p:spPr>
        <p:txBody>
          <a:bodyPr wrap="square">
            <a:spAutoFit/>
          </a:bodyPr>
          <a:lstStyle/>
          <a:p>
            <a:pPr algn="just"/>
            <a:r>
              <a:rPr lang="it-IT" sz="2000" dirty="0" smtClean="0">
                <a:solidFill>
                  <a:schemeClr val="tx1"/>
                </a:solidFill>
                <a:latin typeface="Calibri" panose="020F0502020204030204" pitchFamily="34" charset="0"/>
                <a:cs typeface="Calibri" panose="020F0502020204030204" pitchFamily="34" charset="0"/>
              </a:rPr>
              <a:t>L’Agenzia investe </a:t>
            </a:r>
            <a:r>
              <a:rPr lang="it-IT" sz="2000" b="1" dirty="0" smtClean="0">
                <a:solidFill>
                  <a:srgbClr val="00336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milioni di euro ogni anno per la manutenzione ordinaria e straordinaria </a:t>
            </a:r>
            <a:r>
              <a:rPr lang="it-IT" sz="2000" dirty="0" smtClean="0">
                <a:solidFill>
                  <a:schemeClr val="tx1"/>
                </a:solidFill>
                <a:latin typeface="Calibri" panose="020F0502020204030204" pitchFamily="34" charset="0"/>
                <a:cs typeface="Calibri" panose="020F0502020204030204" pitchFamily="34" charset="0"/>
              </a:rPr>
              <a:t>delle opere sul proprio reticolo (risorse  </a:t>
            </a:r>
            <a:r>
              <a:rPr lang="it-IT" sz="2000" dirty="0">
                <a:solidFill>
                  <a:schemeClr val="tx1"/>
                </a:solidFill>
                <a:latin typeface="Calibri" panose="020F0502020204030204" pitchFamily="34" charset="0"/>
                <a:cs typeface="Calibri" panose="020F0502020204030204" pitchFamily="34" charset="0"/>
              </a:rPr>
              <a:t>finanziarie </a:t>
            </a:r>
            <a:r>
              <a:rPr lang="it-IT" sz="2000" dirty="0" smtClean="0">
                <a:solidFill>
                  <a:schemeClr val="tx1"/>
                </a:solidFill>
                <a:latin typeface="Calibri" panose="020F0502020204030204" pitchFamily="34" charset="0"/>
                <a:cs typeface="Calibri" panose="020F0502020204030204" pitchFamily="34" charset="0"/>
              </a:rPr>
              <a:t>garantite </a:t>
            </a:r>
            <a:r>
              <a:rPr lang="it-IT" sz="2000" dirty="0">
                <a:solidFill>
                  <a:schemeClr val="tx1"/>
                </a:solidFill>
                <a:latin typeface="Calibri" panose="020F0502020204030204" pitchFamily="34" charset="0"/>
                <a:cs typeface="Calibri" panose="020F0502020204030204" pitchFamily="34" charset="0"/>
              </a:rPr>
              <a:t>dal trasferimento annuale dal Bilancio dello Stato</a:t>
            </a:r>
            <a:r>
              <a:rPr lang="it-IT" sz="2000" dirty="0" smtClean="0">
                <a:solidFill>
                  <a:schemeClr val="tx1"/>
                </a:solidFill>
                <a:latin typeface="Calibri" panose="020F0502020204030204" pitchFamily="34" charset="0"/>
                <a:cs typeface="Calibri" panose="020F0502020204030204" pitchFamily="34" charset="0"/>
              </a:rPr>
              <a:t>). Tale investimento, seppur importante, risulta comunque carente a </a:t>
            </a:r>
            <a:r>
              <a:rPr lang="it-IT" sz="2000" dirty="0">
                <a:solidFill>
                  <a:schemeClr val="tx1"/>
                </a:solidFill>
                <a:latin typeface="Calibri" panose="020F0502020204030204" pitchFamily="34" charset="0"/>
                <a:cs typeface="Calibri" panose="020F0502020204030204" pitchFamily="34" charset="0"/>
              </a:rPr>
              <a:t>fronte </a:t>
            </a:r>
            <a:r>
              <a:rPr lang="it-IT" sz="2000" dirty="0" smtClean="0">
                <a:solidFill>
                  <a:schemeClr val="tx1"/>
                </a:solidFill>
                <a:latin typeface="Calibri" panose="020F0502020204030204" pitchFamily="34" charset="0"/>
                <a:cs typeface="Calibri" panose="020F0502020204030204" pitchFamily="34" charset="0"/>
              </a:rPr>
              <a:t>dell’estensione del reticolo, la numerosità e complessità delle opere ed ad una sempre maggiori richiesta di sicurezza.</a:t>
            </a:r>
          </a:p>
          <a:p>
            <a:pPr algn="just"/>
            <a:endParaRPr lang="it-IT" sz="2000" dirty="0">
              <a:solidFill>
                <a:schemeClr val="tx1"/>
              </a:solidFill>
              <a:latin typeface="Calibri" panose="020F0502020204030204" pitchFamily="34" charset="0"/>
              <a:cs typeface="Calibri" panose="020F0502020204030204" pitchFamily="34" charset="0"/>
            </a:endParaRPr>
          </a:p>
          <a:p>
            <a:pPr algn="just"/>
            <a:r>
              <a:rPr lang="it-IT" sz="2000" dirty="0" smtClean="0">
                <a:solidFill>
                  <a:schemeClr val="tx1"/>
                </a:solidFill>
                <a:latin typeface="Calibri" panose="020F0502020204030204" pitchFamily="34" charset="0"/>
                <a:cs typeface="Calibri" panose="020F0502020204030204" pitchFamily="34" charset="0"/>
              </a:rPr>
              <a:t>Per garantire una giusta </a:t>
            </a:r>
            <a:r>
              <a:rPr lang="it-IT" sz="2000" b="1" dirty="0" smtClean="0">
                <a:solidFill>
                  <a:srgbClr val="00336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ripartizione delle risorse</a:t>
            </a:r>
            <a:r>
              <a:rPr lang="it-IT" sz="2000" dirty="0" smtClean="0">
                <a:solidFill>
                  <a:schemeClr val="tx1"/>
                </a:solidFill>
                <a:latin typeface="Calibri" panose="020F0502020204030204" pitchFamily="34" charset="0"/>
                <a:cs typeface="Calibri" panose="020F0502020204030204" pitchFamily="34" charset="0"/>
              </a:rPr>
              <a:t> si è tenuto </a:t>
            </a:r>
            <a:r>
              <a:rPr lang="it-IT" sz="2000" dirty="0" smtClean="0">
                <a:solidFill>
                  <a:schemeClr val="tx1"/>
                </a:solidFill>
                <a:latin typeface="Calibri" panose="020F0502020204030204" pitchFamily="34" charset="0"/>
                <a:cs typeface="Calibri" panose="020F0502020204030204" pitchFamily="34" charset="0"/>
              </a:rPr>
              <a:t>conto, </a:t>
            </a:r>
            <a:r>
              <a:rPr lang="it-IT" sz="2000" dirty="0" smtClean="0">
                <a:solidFill>
                  <a:schemeClr val="tx1"/>
                </a:solidFill>
                <a:latin typeface="Calibri" panose="020F0502020204030204" pitchFamily="34" charset="0"/>
                <a:cs typeface="Calibri" panose="020F0502020204030204" pitchFamily="34" charset="0"/>
              </a:rPr>
              <a:t>oltre che delle caratteristiche oggettive:</a:t>
            </a:r>
          </a:p>
          <a:p>
            <a:r>
              <a:rPr lang="it-IT" sz="2000" dirty="0" smtClean="0">
                <a:solidFill>
                  <a:schemeClr val="tx1"/>
                </a:solidFill>
                <a:latin typeface="Calibri" panose="020F0502020204030204" pitchFamily="34" charset="0"/>
                <a:cs typeface="Calibri" panose="020F0502020204030204" pitchFamily="34" charset="0"/>
              </a:rPr>
              <a:t>-sviluppo </a:t>
            </a:r>
            <a:r>
              <a:rPr lang="it-IT" sz="2000" dirty="0">
                <a:solidFill>
                  <a:schemeClr val="tx1"/>
                </a:solidFill>
                <a:latin typeface="Calibri" panose="020F0502020204030204" pitchFamily="34" charset="0"/>
                <a:cs typeface="Calibri" panose="020F0502020204030204" pitchFamily="34" charset="0"/>
              </a:rPr>
              <a:t>dei tratti arginati;</a:t>
            </a:r>
          </a:p>
          <a:p>
            <a:r>
              <a:rPr lang="it-IT" sz="2000" dirty="0" smtClean="0">
                <a:solidFill>
                  <a:schemeClr val="tx1"/>
                </a:solidFill>
                <a:latin typeface="Calibri" panose="020F0502020204030204" pitchFamily="34" charset="0"/>
                <a:cs typeface="Calibri" panose="020F0502020204030204" pitchFamily="34" charset="0"/>
              </a:rPr>
              <a:t>-lunghezza </a:t>
            </a:r>
            <a:r>
              <a:rPr lang="it-IT" sz="2000" dirty="0">
                <a:solidFill>
                  <a:schemeClr val="tx1"/>
                </a:solidFill>
                <a:latin typeface="Calibri" panose="020F0502020204030204" pitchFamily="34" charset="0"/>
                <a:cs typeface="Calibri" panose="020F0502020204030204" pitchFamily="34" charset="0"/>
              </a:rPr>
              <a:t>dei rimanenti tratti del reticolo di competenza;</a:t>
            </a:r>
          </a:p>
          <a:p>
            <a:r>
              <a:rPr lang="it-IT" sz="2000" dirty="0" smtClean="0">
                <a:solidFill>
                  <a:schemeClr val="tx1"/>
                </a:solidFill>
                <a:latin typeface="Calibri" panose="020F0502020204030204" pitchFamily="34" charset="0"/>
                <a:cs typeface="Calibri" panose="020F0502020204030204" pitchFamily="34" charset="0"/>
              </a:rPr>
              <a:t>-spese </a:t>
            </a:r>
            <a:r>
              <a:rPr lang="it-IT" sz="2000" dirty="0">
                <a:solidFill>
                  <a:schemeClr val="tx1"/>
                </a:solidFill>
                <a:latin typeface="Calibri" panose="020F0502020204030204" pitchFamily="34" charset="0"/>
                <a:cs typeface="Calibri" panose="020F0502020204030204" pitchFamily="34" charset="0"/>
              </a:rPr>
              <a:t>sostenute per i lavori di manutenzione sulle opere idrauliche di competenza nei trienni precedenti;</a:t>
            </a:r>
          </a:p>
          <a:p>
            <a:r>
              <a:rPr lang="it-IT" sz="2000" dirty="0" smtClean="0">
                <a:solidFill>
                  <a:schemeClr val="tx1"/>
                </a:solidFill>
                <a:latin typeface="Calibri" panose="020F0502020204030204" pitchFamily="34" charset="0"/>
                <a:cs typeface="Calibri" panose="020F0502020204030204" pitchFamily="34" charset="0"/>
              </a:rPr>
              <a:t>-superficie </a:t>
            </a:r>
            <a:r>
              <a:rPr lang="it-IT" sz="2000" dirty="0">
                <a:solidFill>
                  <a:schemeClr val="tx1"/>
                </a:solidFill>
                <a:latin typeface="Calibri" panose="020F0502020204030204" pitchFamily="34" charset="0"/>
                <a:cs typeface="Calibri" panose="020F0502020204030204" pitchFamily="34" charset="0"/>
              </a:rPr>
              <a:t>territoriale;</a:t>
            </a:r>
          </a:p>
          <a:p>
            <a:r>
              <a:rPr lang="it-IT" sz="2000" dirty="0" smtClean="0">
                <a:solidFill>
                  <a:schemeClr val="tx1"/>
                </a:solidFill>
                <a:latin typeface="Calibri" panose="020F0502020204030204" pitchFamily="34" charset="0"/>
                <a:cs typeface="Calibri" panose="020F0502020204030204" pitchFamily="34" charset="0"/>
              </a:rPr>
              <a:t>-popolazione</a:t>
            </a:r>
          </a:p>
          <a:p>
            <a:pPr algn="just"/>
            <a:r>
              <a:rPr lang="it-IT" sz="2000" dirty="0" smtClean="0">
                <a:solidFill>
                  <a:schemeClr val="tx1"/>
                </a:solidFill>
                <a:latin typeface="Calibri" panose="020F0502020204030204" pitchFamily="34" charset="0"/>
                <a:cs typeface="Calibri" panose="020F0502020204030204" pitchFamily="34" charset="0"/>
              </a:rPr>
              <a:t>della </a:t>
            </a:r>
            <a:r>
              <a:rPr lang="it-IT" sz="2000" dirty="0">
                <a:solidFill>
                  <a:schemeClr val="tx1"/>
                </a:solidFill>
                <a:latin typeface="Calibri" panose="020F0502020204030204" pitchFamily="34" charset="0"/>
                <a:cs typeface="Calibri" panose="020F0502020204030204" pitchFamily="34" charset="0"/>
              </a:rPr>
              <a:t>diversa specificità degli ambiti territoriali di </a:t>
            </a:r>
            <a:r>
              <a:rPr lang="it-IT" sz="2000" dirty="0" smtClean="0">
                <a:solidFill>
                  <a:schemeClr val="tx1"/>
                </a:solidFill>
                <a:latin typeface="Calibri" panose="020F0502020204030204" pitchFamily="34" charset="0"/>
                <a:cs typeface="Calibri" panose="020F0502020204030204" pitchFamily="34" charset="0"/>
              </a:rPr>
              <a:t>competenza delle profonde </a:t>
            </a:r>
            <a:r>
              <a:rPr lang="it-IT" sz="2000" dirty="0">
                <a:solidFill>
                  <a:schemeClr val="tx1"/>
                </a:solidFill>
                <a:latin typeface="Calibri" panose="020F0502020204030204" pitchFamily="34" charset="0"/>
                <a:cs typeface="Calibri" panose="020F0502020204030204" pitchFamily="34" charset="0"/>
              </a:rPr>
              <a:t>differenze in termini di caratteristiche idrologico-idraulico delle singole aste fluviali e delle opere idrauliche presenti sul </a:t>
            </a:r>
            <a:r>
              <a:rPr lang="it-IT" sz="2000" dirty="0" smtClean="0">
                <a:solidFill>
                  <a:schemeClr val="tx1"/>
                </a:solidFill>
                <a:latin typeface="Calibri" panose="020F0502020204030204" pitchFamily="34" charset="0"/>
                <a:cs typeface="Calibri" panose="020F0502020204030204" pitchFamily="34" charset="0"/>
              </a:rPr>
              <a:t>territorio.</a:t>
            </a:r>
            <a:endParaRPr lang="it-IT" sz="2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27545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latin typeface="Calibri" pitchFamily="32" charset="0"/>
              </a:rPr>
              <a:t>Parma, 16 dicembre 2016</a:t>
            </a:r>
            <a:r>
              <a:rPr lang="it-IT" sz="1400" b="1" dirty="0" smtClean="0">
                <a:latin typeface="Calibri" pitchFamily="32" charset="0"/>
              </a:rPr>
              <a:t/>
            </a:r>
            <a:br>
              <a:rPr lang="it-IT" sz="1400" b="1" dirty="0" smtClean="0">
                <a:latin typeface="Calibri" pitchFamily="32" charset="0"/>
              </a:rPr>
            </a:br>
            <a:r>
              <a:rPr lang="it-IT" sz="1400" b="1" dirty="0" smtClean="0">
                <a:latin typeface="Calibri" pitchFamily="32" charset="0"/>
              </a:rPr>
              <a:t>Lo Strumento dell’Accordo Quadro nella manutenzione delle opere idrauliche</a:t>
            </a:r>
            <a:r>
              <a:rPr lang="it-IT" sz="1600" b="1" dirty="0" smtClean="0">
                <a:latin typeface="Calibri" pitchFamily="32" charset="0"/>
              </a:rPr>
              <a:t/>
            </a:r>
            <a:br>
              <a:rPr lang="it-IT" sz="1600" b="1" dirty="0" smtClean="0">
                <a:latin typeface="Calibri" pitchFamily="32" charset="0"/>
              </a:rPr>
            </a:br>
            <a:endParaRPr lang="it-IT" sz="1600" i="1" dirty="0" smtClean="0">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063" t="21302" r="17190" b="13634"/>
          <a:stretch/>
        </p:blipFill>
        <p:spPr bwMode="auto">
          <a:xfrm>
            <a:off x="360363" y="1331565"/>
            <a:ext cx="6752493" cy="45117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60363" y="5856681"/>
            <a:ext cx="5274521" cy="1380506"/>
          </a:xfrm>
          <a:prstGeom prst="rect">
            <a:avLst/>
          </a:prstGeom>
          <a:noFill/>
        </p:spPr>
        <p:txBody>
          <a:bodyPr wrap="none" rtlCol="0">
            <a:spAutoFit/>
          </a:bodyPr>
          <a:lstStyle/>
          <a:p>
            <a:r>
              <a:rPr lang="it-IT"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Fondi investiti da </a:t>
            </a:r>
            <a:r>
              <a:rPr lang="it-IT" b="1" dirty="0" err="1"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AIPo</a:t>
            </a:r>
            <a:r>
              <a:rPr lang="it-IT"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per la manutenzione </a:t>
            </a:r>
            <a:r>
              <a:rPr lang="it-IT"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annuale</a:t>
            </a:r>
            <a:r>
              <a:rPr lang="it-IT" dirty="0" smtClean="0">
                <a:solidFill>
                  <a:schemeClr val="tx1"/>
                </a:solidFill>
                <a:latin typeface="Calibri" panose="020F0502020204030204" pitchFamily="34" charset="0"/>
                <a:cs typeface="Calibri" panose="020F0502020204030204" pitchFamily="34" charset="0"/>
              </a:rPr>
              <a:t>:</a:t>
            </a:r>
            <a:endParaRPr lang="it-IT" dirty="0" smtClean="0">
              <a:solidFill>
                <a:schemeClr val="tx1"/>
              </a:solidFill>
              <a:latin typeface="Calibri" panose="020F0502020204030204" pitchFamily="34" charset="0"/>
              <a:cs typeface="Calibri" panose="020F0502020204030204" pitchFamily="34" charset="0"/>
            </a:endParaRPr>
          </a:p>
          <a:p>
            <a:r>
              <a:rPr lang="it-IT" dirty="0" smtClean="0">
                <a:solidFill>
                  <a:schemeClr val="tx1"/>
                </a:solidFill>
                <a:latin typeface="Calibri" panose="020F0502020204030204" pitchFamily="34" charset="0"/>
                <a:cs typeface="Calibri" panose="020F0502020204030204" pitchFamily="34" charset="0"/>
              </a:rPr>
              <a:t>Piemonte 4,5 milioni di euro</a:t>
            </a:r>
          </a:p>
          <a:p>
            <a:r>
              <a:rPr lang="it-IT" dirty="0" smtClean="0">
                <a:solidFill>
                  <a:schemeClr val="tx1"/>
                </a:solidFill>
                <a:latin typeface="Calibri" panose="020F0502020204030204" pitchFamily="34" charset="0"/>
                <a:cs typeface="Calibri" panose="020F0502020204030204" pitchFamily="34" charset="0"/>
              </a:rPr>
              <a:t>Lombardia 6,5 milioni di euro</a:t>
            </a:r>
          </a:p>
          <a:p>
            <a:r>
              <a:rPr lang="it-IT" dirty="0" smtClean="0">
                <a:solidFill>
                  <a:schemeClr val="tx1"/>
                </a:solidFill>
                <a:latin typeface="Calibri" panose="020F0502020204030204" pitchFamily="34" charset="0"/>
                <a:cs typeface="Calibri" panose="020F0502020204030204" pitchFamily="34" charset="0"/>
              </a:rPr>
              <a:t>Emilia-Romagna 5 milioni di euro</a:t>
            </a:r>
          </a:p>
          <a:p>
            <a:r>
              <a:rPr lang="it-IT" dirty="0" smtClean="0">
                <a:solidFill>
                  <a:schemeClr val="tx1"/>
                </a:solidFill>
                <a:latin typeface="Calibri" panose="020F0502020204030204" pitchFamily="34" charset="0"/>
                <a:cs typeface="Calibri" panose="020F0502020204030204" pitchFamily="34" charset="0"/>
              </a:rPr>
              <a:t>Veneto 2 milioni di euro</a:t>
            </a:r>
            <a:endParaRPr lang="it-IT"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904799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latin typeface="Calibri" pitchFamily="32" charset="0"/>
              </a:rPr>
              <a:t>Parma, 16 dicembre 2016</a:t>
            </a:r>
            <a:r>
              <a:rPr lang="it-IT" sz="1400" b="1" dirty="0" smtClean="0">
                <a:latin typeface="Calibri" pitchFamily="32" charset="0"/>
              </a:rPr>
              <a:t/>
            </a:r>
            <a:br>
              <a:rPr lang="it-IT" sz="1400" b="1" dirty="0" smtClean="0">
                <a:latin typeface="Calibri" pitchFamily="32" charset="0"/>
              </a:rPr>
            </a:br>
            <a:r>
              <a:rPr lang="it-IT" sz="1400" b="1" dirty="0" smtClean="0">
                <a:latin typeface="Calibri" pitchFamily="32" charset="0"/>
              </a:rPr>
              <a:t>Lo Strumento dell’Accordo Quadro nella manutenzione delle opere idrauliche</a:t>
            </a:r>
            <a:r>
              <a:rPr lang="it-IT" sz="1600" b="1" dirty="0" smtClean="0">
                <a:latin typeface="Calibri" pitchFamily="32" charset="0"/>
              </a:rPr>
              <a:t/>
            </a:r>
            <a:br>
              <a:rPr lang="it-IT" sz="1600" b="1" dirty="0" smtClean="0">
                <a:latin typeface="Calibri" pitchFamily="32" charset="0"/>
              </a:rPr>
            </a:br>
            <a:endParaRPr lang="it-IT" sz="1600" i="1" dirty="0" smtClean="0">
              <a:latin typeface="Calibri" pitchFamily="32" charset="0"/>
            </a:endParaRPr>
          </a:p>
        </p:txBody>
      </p:sp>
      <p:sp>
        <p:nvSpPr>
          <p:cNvPr id="3075" name="Rectangle 2"/>
          <p:cNvSpPr>
            <a:spLocks noGrp="1" noChangeArrowheads="1"/>
          </p:cNvSpPr>
          <p:nvPr>
            <p:ph type="body" idx="1"/>
          </p:nvPr>
        </p:nvSpPr>
        <p:spPr>
          <a:xfrm>
            <a:off x="359792" y="1547589"/>
            <a:ext cx="9070975" cy="3672408"/>
          </a:xfrm>
        </p:spPr>
        <p:txBody>
          <a:bodyPr/>
          <a:lstStyle/>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smtClean="0">
                <a:latin typeface="Calibri" pitchFamily="32" charset="0"/>
              </a:rPr>
              <a:t>Reticolo di </a:t>
            </a:r>
            <a:r>
              <a:rPr lang="it-IT" sz="2400" dirty="0" err="1" smtClean="0">
                <a:latin typeface="Calibri" pitchFamily="32" charset="0"/>
              </a:rPr>
              <a:t>AIPo</a:t>
            </a:r>
            <a:endParaRPr lang="it-IT" sz="2400" dirty="0" smtClean="0">
              <a:latin typeface="Calibri" pitchFamily="32" charset="0"/>
            </a:endParaRPr>
          </a:p>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smtClean="0">
                <a:latin typeface="Calibri" pitchFamily="32" charset="0"/>
              </a:rPr>
              <a:t>Opere idrauliche</a:t>
            </a:r>
          </a:p>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a:latin typeface="Calibri" pitchFamily="32" charset="0"/>
              </a:rPr>
              <a:t>Ruolo chiave della manutenzione ordinaria e straordinaria per la riduzione del rischio idraulico </a:t>
            </a:r>
          </a:p>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a:latin typeface="Calibri" pitchFamily="32" charset="0"/>
              </a:rPr>
              <a:t>Risorse economiche investite dall’Agenzia per la manutenzione delle opere</a:t>
            </a:r>
          </a:p>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b="1" dirty="0">
                <a:solidFill>
                  <a:srgbClr val="003366"/>
                </a:solidFill>
                <a:effectLst>
                  <a:outerShdw blurRad="38100" dist="38100" dir="2700000" algn="tl">
                    <a:srgbClr val="000000">
                      <a:alpha val="43137"/>
                    </a:srgbClr>
                  </a:outerShdw>
                </a:effectLst>
                <a:latin typeface="Calibri" pitchFamily="32" charset="0"/>
              </a:rPr>
              <a:t>Lo strumento dell’Accordo Quadro per una manutenzione continuativa ed efficace delle opere di difesa idraulica</a:t>
            </a: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648858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latin typeface="Calibri" pitchFamily="32" charset="0"/>
              </a:rPr>
              <a:t>Parma, 16 dicembre 2016</a:t>
            </a:r>
            <a:r>
              <a:rPr lang="it-IT" sz="1400" b="1" dirty="0" smtClean="0">
                <a:latin typeface="Calibri" pitchFamily="32" charset="0"/>
              </a:rPr>
              <a:t/>
            </a:r>
            <a:br>
              <a:rPr lang="it-IT" sz="1400" b="1" dirty="0" smtClean="0">
                <a:latin typeface="Calibri" pitchFamily="32" charset="0"/>
              </a:rPr>
            </a:br>
            <a:r>
              <a:rPr lang="it-IT" sz="1400" b="1" dirty="0" smtClean="0">
                <a:latin typeface="Calibri" pitchFamily="32" charset="0"/>
              </a:rPr>
              <a:t>Lo Strumento dell’Accordo Quadro nella manutenzione delle opere idrauliche</a:t>
            </a:r>
            <a:r>
              <a:rPr lang="it-IT" sz="1600" b="1" dirty="0" smtClean="0">
                <a:latin typeface="Calibri" pitchFamily="32" charset="0"/>
              </a:rPr>
              <a:t/>
            </a:r>
            <a:br>
              <a:rPr lang="it-IT" sz="1600" b="1" dirty="0" smtClean="0">
                <a:latin typeface="Calibri" pitchFamily="32" charset="0"/>
              </a:rPr>
            </a:br>
            <a:endParaRPr lang="it-IT" sz="1600" i="1" dirty="0" smtClean="0">
              <a:latin typeface="Calibri" pitchFamily="32" charset="0"/>
            </a:endParaRPr>
          </a:p>
        </p:txBody>
      </p:sp>
      <p:sp>
        <p:nvSpPr>
          <p:cNvPr id="3075" name="Rectangle 2"/>
          <p:cNvSpPr>
            <a:spLocks noGrp="1" noChangeArrowheads="1"/>
          </p:cNvSpPr>
          <p:nvPr>
            <p:ph type="body" idx="1"/>
          </p:nvPr>
        </p:nvSpPr>
        <p:spPr>
          <a:xfrm>
            <a:off x="359792" y="1187549"/>
            <a:ext cx="9070975" cy="6120680"/>
          </a:xfrm>
        </p:spPr>
        <p:txBody>
          <a:bodyPr/>
          <a:lstStyle/>
          <a:p>
            <a:pPr indent="0" algn="just" eaLnBrk="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b="1" dirty="0" smtClean="0">
                <a:solidFill>
                  <a:srgbClr val="003366"/>
                </a:solidFill>
                <a:effectLst>
                  <a:outerShdw blurRad="38100" dist="38100" dir="2700000" algn="tl">
                    <a:srgbClr val="000000">
                      <a:alpha val="43137"/>
                    </a:srgbClr>
                  </a:outerShdw>
                </a:effectLst>
                <a:latin typeface="Calibri" pitchFamily="32" charset="0"/>
              </a:rPr>
              <a:t>Lo strumento dell’Accordo Quadro tra origine dalla Direttiva n. 2004/18/CE mentre l’introduzione della norma comunitaria avviene all’interno dell’ art 59 </a:t>
            </a:r>
            <a:r>
              <a:rPr lang="it-IT" sz="1800" b="1" dirty="0" err="1" smtClean="0">
                <a:solidFill>
                  <a:srgbClr val="003366"/>
                </a:solidFill>
                <a:effectLst>
                  <a:outerShdw blurRad="38100" dist="38100" dir="2700000" algn="tl">
                    <a:srgbClr val="000000">
                      <a:alpha val="43137"/>
                    </a:srgbClr>
                  </a:outerShdw>
                </a:effectLst>
                <a:latin typeface="Calibri" pitchFamily="32" charset="0"/>
              </a:rPr>
              <a:t>D.lgs</a:t>
            </a:r>
            <a:r>
              <a:rPr lang="it-IT" sz="1800" b="1" dirty="0" smtClean="0">
                <a:solidFill>
                  <a:srgbClr val="003366"/>
                </a:solidFill>
                <a:effectLst>
                  <a:outerShdw blurRad="38100" dist="38100" dir="2700000" algn="tl">
                    <a:srgbClr val="000000">
                      <a:alpha val="43137"/>
                    </a:srgbClr>
                  </a:outerShdw>
                </a:effectLst>
                <a:latin typeface="Calibri" pitchFamily="32" charset="0"/>
              </a:rPr>
              <a:t> 163/2006.</a:t>
            </a:r>
          </a:p>
          <a:p>
            <a:pPr indent="0" algn="just" eaLnBrk="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b="1" dirty="0" smtClean="0">
                <a:solidFill>
                  <a:srgbClr val="003366"/>
                </a:solidFill>
                <a:effectLst>
                  <a:outerShdw blurRad="38100" dist="38100" dir="2700000" algn="tl">
                    <a:srgbClr val="000000">
                      <a:alpha val="43137"/>
                    </a:srgbClr>
                  </a:outerShdw>
                </a:effectLst>
                <a:latin typeface="Calibri" pitchFamily="32" charset="0"/>
              </a:rPr>
              <a:t>Nel nuovo codice dei contratti </a:t>
            </a:r>
            <a:r>
              <a:rPr lang="it-IT" sz="1800" b="1" dirty="0" err="1" smtClean="0">
                <a:solidFill>
                  <a:srgbClr val="003366"/>
                </a:solidFill>
                <a:effectLst>
                  <a:outerShdw blurRad="38100" dist="38100" dir="2700000" algn="tl">
                    <a:srgbClr val="000000">
                      <a:alpha val="43137"/>
                    </a:srgbClr>
                  </a:outerShdw>
                </a:effectLst>
                <a:latin typeface="Calibri" pitchFamily="32" charset="0"/>
              </a:rPr>
              <a:t>D.lgs</a:t>
            </a:r>
            <a:r>
              <a:rPr lang="it-IT" sz="1800" b="1" dirty="0" smtClean="0">
                <a:solidFill>
                  <a:srgbClr val="003366"/>
                </a:solidFill>
                <a:effectLst>
                  <a:outerShdw blurRad="38100" dist="38100" dir="2700000" algn="tl">
                    <a:srgbClr val="000000">
                      <a:alpha val="43137"/>
                    </a:srgbClr>
                  </a:outerShdw>
                </a:effectLst>
                <a:latin typeface="Calibri" pitchFamily="32" charset="0"/>
              </a:rPr>
              <a:t> 50/2016 viene riformulato all’art. 54</a:t>
            </a:r>
          </a:p>
          <a:p>
            <a:pPr marL="360363" indent="0" algn="just">
              <a:lnSpc>
                <a:spcPct val="115000"/>
              </a:lnSpc>
              <a:spcAft>
                <a:spcPts val="300"/>
              </a:spcAft>
              <a:tabLst>
                <a:tab pos="360363" algn="l"/>
              </a:tabLst>
            </a:pPr>
            <a:r>
              <a:rPr lang="it-IT" sz="800" dirty="0">
                <a:solidFill>
                  <a:srgbClr val="171717"/>
                </a:solidFill>
                <a:latin typeface="Calibri"/>
                <a:ea typeface="Times New Roman"/>
                <a:cs typeface="Arial"/>
              </a:rPr>
              <a:t>1. Le stazioni appaltanti possono concludere accordi quadro nel rispetto delle procedure di cui al presente codice. La durata di un accordo quadro non supera i quattro anni per gli appalti nei settori ordinari e gli otto anni per gli appalti nei settori speciali, salvo in casi eccezionali, debitamente motivati in relazione, in particolare, all'oggetto dell'accordo quadro.</a:t>
            </a:r>
            <a:endParaRPr lang="it-IT" sz="800" dirty="0">
              <a:latin typeface="Calibri"/>
              <a:ea typeface="Calibri"/>
              <a:cs typeface="Times New Roman"/>
            </a:endParaRPr>
          </a:p>
          <a:p>
            <a:pPr marL="360363" indent="0" algn="just">
              <a:lnSpc>
                <a:spcPct val="115000"/>
              </a:lnSpc>
              <a:spcAft>
                <a:spcPts val="300"/>
              </a:spcAft>
              <a:tabLst>
                <a:tab pos="360363" algn="l"/>
              </a:tabLst>
            </a:pPr>
            <a:r>
              <a:rPr lang="it-IT" sz="800" dirty="0">
                <a:solidFill>
                  <a:srgbClr val="171717"/>
                </a:solidFill>
                <a:latin typeface="Calibri"/>
                <a:ea typeface="Times New Roman"/>
                <a:cs typeface="Arial"/>
              </a:rPr>
              <a:t>2. Nei settori ordinari, gli appalti basati su un accordo quadro sono aggiudicati secondo le procedure previste dal presente comma e dai commi 3 e 4. Tali procedure sono applicabili solo tra le amministrazioni aggiudicatrici, individuate nell'avviso di indizione di gara o nell'invito a confermare interesse, e gli operatori economici parti dell'accordo quadro concluso. Gli appalti basati su un accordo quadro non comportano in nessun caso modifiche sostanziali alle condizioni fissate nell'accordo quadro in particolare nel caso di cui al comma 3.</a:t>
            </a:r>
            <a:endParaRPr lang="it-IT" sz="800" dirty="0">
              <a:latin typeface="Calibri"/>
              <a:ea typeface="Calibri"/>
              <a:cs typeface="Times New Roman"/>
            </a:endParaRPr>
          </a:p>
          <a:p>
            <a:pPr marL="360363" indent="0" algn="just">
              <a:lnSpc>
                <a:spcPct val="115000"/>
              </a:lnSpc>
              <a:spcAft>
                <a:spcPts val="300"/>
              </a:spcAft>
              <a:tabLst>
                <a:tab pos="360363" algn="l"/>
              </a:tabLst>
            </a:pPr>
            <a:r>
              <a:rPr lang="it-IT" sz="800" dirty="0">
                <a:solidFill>
                  <a:srgbClr val="171717"/>
                </a:solidFill>
                <a:latin typeface="Calibri"/>
                <a:ea typeface="Times New Roman"/>
                <a:cs typeface="Arial"/>
              </a:rPr>
              <a:t>3. Nell'ambito di un accordo quadro concluso con un solo operatore economico, gli appalti sono aggiudicati entro i limiti delle condizioni fissate nell'accordo quadro stesso. L'amministrazione aggiudicatrice può consultare per iscritto l'operatore economico parte dell'accordo quadro, chiedendogli di completare, se necessario, la sua offerta.</a:t>
            </a:r>
            <a:endParaRPr lang="it-IT" sz="800" dirty="0">
              <a:latin typeface="Calibri"/>
              <a:ea typeface="Calibri"/>
              <a:cs typeface="Times New Roman"/>
            </a:endParaRPr>
          </a:p>
          <a:p>
            <a:pPr marL="360363" indent="0" algn="just">
              <a:lnSpc>
                <a:spcPct val="115000"/>
              </a:lnSpc>
              <a:spcAft>
                <a:spcPts val="300"/>
              </a:spcAft>
              <a:tabLst>
                <a:tab pos="360363" algn="l"/>
              </a:tabLst>
            </a:pPr>
            <a:r>
              <a:rPr lang="it-IT" sz="800" dirty="0">
                <a:solidFill>
                  <a:srgbClr val="171717"/>
                </a:solidFill>
                <a:latin typeface="Calibri"/>
                <a:ea typeface="Times New Roman"/>
                <a:cs typeface="Arial"/>
              </a:rPr>
              <a:t>4. L'accordo quadro concluso con più operatori economici è eseguito secondo una delle seguenti modalità:</a:t>
            </a:r>
            <a:endParaRPr lang="it-IT" sz="800" dirty="0">
              <a:latin typeface="Calibri"/>
              <a:ea typeface="Calibri"/>
              <a:cs typeface="Times New Roman"/>
            </a:endParaRPr>
          </a:p>
          <a:p>
            <a:pPr marL="360363" indent="0" algn="just">
              <a:lnSpc>
                <a:spcPct val="115000"/>
              </a:lnSpc>
              <a:spcAft>
                <a:spcPts val="300"/>
              </a:spcAft>
              <a:tabLst>
                <a:tab pos="360363" algn="l"/>
              </a:tabLst>
            </a:pPr>
            <a:r>
              <a:rPr lang="it-IT" sz="800" dirty="0">
                <a:solidFill>
                  <a:srgbClr val="171717"/>
                </a:solidFill>
                <a:latin typeface="Calibri"/>
                <a:ea typeface="Times New Roman"/>
                <a:cs typeface="Arial"/>
              </a:rPr>
              <a:t>a) secondo i termini e le condizioni dell'accordo quadro, senza riaprire il confronto competitivo, se l'accordo quadro contiene tutti i termini che disciplinano la prestazione dei lavori, dei servizi e delle forniture, nonché le condizioni oggettive per determinare quale degli operatori economici parti dell'accordo quadro effettuerà la prestazione. Tali condizioni sono indicate nei documenti di gara per l'accordo quadro. L'individuazione dell'operatore economico parte dell'accordo quadro che effettuerà la prestazione avviene sulla base di decisione motivata in relazione alle specifiche esigenze dell'amministrazione;</a:t>
            </a:r>
            <a:endParaRPr lang="it-IT" sz="800" dirty="0">
              <a:latin typeface="Calibri"/>
              <a:ea typeface="Calibri"/>
              <a:cs typeface="Times New Roman"/>
            </a:endParaRPr>
          </a:p>
          <a:p>
            <a:pPr marL="360363" indent="0" algn="just">
              <a:lnSpc>
                <a:spcPct val="115000"/>
              </a:lnSpc>
              <a:spcAft>
                <a:spcPts val="300"/>
              </a:spcAft>
              <a:tabLst>
                <a:tab pos="360363" algn="l"/>
              </a:tabLst>
            </a:pPr>
            <a:r>
              <a:rPr lang="it-IT" sz="800" dirty="0">
                <a:solidFill>
                  <a:srgbClr val="171717"/>
                </a:solidFill>
                <a:latin typeface="Calibri"/>
                <a:ea typeface="Times New Roman"/>
                <a:cs typeface="Arial"/>
              </a:rPr>
              <a:t>b) se l'accordo quadro contiene tutti i termini che disciplinano la prestazione dei lavori, dei servizi e delle forniture, in parte senza la riapertura del confronto competitivo conformemente alla lettera a) e, in parte, con la riapertura del confronto competitivo tra gli operatori economici parti dell'accordo quadro conformemente alla lettera c), qualora tale possibilità sia stata stabilita dall'amministrazione aggiudicatrice nei documenti di gara per l'accordo quadro. La scelta se alcuni specifici lavori, forniture o servizi debbano essere acquisiti a seguito della riapertura del confronto competitivo o direttamente alle condizioni di cui all'accordo quadro avviene in base a criteri oggettivi, che sono indicati nei documenti di gara per l'accordo quadro. Tali documenti di gara precisano anche quali condizioni possono essere soggette alla riapertura del confronto competitivo. Le disposizioni previste dalla presente lettera, primo periodo, si applicano anche a ogni lotto di un accordo quadro per il quale tutti i termini che disciplinano la prestazione dei lavori, dei servizi e delle forniture in questione, sono definiti nell'accordo quadro, anche se sono stati stabiliti tutti i termini che disciplinano la prestazione dei lavori, dei servizi e delle forniture per altri lotti;</a:t>
            </a:r>
            <a:endParaRPr lang="it-IT" sz="800" dirty="0">
              <a:latin typeface="Calibri"/>
              <a:ea typeface="Calibri"/>
              <a:cs typeface="Times New Roman"/>
            </a:endParaRPr>
          </a:p>
          <a:p>
            <a:pPr marL="360363" indent="0" algn="just">
              <a:lnSpc>
                <a:spcPct val="115000"/>
              </a:lnSpc>
              <a:spcAft>
                <a:spcPts val="300"/>
              </a:spcAft>
              <a:tabLst>
                <a:tab pos="360363" algn="l"/>
              </a:tabLst>
            </a:pPr>
            <a:r>
              <a:rPr lang="it-IT" sz="800" dirty="0">
                <a:solidFill>
                  <a:srgbClr val="171717"/>
                </a:solidFill>
                <a:latin typeface="Calibri"/>
                <a:ea typeface="Times New Roman"/>
                <a:cs typeface="Arial"/>
              </a:rPr>
              <a:t>c) riaprendo il confronto competitivo tra gli operatori economici parti dell'accordo quadro, se l'accordo quadro non contiene tutti i termini che disciplinano la prestazione dei lavori, dei servizi e delle forniture.</a:t>
            </a:r>
            <a:endParaRPr lang="it-IT" sz="800" dirty="0">
              <a:latin typeface="Calibri"/>
              <a:ea typeface="Calibri"/>
              <a:cs typeface="Times New Roman"/>
            </a:endParaRPr>
          </a:p>
          <a:p>
            <a:pPr marL="360363" indent="0" algn="just">
              <a:lnSpc>
                <a:spcPct val="115000"/>
              </a:lnSpc>
              <a:spcAft>
                <a:spcPts val="300"/>
              </a:spcAft>
              <a:tabLst>
                <a:tab pos="360363" algn="l"/>
              </a:tabLst>
            </a:pPr>
            <a:r>
              <a:rPr lang="it-IT" sz="800" dirty="0">
                <a:solidFill>
                  <a:srgbClr val="171717"/>
                </a:solidFill>
                <a:latin typeface="Calibri"/>
                <a:ea typeface="Times New Roman"/>
                <a:cs typeface="Arial"/>
              </a:rPr>
              <a:t>5. I confronti competitivi di cui al comma 4, lettere b) e c), si basano sulle stesse condizioni applicate all'aggiudicazione dell'accordo quadro, se necessario precisandole, e su altre condizioni indicate nei documenti di gara per l'accordo quadro, secondo la seguente procedura:</a:t>
            </a:r>
            <a:endParaRPr lang="it-IT" sz="800" dirty="0">
              <a:latin typeface="Calibri"/>
              <a:ea typeface="Calibri"/>
              <a:cs typeface="Times New Roman"/>
            </a:endParaRPr>
          </a:p>
          <a:p>
            <a:pPr marL="360363" indent="0" algn="just">
              <a:lnSpc>
                <a:spcPct val="115000"/>
              </a:lnSpc>
              <a:spcAft>
                <a:spcPts val="300"/>
              </a:spcAft>
              <a:tabLst>
                <a:tab pos="360363" algn="l"/>
              </a:tabLst>
            </a:pPr>
            <a:r>
              <a:rPr lang="it-IT" sz="800" dirty="0">
                <a:solidFill>
                  <a:srgbClr val="171717"/>
                </a:solidFill>
                <a:latin typeface="Calibri"/>
                <a:ea typeface="Times New Roman"/>
                <a:cs typeface="Arial"/>
              </a:rPr>
              <a:t>a) per ogni appalto da aggiudicare l'amministrazione aggiudicatrice consulta per iscritto gli operatori economici che sono in grado di eseguire l'oggetto dell'appalto;</a:t>
            </a:r>
            <a:endParaRPr lang="it-IT" sz="800" dirty="0">
              <a:latin typeface="Calibri"/>
              <a:ea typeface="Calibri"/>
              <a:cs typeface="Times New Roman"/>
            </a:endParaRPr>
          </a:p>
          <a:p>
            <a:pPr marL="360363" indent="0" algn="just">
              <a:lnSpc>
                <a:spcPct val="115000"/>
              </a:lnSpc>
              <a:spcAft>
                <a:spcPts val="300"/>
              </a:spcAft>
              <a:tabLst>
                <a:tab pos="360363" algn="l"/>
              </a:tabLst>
            </a:pPr>
            <a:r>
              <a:rPr lang="it-IT" sz="800" dirty="0">
                <a:solidFill>
                  <a:srgbClr val="171717"/>
                </a:solidFill>
                <a:latin typeface="Calibri"/>
                <a:ea typeface="Times New Roman"/>
                <a:cs typeface="Arial"/>
              </a:rPr>
              <a:t>b) l'amministrazione aggiudicatrice fissa un termine sufficiente per presentare le offerte relative a ciascun appalto specifico, tenendo conto di elementi quali la complessità dell'oggetto dell'appalto e il tempo necessario per la trasmissione delle offerte;</a:t>
            </a:r>
            <a:endParaRPr lang="it-IT" sz="800" dirty="0">
              <a:latin typeface="Calibri"/>
              <a:ea typeface="Calibri"/>
              <a:cs typeface="Times New Roman"/>
            </a:endParaRPr>
          </a:p>
          <a:p>
            <a:pPr marL="360363" indent="0" algn="just">
              <a:lnSpc>
                <a:spcPct val="115000"/>
              </a:lnSpc>
              <a:spcAft>
                <a:spcPts val="300"/>
              </a:spcAft>
              <a:tabLst>
                <a:tab pos="360363" algn="l"/>
              </a:tabLst>
            </a:pPr>
            <a:r>
              <a:rPr lang="it-IT" sz="800" dirty="0">
                <a:solidFill>
                  <a:srgbClr val="171717"/>
                </a:solidFill>
                <a:latin typeface="Calibri"/>
                <a:ea typeface="Times New Roman"/>
                <a:cs typeface="Arial"/>
              </a:rPr>
              <a:t>c) le offerte sono presentate per iscritto e il loro contenuto non viene reso pubblico fino alla scadenza del termine previsto per la loro presentazione;</a:t>
            </a:r>
            <a:endParaRPr lang="it-IT" sz="800" dirty="0">
              <a:latin typeface="Calibri"/>
              <a:ea typeface="Calibri"/>
              <a:cs typeface="Times New Roman"/>
            </a:endParaRPr>
          </a:p>
          <a:p>
            <a:pPr marL="360363" indent="0" algn="just">
              <a:lnSpc>
                <a:spcPct val="115000"/>
              </a:lnSpc>
              <a:spcAft>
                <a:spcPts val="300"/>
              </a:spcAft>
              <a:tabLst>
                <a:tab pos="360363" algn="l"/>
              </a:tabLst>
            </a:pPr>
            <a:r>
              <a:rPr lang="it-IT" sz="800" dirty="0">
                <a:solidFill>
                  <a:srgbClr val="171717"/>
                </a:solidFill>
                <a:latin typeface="Calibri"/>
                <a:ea typeface="Times New Roman"/>
                <a:cs typeface="Arial"/>
              </a:rPr>
              <a:t>d) l'amministrazione aggiudicatrice aggiudica l'appalto all'offerente che ha presentato l'offerta migliore sulla base dei criteri di aggiudicazione fissati nei documenti di gara per l'accordo quadro.</a:t>
            </a:r>
            <a:endParaRPr lang="it-IT" sz="800" dirty="0">
              <a:latin typeface="Calibri"/>
              <a:ea typeface="Calibri"/>
              <a:cs typeface="Times New Roman"/>
            </a:endParaRPr>
          </a:p>
          <a:p>
            <a:pPr marL="360363" indent="0" algn="just">
              <a:lnSpc>
                <a:spcPct val="115000"/>
              </a:lnSpc>
              <a:spcAft>
                <a:spcPts val="300"/>
              </a:spcAft>
              <a:tabLst>
                <a:tab pos="360363" algn="l"/>
              </a:tabLst>
            </a:pPr>
            <a:r>
              <a:rPr lang="it-IT" sz="800" dirty="0">
                <a:solidFill>
                  <a:srgbClr val="171717"/>
                </a:solidFill>
                <a:latin typeface="Calibri"/>
                <a:ea typeface="Times New Roman"/>
                <a:cs typeface="Arial"/>
              </a:rPr>
              <a:t>6. Nei settori speciali, gli appalti basati su un accordo quadro sono aggiudicati in base a regole e criteri oggettivi che possono prevedere la riapertura del confronto competitivo tra gli operatori economici parti dell'accordo quadro concluso. Tali regole e criteri sono indicati nei documenti di gara per l'accordo quadro e garantiscono parità di trattamento tra gli operatori economici parti dell'accordo. Ove sia prevista la riapertura del confronto competitivo, l'ente aggiudicatore fissa un termine sufficiente per consentire di presentare offerte relative a ciascun appalto specifico e aggiudicano ciascun appalto all'offerente che ha presentato la migliore offerta in base ai criteri di aggiudicazione stabiliti nel capitolato d'oneri dell'accordo quadro. L'ente aggiudicatore non può ricorrere agli accordi quadro in modo da eludere l'applicazione del presente decreto o in modo da ostacolare, limitare o distorcere la concorrenza.</a:t>
            </a:r>
            <a:endParaRPr lang="it-IT" sz="800" dirty="0">
              <a:latin typeface="Calibri"/>
              <a:ea typeface="Calibri"/>
              <a:cs typeface="Times New Roman"/>
            </a:endParaRPr>
          </a:p>
          <a:p>
            <a:pPr indent="0" algn="just" eaLnBrk="1">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400" b="1" dirty="0">
              <a:solidFill>
                <a:srgbClr val="003366"/>
              </a:solidFill>
              <a:effectLst>
                <a:outerShdw blurRad="38100" dist="38100" dir="2700000" algn="tl">
                  <a:srgbClr val="000000">
                    <a:alpha val="43137"/>
                  </a:srgbClr>
                </a:outerShdw>
              </a:effectLst>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860127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latin typeface="Calibri" pitchFamily="32" charset="0"/>
              </a:rPr>
              <a:t>Parma, 16 dicembre 2016</a:t>
            </a:r>
            <a:r>
              <a:rPr lang="it-IT" sz="1400" b="1" dirty="0" smtClean="0">
                <a:latin typeface="Calibri" pitchFamily="32" charset="0"/>
              </a:rPr>
              <a:t/>
            </a:r>
            <a:br>
              <a:rPr lang="it-IT" sz="1400" b="1" dirty="0" smtClean="0">
                <a:latin typeface="Calibri" pitchFamily="32" charset="0"/>
              </a:rPr>
            </a:br>
            <a:r>
              <a:rPr lang="it-IT" sz="1400" b="1" dirty="0" smtClean="0">
                <a:latin typeface="Calibri" pitchFamily="32" charset="0"/>
              </a:rPr>
              <a:t>Lo Strumento dell’Accordo Quadro nella manutenzione delle opere idrauliche</a:t>
            </a:r>
            <a:r>
              <a:rPr lang="it-IT" sz="1600" b="1" dirty="0" smtClean="0">
                <a:latin typeface="Calibri" pitchFamily="32" charset="0"/>
              </a:rPr>
              <a:t/>
            </a:r>
            <a:br>
              <a:rPr lang="it-IT" sz="1600" b="1" dirty="0" smtClean="0">
                <a:latin typeface="Calibri" pitchFamily="32" charset="0"/>
              </a:rPr>
            </a:br>
            <a:endParaRPr lang="it-IT" sz="1600" i="1" dirty="0" smtClean="0">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ttangolo 2"/>
          <p:cNvSpPr/>
          <p:nvPr/>
        </p:nvSpPr>
        <p:spPr>
          <a:xfrm>
            <a:off x="360364" y="1543777"/>
            <a:ext cx="9144444" cy="4958280"/>
          </a:xfrm>
          <a:prstGeom prst="rect">
            <a:avLst/>
          </a:prstGeom>
        </p:spPr>
        <p:txBody>
          <a:bodyPr wrap="square">
            <a:spAutoFit/>
          </a:bodyPr>
          <a:lstStyle/>
          <a:p>
            <a:pPr algn="just"/>
            <a:r>
              <a:rPr lang="it-IT" sz="2000" dirty="0">
                <a:solidFill>
                  <a:schemeClr val="tx1"/>
                </a:solidFill>
                <a:latin typeface="Calibri" panose="020F0502020204030204" pitchFamily="34" charset="0"/>
                <a:cs typeface="Calibri" panose="020F0502020204030204" pitchFamily="34" charset="0"/>
              </a:rPr>
              <a:t>Lo strumento dell’accordo quadro sembra rispondere proprio all’esigenza della stazione appaltante di non obbligarsi fin da principio alla realizzazione completa del programma negoziale, riservandosi di valutare discrezionalmente se procedere alla stipula dei successivi affidamenti in base alla disponibilità finanziarie ed alle concrete esigenze di servizio, fermo restando l’obbligo di osservare le condizioni contrattuali fissate nell’accordo quadro</a:t>
            </a:r>
            <a:r>
              <a:rPr lang="it-IT" sz="2000" dirty="0" smtClean="0">
                <a:solidFill>
                  <a:schemeClr val="tx1"/>
                </a:solidFill>
                <a:latin typeface="Calibri" panose="020F0502020204030204" pitchFamily="34" charset="0"/>
                <a:cs typeface="Calibri" panose="020F0502020204030204" pitchFamily="34" charset="0"/>
              </a:rPr>
              <a:t>.</a:t>
            </a:r>
          </a:p>
          <a:p>
            <a:pPr algn="just"/>
            <a:endParaRPr lang="it-IT" sz="2000" dirty="0" smtClean="0">
              <a:solidFill>
                <a:schemeClr val="tx1"/>
              </a:solidFill>
              <a:latin typeface="Calibri" panose="020F0502020204030204" pitchFamily="34" charset="0"/>
              <a:cs typeface="Calibri" panose="020F0502020204030204" pitchFamily="34" charset="0"/>
            </a:endParaRPr>
          </a:p>
          <a:p>
            <a:pPr algn="just"/>
            <a:r>
              <a:rPr lang="it-IT" sz="2000" dirty="0" smtClean="0">
                <a:solidFill>
                  <a:schemeClr val="tx1"/>
                </a:solidFill>
                <a:latin typeface="Calibri" panose="020F0502020204030204" pitchFamily="34" charset="0"/>
                <a:cs typeface="Calibri" panose="020F0502020204030204" pitchFamily="34" charset="0"/>
              </a:rPr>
              <a:t>Inoltre</a:t>
            </a:r>
            <a:r>
              <a:rPr lang="it-IT" sz="2000" dirty="0">
                <a:solidFill>
                  <a:schemeClr val="tx1"/>
                </a:solidFill>
                <a:latin typeface="Calibri" panose="020F0502020204030204" pitchFamily="34" charset="0"/>
                <a:cs typeface="Calibri" panose="020F0502020204030204" pitchFamily="34" charset="0"/>
              </a:rPr>
              <a:t>, le caratteristiche appena evidenziate dell’istituto consentono di procedere all’affidamento dei singoli appalti man mano che l’esatta misura e consistenza delle attività viene definita, purché sulla base di clausole e condizioni economiche pattuite mediante procedura di evidenza pubblica</a:t>
            </a:r>
            <a:r>
              <a:rPr lang="it-IT" sz="2000" dirty="0" smtClean="0">
                <a:solidFill>
                  <a:schemeClr val="tx1"/>
                </a:solidFill>
                <a:latin typeface="Calibri" panose="020F0502020204030204" pitchFamily="34" charset="0"/>
                <a:cs typeface="Calibri" panose="020F0502020204030204" pitchFamily="34" charset="0"/>
              </a:rPr>
              <a:t>.</a:t>
            </a:r>
          </a:p>
          <a:p>
            <a:pPr algn="just"/>
            <a:endParaRPr lang="it-IT" sz="2000" dirty="0">
              <a:solidFill>
                <a:schemeClr val="tx1"/>
              </a:solidFill>
              <a:latin typeface="Calibri" panose="020F0502020204030204" pitchFamily="34" charset="0"/>
              <a:cs typeface="Calibri" panose="020F0502020204030204" pitchFamily="34" charset="0"/>
            </a:endParaRPr>
          </a:p>
          <a:p>
            <a:pPr algn="just"/>
            <a:r>
              <a:rPr lang="it-IT" sz="2000" dirty="0" smtClean="0">
                <a:solidFill>
                  <a:schemeClr val="tx1"/>
                </a:solidFill>
                <a:latin typeface="Calibri" panose="020F0502020204030204" pitchFamily="34" charset="0"/>
                <a:cs typeface="Calibri" panose="020F0502020204030204" pitchFamily="34" charset="0"/>
              </a:rPr>
              <a:t>L’Accordo Quadro per i lavori di manutenzione, concluso con un singolo operatore economico, consente alla stazione appaltante un’ampia flessibilità operativa esso consente di affidare rapidamente le opere di manutenzione ordinaria e straordinaria, preventivamente individuate nell’ambito dell’accordo quadro, mediante la stipula di singoli contratti applicativi che possono essere costituiti da semplici ordini di servizio.</a:t>
            </a:r>
          </a:p>
        </p:txBody>
      </p:sp>
    </p:spTree>
    <p:extLst>
      <p:ext uri="{BB962C8B-B14F-4D97-AF65-F5344CB8AC3E}">
        <p14:creationId xmlns:p14="http://schemas.microsoft.com/office/powerpoint/2010/main" val="38712968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latin typeface="Calibri" pitchFamily="32" charset="0"/>
              </a:rPr>
              <a:t>Parma, 16 dicembre 2016</a:t>
            </a:r>
            <a:r>
              <a:rPr lang="it-IT" sz="1400" b="1" dirty="0" smtClean="0">
                <a:latin typeface="Calibri" pitchFamily="32" charset="0"/>
              </a:rPr>
              <a:t/>
            </a:r>
            <a:br>
              <a:rPr lang="it-IT" sz="1400" b="1" dirty="0" smtClean="0">
                <a:latin typeface="Calibri" pitchFamily="32" charset="0"/>
              </a:rPr>
            </a:br>
            <a:r>
              <a:rPr lang="it-IT" sz="1400" b="1" dirty="0" smtClean="0">
                <a:latin typeface="Calibri" pitchFamily="32" charset="0"/>
              </a:rPr>
              <a:t>Lo Strumento dell’Accordo Quadro nella manutenzione delle opere idrauliche</a:t>
            </a:r>
            <a:r>
              <a:rPr lang="it-IT" sz="1600" b="1" dirty="0" smtClean="0">
                <a:latin typeface="Calibri" pitchFamily="32" charset="0"/>
              </a:rPr>
              <a:t/>
            </a:r>
            <a:br>
              <a:rPr lang="it-IT" sz="1600" b="1" dirty="0" smtClean="0">
                <a:latin typeface="Calibri" pitchFamily="32" charset="0"/>
              </a:rPr>
            </a:br>
            <a:endParaRPr lang="it-IT" sz="1600" i="1" dirty="0" smtClean="0">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ttangolo 2"/>
          <p:cNvSpPr/>
          <p:nvPr/>
        </p:nvSpPr>
        <p:spPr>
          <a:xfrm>
            <a:off x="360364" y="1543777"/>
            <a:ext cx="9144444" cy="4214231"/>
          </a:xfrm>
          <a:prstGeom prst="rect">
            <a:avLst/>
          </a:prstGeom>
        </p:spPr>
        <p:txBody>
          <a:bodyPr wrap="square">
            <a:spAutoFit/>
          </a:bodyPr>
          <a:lstStyle/>
          <a:p>
            <a:pPr fontAlgn="b"/>
            <a:r>
              <a:rPr lang="it-IT" sz="2400" dirty="0" smtClean="0">
                <a:solidFill>
                  <a:schemeClr val="tx1"/>
                </a:solidFill>
                <a:latin typeface="Calibri" panose="020F0502020204030204" pitchFamily="34" charset="0"/>
                <a:cs typeface="Calibri" panose="020F0502020204030204" pitchFamily="34" charset="0"/>
              </a:rPr>
              <a:t>I </a:t>
            </a:r>
            <a:r>
              <a:rPr lang="it-IT" sz="2400" dirty="0">
                <a:solidFill>
                  <a:schemeClr val="tx1"/>
                </a:solidFill>
                <a:latin typeface="Calibri" panose="020F0502020204030204" pitchFamily="34" charset="0"/>
                <a:cs typeface="Calibri" panose="020F0502020204030204" pitchFamily="34" charset="0"/>
              </a:rPr>
              <a:t>principali vantaggi degli Accordi quadro:</a:t>
            </a:r>
          </a:p>
          <a:p>
            <a:pPr marL="285750" lvl="0" indent="-285750" algn="just" fontAlgn="b">
              <a:buFont typeface="Arial" panose="020B0604020202020204" pitchFamily="34" charset="0"/>
              <a:buChar char="•"/>
            </a:pPr>
            <a:endParaRPr lang="it-IT" sz="2400" dirty="0" smtClean="0">
              <a:solidFill>
                <a:schemeClr val="tx1"/>
              </a:solidFill>
              <a:latin typeface="Calibri" panose="020F0502020204030204" pitchFamily="34" charset="0"/>
              <a:cs typeface="Calibri" panose="020F0502020204030204" pitchFamily="34" charset="0"/>
            </a:endParaRPr>
          </a:p>
          <a:p>
            <a:pPr marL="285750" lvl="0" indent="-285750" algn="just" fontAlgn="b">
              <a:buFont typeface="Arial" panose="020B0604020202020204" pitchFamily="34" charset="0"/>
              <a:buChar char="•"/>
            </a:pPr>
            <a:r>
              <a:rPr lang="it-IT" sz="2400" b="1" dirty="0" smtClean="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una </a:t>
            </a:r>
            <a:r>
              <a:rPr lang="it-IT"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grande flessibilità </a:t>
            </a:r>
            <a:r>
              <a:rPr lang="it-IT" sz="2400" dirty="0" smtClean="0">
                <a:solidFill>
                  <a:schemeClr val="tx1"/>
                </a:solidFill>
                <a:latin typeface="Calibri" panose="020F0502020204030204" pitchFamily="34" charset="0"/>
                <a:cs typeface="Calibri" panose="020F0502020204030204" pitchFamily="34" charset="0"/>
              </a:rPr>
              <a:t>nell’investire le risorse a disposizioni</a:t>
            </a:r>
          </a:p>
          <a:p>
            <a:pPr marL="285750" lvl="0" indent="-285750" algn="just" fontAlgn="b">
              <a:buFont typeface="Arial" panose="020B0604020202020204" pitchFamily="34" charset="0"/>
              <a:buChar char="•"/>
            </a:pPr>
            <a:r>
              <a:rPr lang="it-IT" sz="2400" dirty="0" smtClean="0">
                <a:solidFill>
                  <a:schemeClr val="tx1"/>
                </a:solidFill>
                <a:latin typeface="Calibri" panose="020F0502020204030204" pitchFamily="34" charset="0"/>
                <a:cs typeface="Calibri" panose="020F0502020204030204" pitchFamily="34" charset="0"/>
              </a:rPr>
              <a:t>durata del rapporto con l’appaltatore su un arco temporale più ampio che garantisca </a:t>
            </a:r>
            <a:r>
              <a:rPr lang="it-IT"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continuità degli interventi</a:t>
            </a:r>
          </a:p>
          <a:p>
            <a:pPr marL="285750" lvl="0" indent="-285750" algn="just" fontAlgn="b">
              <a:buFont typeface="Arial" panose="020B0604020202020204" pitchFamily="34" charset="0"/>
              <a:buChar char="•"/>
            </a:pPr>
            <a:r>
              <a:rPr lang="it-IT" sz="2400" dirty="0" smtClean="0">
                <a:solidFill>
                  <a:schemeClr val="tx1"/>
                </a:solidFill>
                <a:latin typeface="Calibri" panose="020F0502020204030204" pitchFamily="34" charset="0"/>
                <a:cs typeface="Calibri" panose="020F0502020204030204" pitchFamily="34" charset="0"/>
              </a:rPr>
              <a:t>numero non predeterminato degli interventi</a:t>
            </a:r>
          </a:p>
          <a:p>
            <a:pPr marL="285750" lvl="0" indent="-285750" algn="just" fontAlgn="b">
              <a:buFont typeface="Arial" panose="020B0604020202020204" pitchFamily="34" charset="0"/>
              <a:buChar char="•"/>
            </a:pPr>
            <a:r>
              <a:rPr lang="it-IT" sz="2400" b="1" dirty="0" err="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rapità</a:t>
            </a:r>
            <a:r>
              <a:rPr lang="it-IT"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 affidamento dei singoli appalti </a:t>
            </a:r>
            <a:r>
              <a:rPr lang="it-IT" sz="2400" dirty="0" smtClean="0">
                <a:solidFill>
                  <a:schemeClr val="tx1"/>
                </a:solidFill>
                <a:latin typeface="Calibri" panose="020F0502020204030204" pitchFamily="34" charset="0"/>
                <a:cs typeface="Calibri" panose="020F0502020204030204" pitchFamily="34" charset="0"/>
              </a:rPr>
              <a:t>(contratti applicativi anche tramite ordine di servizio)</a:t>
            </a:r>
            <a:endParaRPr lang="it-IT" sz="2400" dirty="0">
              <a:solidFill>
                <a:schemeClr val="tx1"/>
              </a:solidFill>
              <a:latin typeface="Calibri" panose="020F0502020204030204" pitchFamily="34" charset="0"/>
              <a:cs typeface="Calibri" panose="020F0502020204030204" pitchFamily="34" charset="0"/>
            </a:endParaRPr>
          </a:p>
          <a:p>
            <a:pPr marL="285750" lvl="0" indent="-285750" algn="just" fontAlgn="b">
              <a:buFont typeface="Arial" panose="020B0604020202020204" pitchFamily="34" charset="0"/>
              <a:buChar char="•"/>
            </a:pPr>
            <a:r>
              <a:rPr lang="it-IT" sz="2400" dirty="0" smtClean="0">
                <a:solidFill>
                  <a:schemeClr val="tx1"/>
                </a:solidFill>
                <a:latin typeface="Calibri" panose="020F0502020204030204" pitchFamily="34" charset="0"/>
                <a:cs typeface="Calibri" panose="020F0502020204030204" pitchFamily="34" charset="0"/>
              </a:rPr>
              <a:t>semplificazione dell’iter tecnico procedurale di realizzazione delle opere</a:t>
            </a:r>
          </a:p>
          <a:p>
            <a:pPr marL="285750" lvl="0" indent="-285750" algn="just" fontAlgn="b">
              <a:buFont typeface="Arial" panose="020B0604020202020204" pitchFamily="34" charset="0"/>
              <a:buChar char="•"/>
            </a:pPr>
            <a:r>
              <a:rPr lang="it-IT" sz="2400" dirty="0" smtClean="0">
                <a:solidFill>
                  <a:schemeClr val="tx1"/>
                </a:solidFill>
                <a:latin typeface="Calibri" panose="020F0502020204030204" pitchFamily="34" charset="0"/>
                <a:cs typeface="Calibri" panose="020F0502020204030204" pitchFamily="34" charset="0"/>
              </a:rPr>
              <a:t>maggiore tempestività negli interventi «straordinari»</a:t>
            </a:r>
            <a:endParaRPr lang="it-IT" sz="2400" dirty="0">
              <a:solidFill>
                <a:schemeClr val="tx1"/>
              </a:solidFill>
              <a:latin typeface="Calibri" panose="020F0502020204030204" pitchFamily="34" charset="0"/>
              <a:cs typeface="Calibri" panose="020F0502020204030204" pitchFamily="34" charset="0"/>
            </a:endParaRPr>
          </a:p>
          <a:p>
            <a:pPr algn="just"/>
            <a:endParaRPr lang="it-IT"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8751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smtClean="0">
                <a:latin typeface="Calibri" pitchFamily="32" charset="0"/>
              </a:rPr>
              <a:t>Parma, 16 dicembre 2016</a:t>
            </a:r>
            <a:r>
              <a:rPr lang="it-IT" sz="1400" b="1" smtClean="0">
                <a:latin typeface="Calibri" pitchFamily="32" charset="0"/>
              </a:rPr>
              <a:t/>
            </a:r>
            <a:br>
              <a:rPr lang="it-IT" sz="1400" b="1" smtClean="0">
                <a:latin typeface="Calibri" pitchFamily="32" charset="0"/>
              </a:rPr>
            </a:br>
            <a:r>
              <a:rPr lang="it-IT" sz="1400" b="1" smtClean="0">
                <a:latin typeface="Calibri" pitchFamily="32" charset="0"/>
              </a:rPr>
              <a:t>Lo Strumento dell’Accordo Quadro nella manutenzione delle opere idrauliche</a:t>
            </a:r>
            <a:r>
              <a:rPr lang="it-IT" sz="1600" b="1" smtClean="0">
                <a:latin typeface="Calibri" pitchFamily="32" charset="0"/>
              </a:rPr>
              <a:t/>
            </a:r>
            <a:br>
              <a:rPr lang="it-IT" sz="1600" b="1" smtClean="0">
                <a:latin typeface="Calibri" pitchFamily="32" charset="0"/>
              </a:rPr>
            </a:br>
            <a:endParaRPr lang="it-IT" sz="1600" i="1" smtClean="0">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6563"/>
          <a:stretch/>
        </p:blipFill>
        <p:spPr bwMode="auto">
          <a:xfrm>
            <a:off x="381898" y="1187549"/>
            <a:ext cx="4370382" cy="34029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381898" y="4322177"/>
            <a:ext cx="3365024" cy="249748"/>
          </a:xfrm>
          <a:prstGeom prst="rect">
            <a:avLst/>
          </a:prstGeom>
        </p:spPr>
        <p:txBody>
          <a:bodyPr wrap="none">
            <a:spAutoFit/>
          </a:bodyPr>
          <a:lstStyle/>
          <a:p>
            <a:r>
              <a:rPr lang="it-IT" sz="1100" i="1" dirty="0">
                <a:effectLst>
                  <a:outerShdw blurRad="38100" dist="38100" dir="2700000" algn="tl">
                    <a:srgbClr val="000000">
                      <a:alpha val="43137"/>
                    </a:srgbClr>
                  </a:outerShdw>
                </a:effectLst>
                <a:latin typeface="Calibri" pitchFamily="34" charset="0"/>
              </a:rPr>
              <a:t>Moncalieri: </a:t>
            </a:r>
            <a:r>
              <a:rPr lang="it-IT" sz="1100" i="1" dirty="0" smtClean="0">
                <a:effectLst>
                  <a:outerShdw blurRad="38100" dist="38100" dir="2700000" algn="tl">
                    <a:srgbClr val="000000">
                      <a:alpha val="43137"/>
                    </a:srgbClr>
                  </a:outerShdw>
                </a:effectLst>
                <a:latin typeface="Calibri" pitchFamily="34" charset="0"/>
              </a:rPr>
              <a:t>Torrente </a:t>
            </a:r>
            <a:r>
              <a:rPr lang="it-IT" sz="1100" i="1" dirty="0" err="1" smtClean="0">
                <a:effectLst>
                  <a:outerShdw blurRad="38100" dist="38100" dir="2700000" algn="tl">
                    <a:srgbClr val="000000">
                      <a:alpha val="43137"/>
                    </a:srgbClr>
                  </a:outerShdw>
                </a:effectLst>
                <a:latin typeface="Calibri" pitchFamily="34" charset="0"/>
              </a:rPr>
              <a:t>Sangone</a:t>
            </a:r>
            <a:r>
              <a:rPr lang="it-IT" sz="1100" i="1" dirty="0">
                <a:effectLst>
                  <a:outerShdw blurRad="38100" dist="38100" dir="2700000" algn="tl">
                    <a:srgbClr val="000000">
                      <a:alpha val="43137"/>
                    </a:srgbClr>
                  </a:outerShdw>
                </a:effectLst>
                <a:latin typeface="Calibri" pitchFamily="34" charset="0"/>
              </a:rPr>
              <a:t>, taglio piante su scogliere.</a:t>
            </a:r>
            <a:endParaRPr lang="it-IT" sz="1100" dirty="0">
              <a:effectLst>
                <a:outerShdw blurRad="38100" dist="38100" dir="2700000" algn="tl">
                  <a:srgbClr val="000000">
                    <a:alpha val="43137"/>
                  </a:srgbClr>
                </a:outerShdw>
              </a:effectLst>
              <a:latin typeface="Calibri" pitchFamily="34" charset="0"/>
            </a:endParaRPr>
          </a:p>
        </p:txBody>
      </p:sp>
      <p:pic>
        <p:nvPicPr>
          <p:cNvPr id="12" name="Immagine 11" descr="\\SRVTOFS\Ufficio_TO\_01_LAVORI\00_LAVORI\TO-E-165 -ACCORDO QUADRO\Ordini di Servzio\I Ordine di Servizio\Consegna\Foto\13. 11-07-2016\IMG_20160711_160148.jpg"/>
          <p:cNvPicPr/>
          <p:nvPr/>
        </p:nvPicPr>
        <p:blipFill rotWithShape="1">
          <a:blip r:embed="rId5" cstate="print">
            <a:extLst>
              <a:ext uri="{28A0092B-C50C-407E-A947-70E740481C1C}">
                <a14:useLocalDpi xmlns:a14="http://schemas.microsoft.com/office/drawing/2010/main" val="0"/>
              </a:ext>
            </a:extLst>
          </a:blip>
          <a:srcRect t="11351" b="37671"/>
          <a:stretch/>
        </p:blipFill>
        <p:spPr bwMode="auto">
          <a:xfrm>
            <a:off x="4752280" y="1187549"/>
            <a:ext cx="5009515" cy="3402965"/>
          </a:xfrm>
          <a:prstGeom prst="rect">
            <a:avLst/>
          </a:prstGeom>
          <a:noFill/>
          <a:ln>
            <a:noFill/>
          </a:ln>
          <a:extLst>
            <a:ext uri="{53640926-AAD7-44D8-BBD7-CCE9431645EC}">
              <a14:shadowObscured xmlns:a14="http://schemas.microsoft.com/office/drawing/2010/main"/>
            </a:ext>
          </a:extLst>
        </p:spPr>
      </p:pic>
      <p:sp>
        <p:nvSpPr>
          <p:cNvPr id="6" name="Rettangolo 5"/>
          <p:cNvSpPr/>
          <p:nvPr/>
        </p:nvSpPr>
        <p:spPr>
          <a:xfrm>
            <a:off x="4752280" y="4327349"/>
            <a:ext cx="3145413" cy="249748"/>
          </a:xfrm>
          <a:prstGeom prst="rect">
            <a:avLst/>
          </a:prstGeom>
        </p:spPr>
        <p:txBody>
          <a:bodyPr wrap="none">
            <a:spAutoFit/>
          </a:bodyPr>
          <a:lstStyle/>
          <a:p>
            <a:r>
              <a:rPr lang="it-IT" sz="1100" i="1" dirty="0">
                <a:effectLst>
                  <a:outerShdw blurRad="38100" dist="38100" dir="2700000" algn="tl">
                    <a:srgbClr val="000000">
                      <a:alpha val="43137"/>
                    </a:srgbClr>
                  </a:outerShdw>
                </a:effectLst>
                <a:latin typeface="Calibri" pitchFamily="34" charset="0"/>
              </a:rPr>
              <a:t>Vinovo: </a:t>
            </a:r>
            <a:r>
              <a:rPr lang="it-IT" sz="1100" i="1" dirty="0" smtClean="0">
                <a:effectLst>
                  <a:outerShdw blurRad="38100" dist="38100" dir="2700000" algn="tl">
                    <a:srgbClr val="000000">
                      <a:alpha val="43137"/>
                    </a:srgbClr>
                  </a:outerShdw>
                </a:effectLst>
                <a:latin typeface="Calibri" pitchFamily="34" charset="0"/>
              </a:rPr>
              <a:t>Torrente </a:t>
            </a:r>
            <a:r>
              <a:rPr lang="it-IT" sz="1100" i="1" dirty="0" err="1" smtClean="0">
                <a:effectLst>
                  <a:outerShdw blurRad="38100" dist="38100" dir="2700000" algn="tl">
                    <a:srgbClr val="000000">
                      <a:alpha val="43137"/>
                    </a:srgbClr>
                  </a:outerShdw>
                </a:effectLst>
                <a:latin typeface="Calibri" pitchFamily="34" charset="0"/>
              </a:rPr>
              <a:t>Sangone</a:t>
            </a:r>
            <a:r>
              <a:rPr lang="it-IT" sz="1100" i="1" dirty="0">
                <a:effectLst>
                  <a:outerShdw blurRad="38100" dist="38100" dir="2700000" algn="tl">
                    <a:srgbClr val="000000">
                      <a:alpha val="43137"/>
                    </a:srgbClr>
                  </a:outerShdw>
                </a:effectLst>
                <a:latin typeface="Calibri" pitchFamily="34" charset="0"/>
              </a:rPr>
              <a:t>, taglio piante su </a:t>
            </a:r>
            <a:r>
              <a:rPr lang="it-IT" sz="1100" i="1" dirty="0" smtClean="0">
                <a:effectLst>
                  <a:outerShdw blurRad="38100" dist="38100" dir="2700000" algn="tl">
                    <a:srgbClr val="000000">
                      <a:alpha val="43137"/>
                    </a:srgbClr>
                  </a:outerShdw>
                </a:effectLst>
                <a:latin typeface="Calibri" pitchFamily="34" charset="0"/>
              </a:rPr>
              <a:t>scogliere</a:t>
            </a:r>
            <a:endParaRPr lang="it-IT" dirty="0"/>
          </a:p>
        </p:txBody>
      </p:sp>
      <p:pic>
        <p:nvPicPr>
          <p:cNvPr id="14" name="Immagine 13" descr="\\SRVTOFS\Ufficio_TO\_01_LAVORI\00_LAVORI\TO-E-165 -ACCORDO QUADRO\Ordini di Servzio\Estratto per Vergnani\3. Crescentino_Verniciatura delle chiaviche.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898" y="4067869"/>
            <a:ext cx="4370382" cy="3168352"/>
          </a:xfrm>
          <a:prstGeom prst="rect">
            <a:avLst/>
          </a:prstGeom>
          <a:noFill/>
          <a:ln>
            <a:noFill/>
          </a:ln>
        </p:spPr>
      </p:pic>
      <p:sp>
        <p:nvSpPr>
          <p:cNvPr id="7" name="Rettangolo 6"/>
          <p:cNvSpPr/>
          <p:nvPr/>
        </p:nvSpPr>
        <p:spPr>
          <a:xfrm>
            <a:off x="359792" y="6876181"/>
            <a:ext cx="4082349" cy="249748"/>
          </a:xfrm>
          <a:prstGeom prst="rect">
            <a:avLst/>
          </a:prstGeom>
          <a:noFill/>
        </p:spPr>
        <p:txBody>
          <a:bodyPr wrap="square">
            <a:spAutoFit/>
          </a:bodyPr>
          <a:lstStyle/>
          <a:p>
            <a:r>
              <a:rPr lang="it-IT" sz="1100" b="1" i="1" dirty="0">
                <a:effectLst>
                  <a:outerShdw blurRad="38100" dist="38100" dir="2700000" algn="tl">
                    <a:srgbClr val="000000">
                      <a:alpha val="43137"/>
                    </a:srgbClr>
                  </a:outerShdw>
                </a:effectLst>
                <a:latin typeface="Calibri" pitchFamily="34" charset="0"/>
              </a:rPr>
              <a:t>Crescentino: Fiume Po, verniciatura ed ingrassaggio delle chiaviche</a:t>
            </a:r>
          </a:p>
        </p:txBody>
      </p:sp>
      <p:pic>
        <p:nvPicPr>
          <p:cNvPr id="16" name="Immagine 15" descr="\\SRVTOFS\Ufficio_TO\_01_LAVORI\00_LAVORI\TO-E-165 -ACCORDO QUADRO\Ordini di Servzio\Estratto per Vergnani\3. Formazione scalette_ Chiavica 1 DX Chisola.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52280" y="4067869"/>
            <a:ext cx="5009515" cy="3168352"/>
          </a:xfrm>
          <a:prstGeom prst="rect">
            <a:avLst/>
          </a:prstGeom>
          <a:noFill/>
          <a:ln>
            <a:noFill/>
          </a:ln>
        </p:spPr>
      </p:pic>
      <p:sp>
        <p:nvSpPr>
          <p:cNvPr id="8" name="Rettangolo 7"/>
          <p:cNvSpPr/>
          <p:nvPr/>
        </p:nvSpPr>
        <p:spPr>
          <a:xfrm>
            <a:off x="4680272" y="6876181"/>
            <a:ext cx="5328345" cy="407163"/>
          </a:xfrm>
          <a:prstGeom prst="rect">
            <a:avLst/>
          </a:prstGeom>
          <a:noFill/>
          <a:effectLst/>
        </p:spPr>
        <p:txBody>
          <a:bodyPr wrap="square">
            <a:spAutoFit/>
          </a:bodyPr>
          <a:lstStyle/>
          <a:p>
            <a:r>
              <a:rPr lang="it-IT" sz="1100" b="1" i="1" dirty="0">
                <a:effectLst>
                  <a:outerShdw blurRad="38100" dist="38100" dir="2700000" algn="tl">
                    <a:srgbClr val="000000">
                      <a:alpha val="43137"/>
                    </a:srgbClr>
                  </a:outerShdw>
                </a:effectLst>
                <a:latin typeface="Calibri" pitchFamily="34" charset="0"/>
              </a:rPr>
              <a:t>Moncalieri: </a:t>
            </a:r>
            <a:r>
              <a:rPr lang="it-IT" sz="1100" b="1" i="1" dirty="0" smtClean="0">
                <a:effectLst>
                  <a:outerShdw blurRad="38100" dist="38100" dir="2700000" algn="tl">
                    <a:srgbClr val="000000">
                      <a:alpha val="43137"/>
                    </a:srgbClr>
                  </a:outerShdw>
                </a:effectLst>
                <a:latin typeface="Calibri" pitchFamily="34" charset="0"/>
              </a:rPr>
              <a:t>Torrente </a:t>
            </a:r>
            <a:r>
              <a:rPr lang="it-IT" sz="1100" b="1" i="1" dirty="0" err="1" smtClean="0">
                <a:effectLst>
                  <a:outerShdw blurRad="38100" dist="38100" dir="2700000" algn="tl">
                    <a:srgbClr val="000000">
                      <a:alpha val="43137"/>
                    </a:srgbClr>
                  </a:outerShdw>
                </a:effectLst>
                <a:latin typeface="Calibri" pitchFamily="34" charset="0"/>
              </a:rPr>
              <a:t>Chisola</a:t>
            </a:r>
            <a:r>
              <a:rPr lang="it-IT" sz="1100" b="1" i="1" dirty="0">
                <a:effectLst>
                  <a:outerShdw blurRad="38100" dist="38100" dir="2700000" algn="tl">
                    <a:srgbClr val="000000">
                      <a:alpha val="43137"/>
                    </a:srgbClr>
                  </a:outerShdw>
                </a:effectLst>
                <a:latin typeface="Calibri" pitchFamily="34" charset="0"/>
              </a:rPr>
              <a:t>, posa di scalette in cemento per favorire la manutenzione della </a:t>
            </a:r>
            <a:r>
              <a:rPr lang="it-IT" sz="1100" b="1" i="1" dirty="0" smtClean="0">
                <a:effectLst>
                  <a:outerShdw blurRad="38100" dist="38100" dir="2700000" algn="tl">
                    <a:srgbClr val="000000">
                      <a:alpha val="43137"/>
                    </a:srgbClr>
                  </a:outerShdw>
                </a:effectLst>
                <a:latin typeface="Calibri" pitchFamily="34" charset="0"/>
              </a:rPr>
              <a:t>chiavica</a:t>
            </a:r>
            <a:endParaRPr lang="it-IT" sz="1100" b="1" i="1" dirty="0">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3405327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500"/>
                                        <p:tgtEl>
                                          <p:spTgt spid="184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latin typeface="Calibri" pitchFamily="32" charset="0"/>
              </a:rPr>
              <a:t>Parma, 16 dicembre 2016</a:t>
            </a:r>
            <a:r>
              <a:rPr lang="it-IT" sz="1400" b="1" dirty="0" smtClean="0">
                <a:latin typeface="Calibri" pitchFamily="32" charset="0"/>
              </a:rPr>
              <a:t/>
            </a:r>
            <a:br>
              <a:rPr lang="it-IT" sz="1400" b="1" dirty="0" smtClean="0">
                <a:latin typeface="Calibri" pitchFamily="32" charset="0"/>
              </a:rPr>
            </a:br>
            <a:r>
              <a:rPr lang="it-IT" sz="1400" b="1" dirty="0" smtClean="0">
                <a:latin typeface="Calibri" pitchFamily="32" charset="0"/>
              </a:rPr>
              <a:t>Lo Strumento dell’Accordo Quadro nella manutenzione delle opere idrauliche</a:t>
            </a:r>
            <a:r>
              <a:rPr lang="it-IT" sz="1600" b="1" dirty="0" smtClean="0">
                <a:latin typeface="Calibri" pitchFamily="32" charset="0"/>
              </a:rPr>
              <a:t/>
            </a:r>
            <a:br>
              <a:rPr lang="it-IT" sz="1600" b="1" dirty="0" smtClean="0">
                <a:latin typeface="Calibri" pitchFamily="32" charset="0"/>
              </a:rPr>
            </a:br>
            <a:endParaRPr lang="it-IT" sz="1600" i="1" dirty="0" smtClean="0">
              <a:latin typeface="Calibri" pitchFamily="32" charset="0"/>
            </a:endParaRPr>
          </a:p>
        </p:txBody>
      </p:sp>
      <p:sp>
        <p:nvSpPr>
          <p:cNvPr id="3075" name="Rectangle 2"/>
          <p:cNvSpPr>
            <a:spLocks noGrp="1" noChangeArrowheads="1"/>
          </p:cNvSpPr>
          <p:nvPr>
            <p:ph type="body" idx="1"/>
          </p:nvPr>
        </p:nvSpPr>
        <p:spPr>
          <a:xfrm>
            <a:off x="359792" y="1547589"/>
            <a:ext cx="9070975" cy="3672408"/>
          </a:xfrm>
        </p:spPr>
        <p:txBody>
          <a:bodyPr/>
          <a:lstStyle/>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smtClean="0">
                <a:latin typeface="Calibri" pitchFamily="32" charset="0"/>
              </a:rPr>
              <a:t>Reticolo di </a:t>
            </a:r>
            <a:r>
              <a:rPr lang="it-IT" sz="2400" dirty="0" err="1" smtClean="0">
                <a:latin typeface="Calibri" pitchFamily="32" charset="0"/>
              </a:rPr>
              <a:t>AIPo</a:t>
            </a:r>
            <a:endParaRPr lang="it-IT" sz="2400" dirty="0" smtClean="0">
              <a:latin typeface="Calibri" pitchFamily="32" charset="0"/>
            </a:endParaRPr>
          </a:p>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smtClean="0">
                <a:latin typeface="Calibri" pitchFamily="32" charset="0"/>
              </a:rPr>
              <a:t>Opere idrauliche</a:t>
            </a:r>
          </a:p>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smtClean="0">
                <a:latin typeface="Calibri" pitchFamily="32" charset="0"/>
              </a:rPr>
              <a:t>Ruolo chiave della manutenzione ordinaria e straordinaria per la riduzione del rischio idraulico </a:t>
            </a:r>
          </a:p>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smtClean="0">
                <a:latin typeface="Calibri" pitchFamily="32" charset="0"/>
              </a:rPr>
              <a:t>Risorse economiche investite dall’Agenzia per la manutenzione delle opere</a:t>
            </a:r>
          </a:p>
          <a:p>
            <a:pPr marL="800100" indent="-457200" algn="just" eaLnBrk="1">
              <a:buClrTx/>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smtClean="0">
                <a:latin typeface="Calibri" pitchFamily="32" charset="0"/>
              </a:rPr>
              <a:t>Lo strumento dell’Accordo Quadro </a:t>
            </a:r>
            <a:r>
              <a:rPr lang="it-IT" sz="2400" dirty="0">
                <a:latin typeface="Calibri" pitchFamily="32" charset="0"/>
              </a:rPr>
              <a:t>per una manutenzione continuativa ed efficace </a:t>
            </a:r>
            <a:r>
              <a:rPr lang="it-IT" sz="2400" dirty="0" smtClean="0">
                <a:latin typeface="Calibri" pitchFamily="32" charset="0"/>
              </a:rPr>
              <a:t>delle opere di difesa idraulica</a:t>
            </a:r>
            <a:endParaRPr lang="it-IT" sz="2400" dirty="0">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smtClean="0">
                <a:latin typeface="Calibri" pitchFamily="32" charset="0"/>
              </a:rPr>
              <a:t>Parma, 16 dicembre 2016</a:t>
            </a:r>
            <a:r>
              <a:rPr lang="it-IT" sz="1400" b="1" smtClean="0">
                <a:latin typeface="Calibri" pitchFamily="32" charset="0"/>
              </a:rPr>
              <a:t/>
            </a:r>
            <a:br>
              <a:rPr lang="it-IT" sz="1400" b="1" smtClean="0">
                <a:latin typeface="Calibri" pitchFamily="32" charset="0"/>
              </a:rPr>
            </a:br>
            <a:r>
              <a:rPr lang="it-IT" sz="1400" b="1" smtClean="0">
                <a:latin typeface="Calibri" pitchFamily="32" charset="0"/>
              </a:rPr>
              <a:t>Lo Strumento dell’Accordo Quadro nella manutenzione delle opere idrauliche</a:t>
            </a:r>
            <a:r>
              <a:rPr lang="it-IT" sz="1600" b="1" smtClean="0">
                <a:latin typeface="Calibri" pitchFamily="32" charset="0"/>
              </a:rPr>
              <a:t/>
            </a:r>
            <a:br>
              <a:rPr lang="it-IT" sz="1600" b="1" smtClean="0">
                <a:latin typeface="Calibri" pitchFamily="32" charset="0"/>
              </a:rPr>
            </a:br>
            <a:endParaRPr lang="it-IT" sz="1600" i="1" smtClean="0">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Immagine 12" descr="\\SRVTOFS\Ufficio_TO\_01_LAVORI\00_LAVORI\TO-E-165 -ACCORDO QUADRO\Ordini di Servzio\II Ordine di Servizio\Consegna\Foto\24. 03.10.2016\IMG_978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363" y="1259558"/>
            <a:ext cx="4463925" cy="3024335"/>
          </a:xfrm>
          <a:prstGeom prst="rect">
            <a:avLst/>
          </a:prstGeom>
          <a:noFill/>
          <a:ln>
            <a:noFill/>
          </a:ln>
        </p:spPr>
      </p:pic>
      <p:sp>
        <p:nvSpPr>
          <p:cNvPr id="2" name="Rettangolo 1"/>
          <p:cNvSpPr/>
          <p:nvPr/>
        </p:nvSpPr>
        <p:spPr>
          <a:xfrm>
            <a:off x="370884" y="1316111"/>
            <a:ext cx="4314284" cy="407163"/>
          </a:xfrm>
          <a:prstGeom prst="rect">
            <a:avLst/>
          </a:prstGeom>
          <a:noFill/>
          <a:effectLst/>
        </p:spPr>
        <p:txBody>
          <a:bodyPr wrap="square">
            <a:spAutoFit/>
          </a:bodyPr>
          <a:lstStyle/>
          <a:p>
            <a:r>
              <a:rPr lang="it-IT" sz="1100" b="1" i="1" dirty="0" smtClean="0">
                <a:effectLst>
                  <a:outerShdw blurRad="38100" dist="38100" dir="2700000" algn="tl">
                    <a:srgbClr val="000000">
                      <a:alpha val="43137"/>
                    </a:srgbClr>
                  </a:outerShdw>
                </a:effectLst>
                <a:latin typeface="Calibri" pitchFamily="34" charset="0"/>
              </a:rPr>
              <a:t>Romano Canavese: Torrente </a:t>
            </a:r>
            <a:r>
              <a:rPr lang="it-IT" sz="1100" b="1" i="1" dirty="0" err="1" smtClean="0">
                <a:effectLst>
                  <a:outerShdw blurRad="38100" dist="38100" dir="2700000" algn="tl">
                    <a:srgbClr val="000000">
                      <a:alpha val="43137"/>
                    </a:srgbClr>
                  </a:outerShdw>
                </a:effectLst>
                <a:latin typeface="Calibri" pitchFamily="34" charset="0"/>
              </a:rPr>
              <a:t>Chiusella</a:t>
            </a:r>
            <a:r>
              <a:rPr lang="it-IT" sz="1100" b="1" i="1" dirty="0" smtClean="0">
                <a:effectLst>
                  <a:outerShdw blurRad="38100" dist="38100" dir="2700000" algn="tl">
                    <a:srgbClr val="000000">
                      <a:alpha val="43137"/>
                    </a:srgbClr>
                  </a:outerShdw>
                </a:effectLst>
                <a:latin typeface="Calibri" pitchFamily="34" charset="0"/>
              </a:rPr>
              <a:t>, formazione di rampe di accesso ai fondi</a:t>
            </a:r>
            <a:endParaRPr lang="it-IT" sz="1100" b="1" i="1" dirty="0">
              <a:effectLst>
                <a:outerShdw blurRad="38100" dist="38100" dir="2700000" algn="tl">
                  <a:srgbClr val="000000">
                    <a:alpha val="43137"/>
                  </a:srgbClr>
                </a:outerShdw>
              </a:effectLst>
              <a:latin typeface="Calibri" pitchFamily="34" charset="0"/>
            </a:endParaRPr>
          </a:p>
        </p:txBody>
      </p:sp>
      <p:pic>
        <p:nvPicPr>
          <p:cNvPr id="15" name="Immagine 14" descr="\\SRVTOFS\Ufficio_TO\_01_LAVORI\00_LAVORI\TO-E-165 -ACCORDO QUADRO\Ordini di Servzio\Estratto per Vergnani\4. Romano Canavese_Adeguamento rampe.JPG"/>
          <p:cNvPicPr/>
          <p:nvPr/>
        </p:nvPicPr>
        <p:blipFill rotWithShape="1">
          <a:blip r:embed="rId5" cstate="print">
            <a:extLst>
              <a:ext uri="{28A0092B-C50C-407E-A947-70E740481C1C}">
                <a14:useLocalDpi xmlns:a14="http://schemas.microsoft.com/office/drawing/2010/main" val="0"/>
              </a:ext>
            </a:extLst>
          </a:blip>
          <a:srcRect t="9532"/>
          <a:stretch/>
        </p:blipFill>
        <p:spPr bwMode="auto">
          <a:xfrm>
            <a:off x="4824288" y="1277865"/>
            <a:ext cx="4838452" cy="3006028"/>
          </a:xfrm>
          <a:prstGeom prst="rect">
            <a:avLst/>
          </a:prstGeom>
          <a:noFill/>
          <a:ln>
            <a:noFill/>
          </a:ln>
          <a:extLst>
            <a:ext uri="{53640926-AAD7-44D8-BBD7-CCE9431645EC}">
              <a14:shadowObscured xmlns:a14="http://schemas.microsoft.com/office/drawing/2010/main"/>
            </a:ext>
          </a:extLst>
        </p:spPr>
      </p:pic>
      <p:pic>
        <p:nvPicPr>
          <p:cNvPr id="17" name="Immagine 16" descr="\\SRVTOFS\Ufficio_TO\_01_LAVORI\00_LAVORI\TO-E-165 -ACCORDO QUADRO\Ordini di Servzio\Estratto per Vergnani\5. Cavallermaggiore.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8715" y="3465130"/>
            <a:ext cx="5351145" cy="4015105"/>
          </a:xfrm>
          <a:prstGeom prst="rect">
            <a:avLst/>
          </a:prstGeom>
          <a:noFill/>
          <a:ln>
            <a:noFill/>
          </a:ln>
        </p:spPr>
      </p:pic>
      <p:sp>
        <p:nvSpPr>
          <p:cNvPr id="4" name="Rettangolo 3"/>
          <p:cNvSpPr/>
          <p:nvPr/>
        </p:nvSpPr>
        <p:spPr>
          <a:xfrm>
            <a:off x="2202621" y="7151762"/>
            <a:ext cx="5038725" cy="249748"/>
          </a:xfrm>
          <a:prstGeom prst="rect">
            <a:avLst/>
          </a:prstGeom>
          <a:noFill/>
          <a:effectLst/>
        </p:spPr>
        <p:txBody>
          <a:bodyPr wrap="square">
            <a:spAutoFit/>
          </a:bodyPr>
          <a:lstStyle/>
          <a:p>
            <a:r>
              <a:rPr lang="it-IT" sz="1100" b="1" i="1" dirty="0" smtClean="0">
                <a:effectLst>
                  <a:outerShdw blurRad="38100" dist="38100" dir="2700000" algn="tl">
                    <a:srgbClr val="000000">
                      <a:alpha val="43137"/>
                    </a:srgbClr>
                  </a:outerShdw>
                </a:effectLst>
                <a:latin typeface="Calibri" pitchFamily="34" charset="0"/>
              </a:rPr>
              <a:t>Cavallermaggiore: Torrente Maira</a:t>
            </a:r>
            <a:r>
              <a:rPr lang="it-IT" sz="1100" b="1" i="1" dirty="0">
                <a:effectLst>
                  <a:outerShdw blurRad="38100" dist="38100" dir="2700000" algn="tl">
                    <a:srgbClr val="000000">
                      <a:alpha val="43137"/>
                    </a:srgbClr>
                  </a:outerShdw>
                </a:effectLst>
                <a:latin typeface="Calibri" pitchFamily="34" charset="0"/>
              </a:rPr>
              <a:t>, movimentazione in alveo</a:t>
            </a:r>
          </a:p>
        </p:txBody>
      </p:sp>
    </p:spTree>
    <p:extLst>
      <p:ext uri="{BB962C8B-B14F-4D97-AF65-F5344CB8AC3E}">
        <p14:creationId xmlns:p14="http://schemas.microsoft.com/office/powerpoint/2010/main" val="37402723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smtClean="0">
                <a:latin typeface="Calibri" pitchFamily="32" charset="0"/>
              </a:rPr>
              <a:t>Parma, 16 dicembre 2016</a:t>
            </a:r>
            <a:r>
              <a:rPr lang="it-IT" sz="1400" b="1" smtClean="0">
                <a:latin typeface="Calibri" pitchFamily="32" charset="0"/>
              </a:rPr>
              <a:t/>
            </a:r>
            <a:br>
              <a:rPr lang="it-IT" sz="1400" b="1" smtClean="0">
                <a:latin typeface="Calibri" pitchFamily="32" charset="0"/>
              </a:rPr>
            </a:br>
            <a:r>
              <a:rPr lang="it-IT" sz="1400" b="1" smtClean="0">
                <a:latin typeface="Calibri" pitchFamily="32" charset="0"/>
              </a:rPr>
              <a:t>Lo Strumento dell’Accordo Quadro nella manutenzione delle opere idrauliche</a:t>
            </a:r>
            <a:r>
              <a:rPr lang="it-IT" sz="1600" b="1" smtClean="0">
                <a:latin typeface="Calibri" pitchFamily="32" charset="0"/>
              </a:rPr>
              <a:t/>
            </a:r>
            <a:br>
              <a:rPr lang="it-IT" sz="1600" b="1" smtClean="0">
                <a:latin typeface="Calibri" pitchFamily="32" charset="0"/>
              </a:rPr>
            </a:br>
            <a:endParaRPr lang="it-IT" sz="1600" i="1" smtClean="0">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Immagine 8" descr="\\SRVTOFS\Ufficio_TO\_01_LAVORI\00_LAVORI\TO-E-165 -ACCORDO QUADRO\Ordini di Servzio\Estratto per Vergnani\10. San Mauro_caricamento della Reynoutri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363" y="1187549"/>
            <a:ext cx="4247901" cy="3240360"/>
          </a:xfrm>
          <a:prstGeom prst="rect">
            <a:avLst/>
          </a:prstGeom>
          <a:noFill/>
          <a:ln>
            <a:noFill/>
          </a:ln>
        </p:spPr>
      </p:pic>
      <p:sp>
        <p:nvSpPr>
          <p:cNvPr id="3" name="Rettangolo 2"/>
          <p:cNvSpPr/>
          <p:nvPr/>
        </p:nvSpPr>
        <p:spPr>
          <a:xfrm>
            <a:off x="360363" y="3948738"/>
            <a:ext cx="4247901" cy="407163"/>
          </a:xfrm>
          <a:prstGeom prst="rect">
            <a:avLst/>
          </a:prstGeom>
          <a:noFill/>
          <a:effectLst/>
        </p:spPr>
        <p:txBody>
          <a:bodyPr wrap="square">
            <a:spAutoFit/>
          </a:bodyPr>
          <a:lstStyle/>
          <a:p>
            <a:r>
              <a:rPr lang="it-IT" sz="1100" b="1" i="1" dirty="0">
                <a:effectLst>
                  <a:outerShdw blurRad="38100" dist="38100" dir="2700000" algn="tl">
                    <a:srgbClr val="000000">
                      <a:alpha val="43137"/>
                    </a:srgbClr>
                  </a:outerShdw>
                </a:effectLst>
                <a:latin typeface="Calibri" pitchFamily="34" charset="0"/>
              </a:rPr>
              <a:t>San Mauro Torinese: </a:t>
            </a:r>
            <a:r>
              <a:rPr lang="it-IT" sz="1100" b="1" i="1" dirty="0" smtClean="0">
                <a:effectLst>
                  <a:outerShdw blurRad="38100" dist="38100" dir="2700000" algn="tl">
                    <a:srgbClr val="000000">
                      <a:alpha val="43137"/>
                    </a:srgbClr>
                  </a:outerShdw>
                </a:effectLst>
                <a:latin typeface="Calibri" pitchFamily="34" charset="0"/>
              </a:rPr>
              <a:t>Fiume Po</a:t>
            </a:r>
            <a:r>
              <a:rPr lang="it-IT" sz="1100" b="1" i="1" dirty="0">
                <a:effectLst>
                  <a:outerShdw blurRad="38100" dist="38100" dir="2700000" algn="tl">
                    <a:srgbClr val="000000">
                      <a:alpha val="43137"/>
                    </a:srgbClr>
                  </a:outerShdw>
                </a:effectLst>
                <a:latin typeface="Calibri" pitchFamily="34" charset="0"/>
              </a:rPr>
              <a:t>, fase di caricamento della </a:t>
            </a:r>
            <a:r>
              <a:rPr lang="it-IT" sz="1100" b="1" i="1" dirty="0" err="1">
                <a:effectLst>
                  <a:outerShdw blurRad="38100" dist="38100" dir="2700000" algn="tl">
                    <a:srgbClr val="000000">
                      <a:alpha val="43137"/>
                    </a:srgbClr>
                  </a:outerShdw>
                </a:effectLst>
                <a:latin typeface="Calibri" pitchFamily="34" charset="0"/>
              </a:rPr>
              <a:t>Reynoutria</a:t>
            </a:r>
            <a:r>
              <a:rPr lang="it-IT" sz="1100" b="1" i="1" dirty="0">
                <a:effectLst>
                  <a:outerShdw blurRad="38100" dist="38100" dir="2700000" algn="tl">
                    <a:srgbClr val="000000">
                      <a:alpha val="43137"/>
                    </a:srgbClr>
                  </a:outerShdw>
                </a:effectLst>
                <a:latin typeface="Calibri" pitchFamily="34" charset="0"/>
              </a:rPr>
              <a:t> </a:t>
            </a:r>
            <a:r>
              <a:rPr lang="it-IT" sz="1100" b="1" i="1" dirty="0" err="1">
                <a:effectLst>
                  <a:outerShdw blurRad="38100" dist="38100" dir="2700000" algn="tl">
                    <a:srgbClr val="000000">
                      <a:alpha val="43137"/>
                    </a:srgbClr>
                  </a:outerShdw>
                </a:effectLst>
                <a:latin typeface="Calibri" pitchFamily="34" charset="0"/>
              </a:rPr>
              <a:t>Japonica</a:t>
            </a:r>
            <a:r>
              <a:rPr lang="it-IT" sz="1100" b="1" i="1" dirty="0">
                <a:effectLst>
                  <a:outerShdw blurRad="38100" dist="38100" dir="2700000" algn="tl">
                    <a:srgbClr val="000000">
                      <a:alpha val="43137"/>
                    </a:srgbClr>
                  </a:outerShdw>
                </a:effectLst>
                <a:latin typeface="Calibri" pitchFamily="34" charset="0"/>
              </a:rPr>
              <a:t> dopo il taglio selettivo</a:t>
            </a:r>
          </a:p>
        </p:txBody>
      </p:sp>
      <p:pic>
        <p:nvPicPr>
          <p:cNvPr id="11" name="Immagine 10" descr="\\SRVTOFS\Ufficio_TO\_01_LAVORI\00_LAVORI\TO-E-165 -ACCORDO QUADRO\Ordini di Servzio\Estratto per Vergnani\9. Racconigi_sostituzione riduttore.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2280" y="1187549"/>
            <a:ext cx="4392488" cy="3240360"/>
          </a:xfrm>
          <a:prstGeom prst="rect">
            <a:avLst/>
          </a:prstGeom>
          <a:noFill/>
          <a:ln>
            <a:noFill/>
          </a:ln>
        </p:spPr>
      </p:pic>
      <p:sp>
        <p:nvSpPr>
          <p:cNvPr id="5" name="Rettangolo 4"/>
          <p:cNvSpPr/>
          <p:nvPr/>
        </p:nvSpPr>
        <p:spPr>
          <a:xfrm>
            <a:off x="4752280" y="3972372"/>
            <a:ext cx="3959751" cy="407163"/>
          </a:xfrm>
          <a:prstGeom prst="rect">
            <a:avLst/>
          </a:prstGeom>
          <a:noFill/>
          <a:effectLst/>
        </p:spPr>
        <p:txBody>
          <a:bodyPr wrap="square">
            <a:spAutoFit/>
          </a:bodyPr>
          <a:lstStyle/>
          <a:p>
            <a:r>
              <a:rPr lang="it-IT" sz="1100" b="1" i="1" dirty="0">
                <a:effectLst>
                  <a:outerShdw blurRad="38100" dist="38100" dir="2700000" algn="tl">
                    <a:srgbClr val="000000">
                      <a:alpha val="43137"/>
                    </a:srgbClr>
                  </a:outerShdw>
                </a:effectLst>
                <a:latin typeface="Calibri" pitchFamily="34" charset="0"/>
              </a:rPr>
              <a:t>Racconigi: </a:t>
            </a:r>
            <a:r>
              <a:rPr lang="it-IT" sz="1100" b="1" i="1" dirty="0" smtClean="0">
                <a:effectLst>
                  <a:outerShdw blurRad="38100" dist="38100" dir="2700000" algn="tl">
                    <a:srgbClr val="000000">
                      <a:alpha val="43137"/>
                    </a:srgbClr>
                  </a:outerShdw>
                </a:effectLst>
                <a:latin typeface="Calibri" pitchFamily="34" charset="0"/>
              </a:rPr>
              <a:t>Torrente Maira</a:t>
            </a:r>
            <a:r>
              <a:rPr lang="it-IT" sz="1100" b="1" i="1" dirty="0">
                <a:effectLst>
                  <a:outerShdw blurRad="38100" dist="38100" dir="2700000" algn="tl">
                    <a:srgbClr val="000000">
                      <a:alpha val="43137"/>
                    </a:srgbClr>
                  </a:outerShdw>
                </a:effectLst>
                <a:latin typeface="Calibri" pitchFamily="34" charset="0"/>
              </a:rPr>
              <a:t>, sostituzione riduttore su chiavica manuale</a:t>
            </a:r>
          </a:p>
        </p:txBody>
      </p:sp>
      <p:pic>
        <p:nvPicPr>
          <p:cNvPr id="14" name="Immagine 13" descr="C:\Users\serritellasara\Desktop\image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280" y="3131765"/>
            <a:ext cx="2952328" cy="4013706"/>
          </a:xfrm>
          <a:prstGeom prst="rect">
            <a:avLst/>
          </a:prstGeom>
          <a:noFill/>
          <a:ln>
            <a:noFill/>
          </a:ln>
        </p:spPr>
      </p:pic>
      <p:sp>
        <p:nvSpPr>
          <p:cNvPr id="6" name="Rettangolo 5"/>
          <p:cNvSpPr/>
          <p:nvPr/>
        </p:nvSpPr>
        <p:spPr>
          <a:xfrm>
            <a:off x="4752280" y="6732165"/>
            <a:ext cx="2950093" cy="407163"/>
          </a:xfrm>
          <a:prstGeom prst="rect">
            <a:avLst/>
          </a:prstGeom>
          <a:noFill/>
          <a:effectLst/>
        </p:spPr>
        <p:txBody>
          <a:bodyPr wrap="square">
            <a:spAutoFit/>
          </a:bodyPr>
          <a:lstStyle/>
          <a:p>
            <a:r>
              <a:rPr lang="it-IT" sz="1100" b="1" i="1" dirty="0">
                <a:effectLst>
                  <a:outerShdw blurRad="38100" dist="38100" dir="2700000" algn="tl">
                    <a:srgbClr val="000000">
                      <a:alpha val="43137"/>
                    </a:srgbClr>
                  </a:outerShdw>
                </a:effectLst>
                <a:latin typeface="Calibri" pitchFamily="34" charset="0"/>
              </a:rPr>
              <a:t>Polonghera: </a:t>
            </a:r>
            <a:r>
              <a:rPr lang="it-IT" sz="1100" b="1" i="1" dirty="0" smtClean="0">
                <a:effectLst>
                  <a:outerShdw blurRad="38100" dist="38100" dir="2700000" algn="tl">
                    <a:srgbClr val="000000">
                      <a:alpha val="43137"/>
                    </a:srgbClr>
                  </a:outerShdw>
                </a:effectLst>
                <a:latin typeface="Calibri" pitchFamily="34" charset="0"/>
              </a:rPr>
              <a:t>Torrente </a:t>
            </a:r>
            <a:r>
              <a:rPr lang="it-IT" sz="1100" b="1" i="1" dirty="0" err="1" smtClean="0">
                <a:effectLst>
                  <a:outerShdw blurRad="38100" dist="38100" dir="2700000" algn="tl">
                    <a:srgbClr val="000000">
                      <a:alpha val="43137"/>
                    </a:srgbClr>
                  </a:outerShdw>
                </a:effectLst>
                <a:latin typeface="Calibri" pitchFamily="34" charset="0"/>
              </a:rPr>
              <a:t>Varaita</a:t>
            </a:r>
            <a:r>
              <a:rPr lang="it-IT" sz="1100" b="1" i="1" dirty="0">
                <a:effectLst>
                  <a:outerShdw blurRad="38100" dist="38100" dir="2700000" algn="tl">
                    <a:srgbClr val="000000">
                      <a:alpha val="43137"/>
                    </a:srgbClr>
                  </a:outerShdw>
                </a:effectLst>
                <a:latin typeface="Calibri" pitchFamily="34" charset="0"/>
              </a:rPr>
              <a:t>, sostituzione del pannello della paratoia sulla chiavica</a:t>
            </a:r>
          </a:p>
        </p:txBody>
      </p:sp>
      <p:pic>
        <p:nvPicPr>
          <p:cNvPr id="16" name="Immagine 15" descr="\\SRVTOFS\Ufficio_TO\_01_LAVORI\00_LAVORI\TO-E-165 -ACCORDO QUADRO\Ordini di Servzio\Estratto per Vergnani\8. Ivrea_Via Aldisio_completamento materassini reno.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792" y="3779837"/>
            <a:ext cx="4242848" cy="3384376"/>
          </a:xfrm>
          <a:prstGeom prst="rect">
            <a:avLst/>
          </a:prstGeom>
          <a:noFill/>
          <a:ln>
            <a:noFill/>
          </a:ln>
        </p:spPr>
      </p:pic>
      <p:sp>
        <p:nvSpPr>
          <p:cNvPr id="7" name="Rettangolo 6"/>
          <p:cNvSpPr/>
          <p:nvPr/>
        </p:nvSpPr>
        <p:spPr>
          <a:xfrm>
            <a:off x="365417" y="6732165"/>
            <a:ext cx="4242848" cy="407163"/>
          </a:xfrm>
          <a:prstGeom prst="rect">
            <a:avLst/>
          </a:prstGeom>
        </p:spPr>
        <p:txBody>
          <a:bodyPr wrap="square">
            <a:spAutoFit/>
          </a:bodyPr>
          <a:lstStyle/>
          <a:p>
            <a:r>
              <a:rPr lang="it-IT" sz="1100" b="1" i="1" dirty="0">
                <a:effectLst>
                  <a:outerShdw blurRad="38100" dist="38100" dir="2700000" algn="tl">
                    <a:srgbClr val="000000">
                      <a:alpha val="43137"/>
                    </a:srgbClr>
                  </a:outerShdw>
                </a:effectLst>
                <a:latin typeface="Calibri" pitchFamily="34" charset="0"/>
              </a:rPr>
              <a:t>Ivrea: Dora Baltea, completamento posa materassino reno sull’argine di Via Aldisio</a:t>
            </a:r>
          </a:p>
        </p:txBody>
      </p:sp>
    </p:spTree>
    <p:extLst>
      <p:ext uri="{BB962C8B-B14F-4D97-AF65-F5344CB8AC3E}">
        <p14:creationId xmlns:p14="http://schemas.microsoft.com/office/powerpoint/2010/main" val="2221165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latin typeface="Calibri" pitchFamily="32" charset="0"/>
              </a:rPr>
              <a:t>Parma, 16 dicembre 2016</a:t>
            </a:r>
            <a:r>
              <a:rPr lang="it-IT" sz="1400" b="1" dirty="0" smtClean="0">
                <a:latin typeface="Calibri" pitchFamily="32" charset="0"/>
              </a:rPr>
              <a:t/>
            </a:r>
            <a:br>
              <a:rPr lang="it-IT" sz="1400" b="1" dirty="0" smtClean="0">
                <a:latin typeface="Calibri" pitchFamily="32" charset="0"/>
              </a:rPr>
            </a:br>
            <a:r>
              <a:rPr lang="it-IT" sz="1400" b="1" dirty="0" smtClean="0">
                <a:latin typeface="Calibri" pitchFamily="32" charset="0"/>
              </a:rPr>
              <a:t>Lo Strumento dell’Accordo Quadro nella manutenzione delle opere idrauliche</a:t>
            </a:r>
            <a:r>
              <a:rPr lang="it-IT" sz="1600" b="1" dirty="0" smtClean="0">
                <a:latin typeface="Calibri" pitchFamily="32" charset="0"/>
              </a:rPr>
              <a:t/>
            </a:r>
            <a:br>
              <a:rPr lang="it-IT" sz="1600" b="1" dirty="0" smtClean="0">
                <a:latin typeface="Calibri" pitchFamily="32" charset="0"/>
              </a:rPr>
            </a:br>
            <a:endParaRPr lang="it-IT" sz="1600" i="1" dirty="0" smtClean="0">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p:cNvSpPr txBox="1"/>
          <p:nvPr/>
        </p:nvSpPr>
        <p:spPr>
          <a:xfrm>
            <a:off x="2376016" y="1257218"/>
            <a:ext cx="7282891" cy="292709"/>
          </a:xfrm>
          <a:prstGeom prst="rect">
            <a:avLst/>
          </a:prstGeom>
          <a:noFill/>
        </p:spPr>
        <p:txBody>
          <a:bodyPr wrap="none" rtlCol="0">
            <a:spAutoFit/>
          </a:bodyPr>
          <a:lstStyle/>
          <a:p>
            <a:r>
              <a:rPr lang="it-IT" sz="1400" b="1" dirty="0" smtClean="0">
                <a:solidFill>
                  <a:srgbClr val="003366"/>
                </a:solidFill>
                <a:effectLst>
                  <a:outerShdw blurRad="38100" dist="38100" dir="2700000" algn="tl">
                    <a:srgbClr val="000000">
                      <a:alpha val="43137"/>
                    </a:srgbClr>
                  </a:outerShdw>
                </a:effectLst>
                <a:latin typeface="Calibri" pitchFamily="34" charset="0"/>
              </a:rPr>
              <a:t>Interventi di ripristino della funzionalità idraulica dell’arginatura danneggiata da tane di animali</a:t>
            </a:r>
            <a:endParaRPr lang="it-IT" sz="1400" b="1" dirty="0">
              <a:solidFill>
                <a:srgbClr val="003366"/>
              </a:solidFill>
              <a:effectLst>
                <a:outerShdw blurRad="38100" dist="38100" dir="2700000" algn="tl">
                  <a:srgbClr val="000000">
                    <a:alpha val="43137"/>
                  </a:srgbClr>
                </a:outerShdw>
              </a:effectLst>
              <a:latin typeface="Calibri" pitchFamily="34" charset="0"/>
            </a:endParaRPr>
          </a:p>
        </p:txBody>
      </p:sp>
      <p:pic>
        <p:nvPicPr>
          <p:cNvPr id="21506" name="Picture 2" descr="C:\Users\vergnanimirella\Dropbox\Giornata della Trasparenza\xVergnani_da_Vattimo\ripresa_tane_Po_Valenza\2016-06-28-10h11m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95" y="1549928"/>
            <a:ext cx="3937097" cy="295264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Users\vergnanimirella\Dropbox\Giornata della Trasparenza\xVergnani_da_Vattimo\ripresa_tane_Po_Valenza\2016-06-15-09h38m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2120" y="1549928"/>
            <a:ext cx="3937098" cy="2952641"/>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Users\vergnanimirella\Dropbox\Giornata della Trasparenza\xVergnani_da_Vattimo\ripresa_tane_Po_Valenza\2016-06-21-11h08m4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6512" y="1549928"/>
            <a:ext cx="3948336" cy="2961069"/>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Users\vergnanimirella\Dropbox\Giornata della Trasparenza\xVergnani_da_Vattimo\ripresa_tane_Po_Valenza\2016-06-29-09h44m1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095" y="3995861"/>
            <a:ext cx="4441153" cy="3330659"/>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Users\vergnanimirella\Dropbox\Giornata della Trasparenza\xVergnani_da_Vattimo\ripresa_tane_Po_Valenza\2016-06-28-09h54m1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5290" y="3029616"/>
            <a:ext cx="5729558" cy="4296903"/>
          </a:xfrm>
          <a:prstGeom prst="rect">
            <a:avLst/>
          </a:prstGeom>
          <a:noFill/>
          <a:extLst>
            <a:ext uri="{909E8E84-426E-40DD-AFC4-6F175D3DCCD1}">
              <a14:hiddenFill xmlns:a14="http://schemas.microsoft.com/office/drawing/2010/main">
                <a:solidFill>
                  <a:srgbClr val="FFFFFF"/>
                </a:solidFill>
              </a14:hiddenFill>
            </a:ext>
          </a:extLst>
        </p:spPr>
      </p:pic>
      <p:sp>
        <p:nvSpPr>
          <p:cNvPr id="16" name="Rettangolo 15"/>
          <p:cNvSpPr/>
          <p:nvPr/>
        </p:nvSpPr>
        <p:spPr>
          <a:xfrm>
            <a:off x="-72256" y="1549928"/>
            <a:ext cx="4176464" cy="249748"/>
          </a:xfrm>
          <a:prstGeom prst="rect">
            <a:avLst/>
          </a:prstGeom>
        </p:spPr>
        <p:txBody>
          <a:bodyPr wrap="square">
            <a:spAutoFit/>
          </a:bodyPr>
          <a:lstStyle/>
          <a:p>
            <a:r>
              <a:rPr lang="it-IT" sz="1100" b="1" i="1" dirty="0" smtClean="0">
                <a:effectLst>
                  <a:outerShdw blurRad="38100" dist="38100" dir="2700000" algn="tl">
                    <a:srgbClr val="000000">
                      <a:alpha val="43137"/>
                    </a:srgbClr>
                  </a:outerShdw>
                </a:effectLst>
                <a:latin typeface="Calibri" pitchFamily="34" charset="0"/>
              </a:rPr>
              <a:t>Ponte Valenza: Fiume Po, intervento di ripristino della l’arginatura</a:t>
            </a:r>
            <a:endParaRPr lang="it-IT" sz="1100" b="1" i="1" dirty="0">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12326173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fade">
                                      <p:cBhvr>
                                        <p:cTn id="10" dur="500"/>
                                        <p:tgtEl>
                                          <p:spTgt spid="215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508"/>
                                        </p:tgtEl>
                                        <p:attrNameLst>
                                          <p:attrName>style.visibility</p:attrName>
                                        </p:attrNameLst>
                                      </p:cBhvr>
                                      <p:to>
                                        <p:strVal val="visible"/>
                                      </p:to>
                                    </p:set>
                                    <p:animEffect transition="in" filter="fade">
                                      <p:cBhvr>
                                        <p:cTn id="15" dur="500"/>
                                        <p:tgtEl>
                                          <p:spTgt spid="2150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509"/>
                                        </p:tgtEl>
                                        <p:attrNameLst>
                                          <p:attrName>style.visibility</p:attrName>
                                        </p:attrNameLst>
                                      </p:cBhvr>
                                      <p:to>
                                        <p:strVal val="visible"/>
                                      </p:to>
                                    </p:set>
                                    <p:animEffect transition="in" filter="fade">
                                      <p:cBhvr>
                                        <p:cTn id="20" dur="500"/>
                                        <p:tgtEl>
                                          <p:spTgt spid="2150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511"/>
                                        </p:tgtEl>
                                        <p:attrNameLst>
                                          <p:attrName>style.visibility</p:attrName>
                                        </p:attrNameLst>
                                      </p:cBhvr>
                                      <p:to>
                                        <p:strVal val="visible"/>
                                      </p:to>
                                    </p:set>
                                    <p:animEffect transition="in" filter="fade">
                                      <p:cBhvr>
                                        <p:cTn id="25" dur="500"/>
                                        <p:tgtEl>
                                          <p:spTgt spid="215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512"/>
                                        </p:tgtEl>
                                        <p:attrNameLst>
                                          <p:attrName>style.visibility</p:attrName>
                                        </p:attrNameLst>
                                      </p:cBhvr>
                                      <p:to>
                                        <p:strVal val="visible"/>
                                      </p:to>
                                    </p:set>
                                    <p:animEffect transition="in" filter="fade">
                                      <p:cBhvr>
                                        <p:cTn id="30"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latin typeface="Calibri" pitchFamily="32" charset="0"/>
              </a:rPr>
              <a:t>Parma, 16 dicembre 2016</a:t>
            </a:r>
            <a:r>
              <a:rPr lang="it-IT" sz="1400" b="1" dirty="0" smtClean="0">
                <a:latin typeface="Calibri" pitchFamily="32" charset="0"/>
              </a:rPr>
              <a:t/>
            </a:r>
            <a:br>
              <a:rPr lang="it-IT" sz="1400" b="1" dirty="0" smtClean="0">
                <a:latin typeface="Calibri" pitchFamily="32" charset="0"/>
              </a:rPr>
            </a:br>
            <a:r>
              <a:rPr lang="it-IT" sz="1400" b="1" dirty="0" smtClean="0">
                <a:latin typeface="Calibri" pitchFamily="32" charset="0"/>
              </a:rPr>
              <a:t>Lo Strumento dell’Accordo Quadro nella manutenzione delle opere idrauliche</a:t>
            </a:r>
            <a:r>
              <a:rPr lang="it-IT" sz="1600" b="1" dirty="0" smtClean="0">
                <a:latin typeface="Calibri" pitchFamily="32" charset="0"/>
              </a:rPr>
              <a:t/>
            </a:r>
            <a:br>
              <a:rPr lang="it-IT" sz="1600" b="1" dirty="0" smtClean="0">
                <a:latin typeface="Calibri" pitchFamily="32" charset="0"/>
              </a:rPr>
            </a:br>
            <a:endParaRPr lang="it-IT" sz="1600" i="1" dirty="0" smtClean="0">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p:cNvSpPr txBox="1"/>
          <p:nvPr/>
        </p:nvSpPr>
        <p:spPr>
          <a:xfrm>
            <a:off x="360363" y="1099720"/>
            <a:ext cx="2490297" cy="292709"/>
          </a:xfrm>
          <a:prstGeom prst="rect">
            <a:avLst/>
          </a:prstGeom>
          <a:noFill/>
        </p:spPr>
        <p:txBody>
          <a:bodyPr wrap="none" rtlCol="0">
            <a:spAutoFit/>
          </a:bodyPr>
          <a:lstStyle/>
          <a:p>
            <a:r>
              <a:rPr lang="it-IT" sz="1400" b="1" dirty="0" smtClean="0">
                <a:solidFill>
                  <a:srgbClr val="003366"/>
                </a:solidFill>
                <a:effectLst>
                  <a:outerShdw blurRad="38100" dist="38100" dir="2700000" algn="tl">
                    <a:srgbClr val="000000">
                      <a:alpha val="43137"/>
                    </a:srgbClr>
                  </a:outerShdw>
                </a:effectLst>
                <a:latin typeface="Calibri" pitchFamily="34" charset="0"/>
              </a:rPr>
              <a:t>Posa in opera di rete </a:t>
            </a:r>
            <a:r>
              <a:rPr lang="it-IT" sz="1400" b="1" dirty="0" err="1" smtClean="0">
                <a:solidFill>
                  <a:srgbClr val="003366"/>
                </a:solidFill>
                <a:effectLst>
                  <a:outerShdw blurRad="38100" dist="38100" dir="2700000" algn="tl">
                    <a:srgbClr val="000000">
                      <a:alpha val="43137"/>
                    </a:srgbClr>
                  </a:outerShdw>
                </a:effectLst>
                <a:latin typeface="Calibri" pitchFamily="34" charset="0"/>
              </a:rPr>
              <a:t>antinutria</a:t>
            </a:r>
            <a:endParaRPr lang="it-IT" sz="1400" b="1" dirty="0">
              <a:solidFill>
                <a:srgbClr val="003366"/>
              </a:solidFill>
              <a:effectLst>
                <a:outerShdw blurRad="38100" dist="38100" dir="2700000" algn="tl">
                  <a:srgbClr val="000000">
                    <a:alpha val="43137"/>
                  </a:srgbClr>
                </a:outerShdw>
              </a:effectLst>
              <a:latin typeface="Calibri" pitchFamily="34" charset="0"/>
            </a:endParaRPr>
          </a:p>
        </p:txBody>
      </p:sp>
      <p:pic>
        <p:nvPicPr>
          <p:cNvPr id="22530" name="Picture 2" descr="C:\Users\vergnanimirella\Dropbox\Giornata della Trasparenza\xVergnani_da_Vattimo\Ricarica_sommità_arginale_Bormida_Castellazzo_ protezione_rete_antinutrie\2016-05-18-10h45m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650" y="1549928"/>
            <a:ext cx="4759670" cy="3569532"/>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C:\Users\vergnanimirella\Dropbox\Giornata della Trasparenza\xVergnani_da_Vattimo\Ricarica_sommità_arginale_Bormida_Castellazzo_ protezione_rete_antinutrie\2016-06-10-11h24m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2280" y="1549928"/>
            <a:ext cx="4759670" cy="3569532"/>
          </a:xfrm>
          <a:prstGeom prst="rect">
            <a:avLst/>
          </a:prstGeom>
          <a:noFill/>
          <a:extLst>
            <a:ext uri="{909E8E84-426E-40DD-AFC4-6F175D3DCCD1}">
              <a14:hiddenFill xmlns:a14="http://schemas.microsoft.com/office/drawing/2010/main">
                <a:solidFill>
                  <a:srgbClr val="FFFFFF"/>
                </a:solidFill>
              </a14:hiddenFill>
            </a:ext>
          </a:extLst>
        </p:spPr>
      </p:pic>
      <p:sp>
        <p:nvSpPr>
          <p:cNvPr id="16" name="Rettangolo 15"/>
          <p:cNvSpPr/>
          <p:nvPr/>
        </p:nvSpPr>
        <p:spPr>
          <a:xfrm>
            <a:off x="3024088" y="1619597"/>
            <a:ext cx="4176464" cy="249748"/>
          </a:xfrm>
          <a:prstGeom prst="rect">
            <a:avLst/>
          </a:prstGeom>
        </p:spPr>
        <p:txBody>
          <a:bodyPr wrap="square">
            <a:spAutoFit/>
          </a:bodyPr>
          <a:lstStyle/>
          <a:p>
            <a:r>
              <a:rPr lang="it-IT" sz="1100" b="1" i="1" dirty="0" smtClean="0">
                <a:effectLst>
                  <a:outerShdw blurRad="38100" dist="38100" dir="2700000" algn="tl">
                    <a:srgbClr val="000000">
                      <a:alpha val="43137"/>
                    </a:srgbClr>
                  </a:outerShdw>
                </a:effectLst>
                <a:latin typeface="Calibri" pitchFamily="34" charset="0"/>
              </a:rPr>
              <a:t>Castellazzo: Torrente Bormida posa in opera di rete </a:t>
            </a:r>
            <a:r>
              <a:rPr lang="it-IT" sz="1100" b="1" i="1" dirty="0" err="1" smtClean="0">
                <a:effectLst>
                  <a:outerShdw blurRad="38100" dist="38100" dir="2700000" algn="tl">
                    <a:srgbClr val="000000">
                      <a:alpha val="43137"/>
                    </a:srgbClr>
                  </a:outerShdw>
                </a:effectLst>
                <a:latin typeface="Calibri" pitchFamily="34" charset="0"/>
              </a:rPr>
              <a:t>antinutria</a:t>
            </a:r>
            <a:r>
              <a:rPr lang="it-IT" sz="1100" b="1" i="1" dirty="0" smtClean="0">
                <a:effectLst>
                  <a:outerShdw blurRad="38100" dist="38100" dir="2700000" algn="tl">
                    <a:srgbClr val="000000">
                      <a:alpha val="43137"/>
                    </a:srgbClr>
                  </a:outerShdw>
                </a:effectLst>
                <a:latin typeface="Calibri" pitchFamily="34" charset="0"/>
              </a:rPr>
              <a:t> </a:t>
            </a:r>
            <a:endParaRPr lang="it-IT" sz="1100" b="1" i="1" dirty="0">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17527233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fade">
                                      <p:cBhvr>
                                        <p:cTn id="10" dur="500"/>
                                        <p:tgtEl>
                                          <p:spTgt spid="22530"/>
                                        </p:tgtEl>
                                      </p:cBhvr>
                                    </p:animEffect>
                                  </p:childTnLst>
                                </p:cTn>
                              </p:par>
                              <p:par>
                                <p:cTn id="11" presetID="10" presetClass="entr" presetSubtype="0" fill="hold" nodeType="withEffect">
                                  <p:stCondLst>
                                    <p:cond delay="0"/>
                                  </p:stCondLst>
                                  <p:childTnLst>
                                    <p:set>
                                      <p:cBhvr>
                                        <p:cTn id="12" dur="1" fill="hold">
                                          <p:stCondLst>
                                            <p:cond delay="0"/>
                                          </p:stCondLst>
                                        </p:cTn>
                                        <p:tgtEl>
                                          <p:spTgt spid="22532"/>
                                        </p:tgtEl>
                                        <p:attrNameLst>
                                          <p:attrName>style.visibility</p:attrName>
                                        </p:attrNameLst>
                                      </p:cBhvr>
                                      <p:to>
                                        <p:strVal val="visible"/>
                                      </p:to>
                                    </p:set>
                                    <p:animEffect transition="in" filter="fade">
                                      <p:cBhvr>
                                        <p:cTn id="13"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smtClean="0">
                <a:latin typeface="Calibri" pitchFamily="32" charset="0"/>
              </a:rPr>
              <a:t>Parma, 16 dicembre 2016</a:t>
            </a:r>
            <a:r>
              <a:rPr lang="it-IT" sz="1400" b="1" smtClean="0">
                <a:latin typeface="Calibri" pitchFamily="32" charset="0"/>
              </a:rPr>
              <a:t/>
            </a:r>
            <a:br>
              <a:rPr lang="it-IT" sz="1400" b="1" smtClean="0">
                <a:latin typeface="Calibri" pitchFamily="32" charset="0"/>
              </a:rPr>
            </a:br>
            <a:r>
              <a:rPr lang="it-IT" sz="1400" b="1" smtClean="0">
                <a:latin typeface="Calibri" pitchFamily="32" charset="0"/>
              </a:rPr>
              <a:t>Lo Strumento dell’Accordo Quadro nella manutenzione delle opere idrauliche</a:t>
            </a:r>
            <a:r>
              <a:rPr lang="it-IT" sz="1600" b="1" smtClean="0">
                <a:latin typeface="Calibri" pitchFamily="32" charset="0"/>
              </a:rPr>
              <a:t/>
            </a:r>
            <a:br>
              <a:rPr lang="it-IT" sz="1600" b="1" smtClean="0">
                <a:latin typeface="Calibri" pitchFamily="32" charset="0"/>
              </a:rPr>
            </a:br>
            <a:endParaRPr lang="it-IT" sz="1600" i="1" smtClean="0">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144" t="13574" r="16882"/>
          <a:stretch/>
        </p:blipFill>
        <p:spPr bwMode="auto">
          <a:xfrm>
            <a:off x="359623" y="1281787"/>
            <a:ext cx="8641129" cy="61316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4320232" y="1403573"/>
            <a:ext cx="4303358" cy="292709"/>
          </a:xfrm>
          <a:prstGeom prst="rect">
            <a:avLst/>
          </a:prstGeom>
          <a:noFill/>
        </p:spPr>
        <p:txBody>
          <a:bodyPr wrap="none" rtlCol="0">
            <a:spAutoFit/>
          </a:bodyPr>
          <a:lstStyle/>
          <a:p>
            <a:r>
              <a:rPr lang="it-IT" sz="1400" b="1" dirty="0" smtClean="0">
                <a:solidFill>
                  <a:srgbClr val="003366"/>
                </a:solidFill>
                <a:effectLst>
                  <a:outerShdw blurRad="38100" dist="38100" dir="2700000" algn="tl">
                    <a:srgbClr val="000000">
                      <a:alpha val="43137"/>
                    </a:srgbClr>
                  </a:outerShdw>
                </a:effectLst>
                <a:latin typeface="Calibri" pitchFamily="34" charset="0"/>
              </a:rPr>
              <a:t>Manutenzione del fiume Po e del Fiume Taro e affluenti</a:t>
            </a:r>
            <a:endParaRPr lang="it-IT" sz="1400" b="1" dirty="0">
              <a:solidFill>
                <a:srgbClr val="003366"/>
              </a:solidFill>
              <a:effectLst>
                <a:outerShdw blurRad="38100" dist="38100" dir="2700000" algn="tl">
                  <a:srgbClr val="000000">
                    <a:alpha val="43137"/>
                  </a:srgbClr>
                </a:outerShdw>
              </a:effectLst>
              <a:latin typeface="Calibri" pitchFamily="34" charset="0"/>
            </a:endParaRPr>
          </a:p>
        </p:txBody>
      </p:sp>
      <p:pic>
        <p:nvPicPr>
          <p:cNvPr id="13" name="Picture 2" descr="C:\Users\vergnanimirella\Desktop\FIRMA DIGITALE\IMG-20161115-WA00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3109" y="1251930"/>
            <a:ext cx="2961119" cy="52642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vergnanimirella\Desktop\FIRMA DIGITALE\IMG-20161115-WA000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0579"/>
          <a:stretch/>
        </p:blipFill>
        <p:spPr bwMode="auto">
          <a:xfrm>
            <a:off x="374754" y="1281787"/>
            <a:ext cx="4176464" cy="4422629"/>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374755" y="5316890"/>
            <a:ext cx="4176464" cy="407163"/>
          </a:xfrm>
          <a:prstGeom prst="rect">
            <a:avLst/>
          </a:prstGeom>
        </p:spPr>
        <p:txBody>
          <a:bodyPr wrap="square">
            <a:spAutoFit/>
          </a:bodyPr>
          <a:lstStyle/>
          <a:p>
            <a:r>
              <a:rPr lang="it-IT" sz="1100" b="1" i="1" dirty="0" smtClean="0">
                <a:effectLst>
                  <a:outerShdw blurRad="38100" dist="38100" dir="2700000" algn="tl">
                    <a:srgbClr val="000000">
                      <a:alpha val="43137"/>
                    </a:srgbClr>
                  </a:outerShdw>
                </a:effectLst>
                <a:latin typeface="Calibri" pitchFamily="34" charset="0"/>
              </a:rPr>
              <a:t>San Secondo Parmense: Fiume Taro, sfalcio e </a:t>
            </a:r>
            <a:r>
              <a:rPr lang="it-IT" sz="1100" b="1" i="1" dirty="0" err="1" smtClean="0">
                <a:effectLst>
                  <a:outerShdw blurRad="38100" dist="38100" dir="2700000" algn="tl">
                    <a:srgbClr val="000000">
                      <a:alpha val="43137"/>
                    </a:srgbClr>
                  </a:outerShdw>
                </a:effectLst>
                <a:latin typeface="Calibri" pitchFamily="34" charset="0"/>
              </a:rPr>
              <a:t>decespugliamento</a:t>
            </a:r>
            <a:r>
              <a:rPr lang="it-IT" sz="1100" b="1" i="1" dirty="0" smtClean="0">
                <a:effectLst>
                  <a:outerShdw blurRad="38100" dist="38100" dir="2700000" algn="tl">
                    <a:srgbClr val="000000">
                      <a:alpha val="43137"/>
                    </a:srgbClr>
                  </a:outerShdw>
                </a:effectLst>
                <a:latin typeface="Calibri" pitchFamily="34" charset="0"/>
              </a:rPr>
              <a:t> rilevato arginale</a:t>
            </a:r>
            <a:endParaRPr lang="it-IT" sz="1100" b="1" i="1" dirty="0">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3405327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smtClean="0">
                <a:latin typeface="Calibri" pitchFamily="32" charset="0"/>
              </a:rPr>
              <a:t>Parma, 16 dicembre 2016</a:t>
            </a:r>
            <a:r>
              <a:rPr lang="it-IT" sz="1400" b="1" smtClean="0">
                <a:latin typeface="Calibri" pitchFamily="32" charset="0"/>
              </a:rPr>
              <a:t/>
            </a:r>
            <a:br>
              <a:rPr lang="it-IT" sz="1400" b="1" smtClean="0">
                <a:latin typeface="Calibri" pitchFamily="32" charset="0"/>
              </a:rPr>
            </a:br>
            <a:r>
              <a:rPr lang="it-IT" sz="1400" b="1" smtClean="0">
                <a:latin typeface="Calibri" pitchFamily="32" charset="0"/>
              </a:rPr>
              <a:t>Lo Strumento dell’Accordo Quadro nella manutenzione delle opere idrauliche</a:t>
            </a:r>
            <a:r>
              <a:rPr lang="it-IT" sz="1600" b="1" smtClean="0">
                <a:latin typeface="Calibri" pitchFamily="32" charset="0"/>
              </a:rPr>
              <a:t/>
            </a:r>
            <a:br>
              <a:rPr lang="it-IT" sz="1600" b="1" smtClean="0">
                <a:latin typeface="Calibri" pitchFamily="32" charset="0"/>
              </a:rPr>
            </a:br>
            <a:endParaRPr lang="it-IT" sz="1600" i="1" smtClean="0">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8" name="Picture 6" descr="C:\Users\vergnanimirella\Desktop\FIRMA DIGITALE\IMG-20161122-WA0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363" y="1224061"/>
            <a:ext cx="3429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descr="C:\Users\vergnanimirella\Desktop\FIRMA DIGITALE\IMG-20161122-WA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0112" y="1403573"/>
            <a:ext cx="3672408" cy="4896544"/>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vergnanimirella\Desktop\FIRMA DIGITALE\IMG-20161122-WA0003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32400" y="1931632"/>
            <a:ext cx="4032448" cy="5376597"/>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60362" y="5274591"/>
            <a:ext cx="2951757" cy="407163"/>
          </a:xfrm>
          <a:prstGeom prst="rect">
            <a:avLst/>
          </a:prstGeom>
        </p:spPr>
        <p:txBody>
          <a:bodyPr wrap="square">
            <a:spAutoFit/>
          </a:bodyPr>
          <a:lstStyle/>
          <a:p>
            <a:r>
              <a:rPr lang="it-IT" sz="1100" b="1" i="1" dirty="0">
                <a:effectLst>
                  <a:outerShdw blurRad="38100" dist="38100" dir="2700000" algn="tl">
                    <a:srgbClr val="000000">
                      <a:alpha val="43137"/>
                    </a:srgbClr>
                  </a:outerShdw>
                </a:effectLst>
                <a:latin typeface="Calibri" pitchFamily="34" charset="0"/>
              </a:rPr>
              <a:t>San Secondo Parmense: Fiume Taro, sfalcio e </a:t>
            </a:r>
            <a:r>
              <a:rPr lang="it-IT" sz="1100" b="1" i="1" dirty="0" err="1">
                <a:effectLst>
                  <a:outerShdw blurRad="38100" dist="38100" dir="2700000" algn="tl">
                    <a:srgbClr val="000000">
                      <a:alpha val="43137"/>
                    </a:srgbClr>
                  </a:outerShdw>
                </a:effectLst>
                <a:latin typeface="Calibri" pitchFamily="34" charset="0"/>
              </a:rPr>
              <a:t>decespugliamento</a:t>
            </a:r>
            <a:r>
              <a:rPr lang="it-IT" sz="1100" b="1" i="1" dirty="0">
                <a:effectLst>
                  <a:outerShdw blurRad="38100" dist="38100" dir="2700000" algn="tl">
                    <a:srgbClr val="000000">
                      <a:alpha val="43137"/>
                    </a:srgbClr>
                  </a:outerShdw>
                </a:effectLst>
                <a:latin typeface="Calibri" pitchFamily="34" charset="0"/>
              </a:rPr>
              <a:t> rilevato arginale</a:t>
            </a:r>
          </a:p>
        </p:txBody>
      </p:sp>
    </p:spTree>
    <p:extLst>
      <p:ext uri="{BB962C8B-B14F-4D97-AF65-F5344CB8AC3E}">
        <p14:creationId xmlns:p14="http://schemas.microsoft.com/office/powerpoint/2010/main" val="7456042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500"/>
                                        <p:tgtEl>
                                          <p:spTgt spid="235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557"/>
                                        </p:tgtEl>
                                        <p:attrNameLst>
                                          <p:attrName>style.visibility</p:attrName>
                                        </p:attrNameLst>
                                      </p:cBhvr>
                                      <p:to>
                                        <p:strVal val="visible"/>
                                      </p:to>
                                    </p:set>
                                    <p:animEffect transition="in" filter="fade">
                                      <p:cBhvr>
                                        <p:cTn id="15" dur="500"/>
                                        <p:tgtEl>
                                          <p:spTgt spid="2355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555"/>
                                        </p:tgtEl>
                                        <p:attrNameLst>
                                          <p:attrName>style.visibility</p:attrName>
                                        </p:attrNameLst>
                                      </p:cBhvr>
                                      <p:to>
                                        <p:strVal val="visible"/>
                                      </p:to>
                                    </p:set>
                                    <p:animEffect transition="in" filter="fade">
                                      <p:cBhvr>
                                        <p:cTn id="20"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smtClean="0">
                <a:latin typeface="Calibri" pitchFamily="32" charset="0"/>
              </a:rPr>
              <a:t>Parma, 16 dicembre 2016</a:t>
            </a:r>
            <a:r>
              <a:rPr lang="it-IT" sz="1400" b="1" smtClean="0">
                <a:latin typeface="Calibri" pitchFamily="32" charset="0"/>
              </a:rPr>
              <a:t/>
            </a:r>
            <a:br>
              <a:rPr lang="it-IT" sz="1400" b="1" smtClean="0">
                <a:latin typeface="Calibri" pitchFamily="32" charset="0"/>
              </a:rPr>
            </a:br>
            <a:r>
              <a:rPr lang="it-IT" sz="1400" b="1" smtClean="0">
                <a:latin typeface="Calibri" pitchFamily="32" charset="0"/>
              </a:rPr>
              <a:t>Lo Strumento dell’Accordo Quadro nella manutenzione delle opere idrauliche</a:t>
            </a:r>
            <a:r>
              <a:rPr lang="it-IT" sz="1600" b="1" smtClean="0">
                <a:latin typeface="Calibri" pitchFamily="32" charset="0"/>
              </a:rPr>
              <a:t/>
            </a:r>
            <a:br>
              <a:rPr lang="it-IT" sz="1600" b="1" smtClean="0">
                <a:latin typeface="Calibri" pitchFamily="32" charset="0"/>
              </a:rPr>
            </a:br>
            <a:endParaRPr lang="it-IT" sz="1600" i="1" smtClean="0">
              <a:latin typeface="Calibri" pitchFamily="32" charset="0"/>
            </a:endParaRP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7942" t="15286" r="16668" b="3082"/>
          <a:stretch/>
        </p:blipFill>
        <p:spPr bwMode="auto">
          <a:xfrm>
            <a:off x="360364" y="1619598"/>
            <a:ext cx="8568380" cy="57939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asellaDiTesto 11"/>
          <p:cNvSpPr txBox="1"/>
          <p:nvPr/>
        </p:nvSpPr>
        <p:spPr>
          <a:xfrm>
            <a:off x="431800" y="1619598"/>
            <a:ext cx="4052456" cy="292709"/>
          </a:xfrm>
          <a:prstGeom prst="rect">
            <a:avLst/>
          </a:prstGeom>
          <a:noFill/>
        </p:spPr>
        <p:txBody>
          <a:bodyPr wrap="none" rtlCol="0">
            <a:spAutoFit/>
          </a:bodyPr>
          <a:lstStyle/>
          <a:p>
            <a:r>
              <a:rPr lang="it-IT" sz="1400" b="1" dirty="0" smtClean="0">
                <a:solidFill>
                  <a:srgbClr val="003366"/>
                </a:solidFill>
                <a:effectLst>
                  <a:outerShdw blurRad="38100" dist="38100" dir="2700000" algn="tl">
                    <a:srgbClr val="000000">
                      <a:alpha val="43137"/>
                    </a:srgbClr>
                  </a:outerShdw>
                </a:effectLst>
                <a:latin typeface="Calibri" pitchFamily="34" charset="0"/>
              </a:rPr>
              <a:t>Manutenzione del fiume Po e del Torrente Crostolo </a:t>
            </a:r>
            <a:endParaRPr lang="it-IT" sz="1400" b="1" dirty="0">
              <a:solidFill>
                <a:srgbClr val="003366"/>
              </a:solidFill>
              <a:effectLst>
                <a:outerShdw blurRad="38100" dist="38100" dir="2700000" algn="tl">
                  <a:srgbClr val="000000">
                    <a:alpha val="43137"/>
                  </a:srgbClr>
                </a:outerShdw>
              </a:effectLst>
              <a:latin typeface="Calibri" pitchFamily="34" charset="0"/>
            </a:endParaRPr>
          </a:p>
        </p:txBody>
      </p:sp>
      <p:pic>
        <p:nvPicPr>
          <p:cNvPr id="13" name="Picture 6" descr="O:\xGeom.Caltabellotta C\MANUTENZIONE\SFALCI E MANUTENZIONI 2016\RE-E-226M - ACCORDO QUADRO\ANNUALITA' 2016\RE-E-226M_2016_01_Fiume Po\OTTOBRE 2016\foto 11-10-2016\11 ottobre 2016-(RE-E-226M) 0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363" y="1331565"/>
            <a:ext cx="4644025" cy="34830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O:\xGeom.Caltabellotta C\MANUTENZIONE\SFALCI E MANUTENZIONI 2016\RE-E-226M - ACCORDO QUADRO\ANNUALITA' 2016\RE-E-226M_2016_02_Torrente Crostolo\OTTOBRE 2016\Foto 04 ottobre 2016\P10100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4785" y="1115541"/>
            <a:ext cx="4319703" cy="32397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O:\xGeom.Caltabellotta C\MANUTENZIONE\SFALCI E MANUTENZIONI 2016\RE-E-226M - ACCORDO QUADRO\ANNUALITA' 2016\RE-E-226M_2016_02_Torrente Crostolo\SETTEMBRE 2916\Foto 30 settembre 2016 foto sfalci e misure crepa\DSC0305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9001" y="3564397"/>
            <a:ext cx="4319703" cy="32397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O:\xGeom.Caltabellotta C\MANUTENZIONE\SFALCI E MANUTENZIONI 2016\RE-E-226M - ACCORDO QUADRO\ANNUALITA' 2016\RE-E-226M_2016_02_Torrente Crostolo\OTTOBRE 2016\foto del 31 ottobre 2016\P101039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1054" y="1042276"/>
            <a:ext cx="3362828" cy="2522121"/>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360363" y="4392310"/>
            <a:ext cx="3671837" cy="407163"/>
          </a:xfrm>
          <a:prstGeom prst="rect">
            <a:avLst/>
          </a:prstGeom>
        </p:spPr>
        <p:txBody>
          <a:bodyPr wrap="square">
            <a:spAutoFit/>
          </a:bodyPr>
          <a:lstStyle/>
          <a:p>
            <a:r>
              <a:rPr lang="it-IT" sz="1100" b="1" i="1" dirty="0" smtClean="0">
                <a:effectLst>
                  <a:outerShdw blurRad="38100" dist="38100" dir="2700000" algn="tl">
                    <a:srgbClr val="000000">
                      <a:alpha val="43137"/>
                    </a:srgbClr>
                  </a:outerShdw>
                </a:effectLst>
                <a:latin typeface="Calibri" pitchFamily="34" charset="0"/>
              </a:rPr>
              <a:t>Brescello: </a:t>
            </a:r>
            <a:r>
              <a:rPr lang="it-IT" sz="1100" b="1" i="1" dirty="0">
                <a:effectLst>
                  <a:outerShdw blurRad="38100" dist="38100" dir="2700000" algn="tl">
                    <a:srgbClr val="000000">
                      <a:alpha val="43137"/>
                    </a:srgbClr>
                  </a:outerShdw>
                </a:effectLst>
                <a:latin typeface="Calibri" pitchFamily="34" charset="0"/>
              </a:rPr>
              <a:t>Fiume Po, sfalcio e </a:t>
            </a:r>
            <a:r>
              <a:rPr lang="it-IT" sz="1100" b="1" i="1" dirty="0" err="1" smtClean="0">
                <a:effectLst>
                  <a:outerShdw blurRad="38100" dist="38100" dir="2700000" algn="tl">
                    <a:srgbClr val="000000">
                      <a:alpha val="43137"/>
                    </a:srgbClr>
                  </a:outerShdw>
                </a:effectLst>
                <a:latin typeface="Calibri" pitchFamily="34" charset="0"/>
              </a:rPr>
              <a:t>decespugliamento</a:t>
            </a:r>
            <a:r>
              <a:rPr lang="it-IT" sz="1100" b="1" i="1" dirty="0" smtClean="0">
                <a:effectLst>
                  <a:outerShdw blurRad="38100" dist="38100" dir="2700000" algn="tl">
                    <a:srgbClr val="000000">
                      <a:alpha val="43137"/>
                    </a:srgbClr>
                  </a:outerShdw>
                </a:effectLst>
                <a:latin typeface="Calibri" pitchFamily="34" charset="0"/>
              </a:rPr>
              <a:t> </a:t>
            </a:r>
            <a:r>
              <a:rPr lang="it-IT" sz="1100" b="1" i="1" dirty="0">
                <a:effectLst>
                  <a:outerShdw blurRad="38100" dist="38100" dir="2700000" algn="tl">
                    <a:srgbClr val="000000">
                      <a:alpha val="43137"/>
                    </a:srgbClr>
                  </a:outerShdw>
                </a:effectLst>
                <a:latin typeface="Calibri" pitchFamily="34" charset="0"/>
              </a:rPr>
              <a:t>rilevato arginale</a:t>
            </a:r>
          </a:p>
        </p:txBody>
      </p:sp>
      <p:sp>
        <p:nvSpPr>
          <p:cNvPr id="18" name="Rettangolo 17"/>
          <p:cNvSpPr/>
          <p:nvPr/>
        </p:nvSpPr>
        <p:spPr>
          <a:xfrm>
            <a:off x="2774950" y="1127983"/>
            <a:ext cx="3671837" cy="407163"/>
          </a:xfrm>
          <a:prstGeom prst="rect">
            <a:avLst/>
          </a:prstGeom>
        </p:spPr>
        <p:txBody>
          <a:bodyPr wrap="square">
            <a:spAutoFit/>
          </a:bodyPr>
          <a:lstStyle/>
          <a:p>
            <a:r>
              <a:rPr lang="it-IT" sz="1100" b="1" i="1" dirty="0" smtClean="0">
                <a:effectLst>
                  <a:outerShdw blurRad="38100" dist="38100" dir="2700000" algn="tl">
                    <a:srgbClr val="000000">
                      <a:alpha val="43137"/>
                    </a:srgbClr>
                  </a:outerShdw>
                </a:effectLst>
                <a:latin typeface="Calibri" pitchFamily="34" charset="0"/>
              </a:rPr>
              <a:t>Gualtieri: Torrente Crostolo, </a:t>
            </a:r>
            <a:r>
              <a:rPr lang="it-IT" sz="1100" b="1" i="1" dirty="0">
                <a:effectLst>
                  <a:outerShdw blurRad="38100" dist="38100" dir="2700000" algn="tl">
                    <a:srgbClr val="000000">
                      <a:alpha val="43137"/>
                    </a:srgbClr>
                  </a:outerShdw>
                </a:effectLst>
                <a:latin typeface="Calibri" pitchFamily="34" charset="0"/>
              </a:rPr>
              <a:t>sfalcio e </a:t>
            </a:r>
            <a:r>
              <a:rPr lang="it-IT" sz="1100" b="1" i="1" dirty="0" err="1" smtClean="0">
                <a:effectLst>
                  <a:outerShdw blurRad="38100" dist="38100" dir="2700000" algn="tl">
                    <a:srgbClr val="000000">
                      <a:alpha val="43137"/>
                    </a:srgbClr>
                  </a:outerShdw>
                </a:effectLst>
                <a:latin typeface="Calibri" pitchFamily="34" charset="0"/>
              </a:rPr>
              <a:t>decespugliamento</a:t>
            </a:r>
            <a:r>
              <a:rPr lang="it-IT" sz="1100" b="1" i="1" dirty="0" smtClean="0">
                <a:effectLst>
                  <a:outerShdw blurRad="38100" dist="38100" dir="2700000" algn="tl">
                    <a:srgbClr val="000000">
                      <a:alpha val="43137"/>
                    </a:srgbClr>
                  </a:outerShdw>
                </a:effectLst>
                <a:latin typeface="Calibri" pitchFamily="34" charset="0"/>
              </a:rPr>
              <a:t> </a:t>
            </a:r>
            <a:r>
              <a:rPr lang="it-IT" sz="1100" b="1" i="1" dirty="0">
                <a:effectLst>
                  <a:outerShdw blurRad="38100" dist="38100" dir="2700000" algn="tl">
                    <a:srgbClr val="000000">
                      <a:alpha val="43137"/>
                    </a:srgbClr>
                  </a:outerShdw>
                </a:effectLst>
                <a:latin typeface="Calibri" pitchFamily="34" charset="0"/>
              </a:rPr>
              <a:t>rilevato arginale</a:t>
            </a:r>
          </a:p>
        </p:txBody>
      </p:sp>
    </p:spTree>
    <p:extLst>
      <p:ext uri="{BB962C8B-B14F-4D97-AF65-F5344CB8AC3E}">
        <p14:creationId xmlns:p14="http://schemas.microsoft.com/office/powerpoint/2010/main" val="3405327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1"/>
          <p:cNvSpPr txBox="1">
            <a:spLocks noChangeArrowheads="1"/>
          </p:cNvSpPr>
          <p:nvPr/>
        </p:nvSpPr>
        <p:spPr bwMode="auto">
          <a:xfrm>
            <a:off x="360363" y="1331565"/>
            <a:ext cx="9492589"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lvl1pPr marL="342900" indent="0" algn="ctr" eaLnBrk="1">
              <a:lnSpc>
                <a:spcPct val="100000"/>
              </a:lnSpc>
              <a:spcAft>
                <a:spcPts val="1425"/>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b="1">
                <a:solidFill>
                  <a:srgbClr val="000000"/>
                </a:solidFill>
                <a:latin typeface="+mn-lt"/>
                <a:cs typeface="Calibri" pitchFamily="32" charset="0"/>
              </a:defRPr>
            </a:lvl1pPr>
            <a:lvl2pPr eaLnBrk="0">
              <a:spcAft>
                <a:spcPts val="1138"/>
              </a:spcAft>
              <a:defRPr sz="2800">
                <a:solidFill>
                  <a:srgbClr val="000000"/>
                </a:solidFill>
                <a:latin typeface="+mn-lt"/>
                <a:cs typeface="+mn-cs"/>
              </a:defRPr>
            </a:lvl2pPr>
            <a:lvl3pPr eaLnBrk="0">
              <a:spcAft>
                <a:spcPts val="850"/>
              </a:spcAft>
              <a:defRPr sz="2400">
                <a:solidFill>
                  <a:srgbClr val="000000"/>
                </a:solidFill>
                <a:latin typeface="+mn-lt"/>
                <a:cs typeface="+mn-cs"/>
              </a:defRPr>
            </a:lvl3pPr>
            <a:lvl4pPr eaLnBrk="0">
              <a:spcAft>
                <a:spcPts val="575"/>
              </a:spcAft>
              <a:defRPr sz="2000">
                <a:solidFill>
                  <a:srgbClr val="000000"/>
                </a:solidFill>
                <a:latin typeface="+mn-lt"/>
                <a:cs typeface="+mn-cs"/>
              </a:defRPr>
            </a:lvl4pPr>
            <a:lvl5pPr eaLnBrk="0">
              <a:spcAft>
                <a:spcPts val="288"/>
              </a:spcAft>
              <a:defRPr sz="2000">
                <a:solidFill>
                  <a:srgbClr val="000000"/>
                </a:solidFill>
                <a:latin typeface="+mn-lt"/>
                <a:cs typeface="+mn-cs"/>
              </a:defRPr>
            </a:lvl5pPr>
            <a:lvl6pPr marL="2514600" indent="-228600" defTabSz="449263"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defTabSz="449263"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defTabSz="449263"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defTabSz="449263"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9pPr>
          </a:lstStyle>
          <a:p>
            <a:r>
              <a:rPr lang="it-IT" sz="2400" dirty="0" smtClean="0">
                <a:solidFill>
                  <a:srgbClr val="007774"/>
                </a:solidFill>
              </a:rPr>
              <a:t>GRAZIE PER L’ATTENZIONE</a:t>
            </a:r>
          </a:p>
          <a:p>
            <a:pPr algn="l"/>
            <a:r>
              <a:rPr lang="it-IT" sz="1600" i="1" dirty="0" smtClean="0"/>
              <a:t>Contatti:</a:t>
            </a:r>
            <a:endParaRPr lang="it-IT" sz="1600" i="1" dirty="0"/>
          </a:p>
          <a:p>
            <a:pPr algn="l"/>
            <a:r>
              <a:rPr lang="it-IT" sz="1600" dirty="0" smtClean="0">
                <a:solidFill>
                  <a:srgbClr val="007774"/>
                </a:solidFill>
              </a:rPr>
              <a:t>Ing. Mirella Vergnani</a:t>
            </a:r>
          </a:p>
          <a:p>
            <a:pPr algn="l">
              <a:spcAft>
                <a:spcPts val="0"/>
              </a:spcAft>
            </a:pPr>
            <a:r>
              <a:rPr lang="it-IT" sz="1600" b="0" dirty="0" smtClean="0">
                <a:solidFill>
                  <a:schemeClr val="tx1"/>
                </a:solidFill>
              </a:rPr>
              <a:t>Dirigente </a:t>
            </a:r>
            <a:r>
              <a:rPr lang="it-IT" sz="1600" b="0" dirty="0" err="1" smtClean="0">
                <a:solidFill>
                  <a:schemeClr val="tx1"/>
                </a:solidFill>
              </a:rPr>
              <a:t>AIPo</a:t>
            </a:r>
            <a:r>
              <a:rPr lang="it-IT" sz="1600" b="0" dirty="0" smtClean="0">
                <a:solidFill>
                  <a:schemeClr val="tx1"/>
                </a:solidFill>
              </a:rPr>
              <a:t> Emilia Occidentale</a:t>
            </a:r>
            <a:br>
              <a:rPr lang="it-IT" sz="1600" b="0" dirty="0" smtClean="0">
                <a:solidFill>
                  <a:schemeClr val="tx1"/>
                </a:solidFill>
              </a:rPr>
            </a:br>
            <a:r>
              <a:rPr lang="it-IT" sz="1600" b="0" dirty="0" smtClean="0">
                <a:solidFill>
                  <a:schemeClr val="tx1"/>
                </a:solidFill>
              </a:rPr>
              <a:t>Via </a:t>
            </a:r>
            <a:r>
              <a:rPr lang="it-IT" sz="1600" b="0" dirty="0">
                <a:solidFill>
                  <a:schemeClr val="tx1"/>
                </a:solidFill>
              </a:rPr>
              <a:t>Garibaldi</a:t>
            </a:r>
            <a:r>
              <a:rPr lang="it-IT" sz="1600" b="0" dirty="0" smtClean="0">
                <a:solidFill>
                  <a:schemeClr val="tx1"/>
                </a:solidFill>
              </a:rPr>
              <a:t> 75, 43100 PARMA</a:t>
            </a:r>
            <a:br>
              <a:rPr lang="it-IT" sz="1600" b="0" dirty="0" smtClean="0">
                <a:solidFill>
                  <a:schemeClr val="tx1"/>
                </a:solidFill>
              </a:rPr>
            </a:br>
            <a:r>
              <a:rPr lang="it-IT" sz="1600" b="0" dirty="0" err="1" smtClean="0">
                <a:solidFill>
                  <a:schemeClr val="tx1"/>
                </a:solidFill>
              </a:rPr>
              <a:t>Tel</a:t>
            </a:r>
            <a:r>
              <a:rPr lang="it-IT" sz="1600" b="0" dirty="0" smtClean="0">
                <a:solidFill>
                  <a:schemeClr val="tx1"/>
                </a:solidFill>
              </a:rPr>
              <a:t> 0521 797380 - Cell 335 5768896</a:t>
            </a:r>
            <a:br>
              <a:rPr lang="it-IT" sz="1600" b="0" dirty="0" smtClean="0">
                <a:solidFill>
                  <a:schemeClr val="tx1"/>
                </a:solidFill>
              </a:rPr>
            </a:br>
            <a:r>
              <a:rPr lang="it-IT" sz="1600" b="0" dirty="0" smtClean="0">
                <a:solidFill>
                  <a:schemeClr val="tx1"/>
                </a:solidFill>
              </a:rPr>
              <a:t>e-mail </a:t>
            </a:r>
            <a:r>
              <a:rPr lang="it-IT" sz="1600" b="0" dirty="0">
                <a:solidFill>
                  <a:schemeClr val="tx1"/>
                </a:solidFill>
              </a:rPr>
              <a:t>mirella.vergnani@agenziapo.it</a:t>
            </a:r>
            <a:br>
              <a:rPr lang="it-IT" sz="1600" b="0" dirty="0">
                <a:solidFill>
                  <a:schemeClr val="tx1"/>
                </a:solidFill>
              </a:rPr>
            </a:br>
            <a:r>
              <a:rPr lang="it-IT" sz="1600" b="0" dirty="0">
                <a:solidFill>
                  <a:schemeClr val="tx1"/>
                </a:solidFill>
              </a:rPr>
              <a:t>http://www.agenziapo.it</a:t>
            </a:r>
          </a:p>
          <a:p>
            <a:pPr algn="l"/>
            <a:endParaRPr lang="it-IT" sz="1600" dirty="0" smtClean="0"/>
          </a:p>
          <a:p>
            <a:pPr algn="l">
              <a:spcAft>
                <a:spcPts val="0"/>
              </a:spcAft>
            </a:pPr>
            <a:r>
              <a:rPr lang="it-IT" sz="1600" dirty="0"/>
              <a:t/>
            </a:r>
            <a:br>
              <a:rPr lang="it-IT" sz="1600" dirty="0"/>
            </a:br>
            <a:endParaRPr lang="it-IT" sz="1600" dirty="0"/>
          </a:p>
        </p:txBody>
      </p:sp>
      <p:pic>
        <p:nvPicPr>
          <p:cNvPr id="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962316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idx="1"/>
          </p:nvPr>
        </p:nvSpPr>
        <p:spPr>
          <a:xfrm>
            <a:off x="360363" y="1115541"/>
            <a:ext cx="9070975" cy="360040"/>
          </a:xfrm>
        </p:spPr>
        <p:txBody>
          <a:bodyPr/>
          <a:lstStyle/>
          <a:p>
            <a:pPr indent="0" algn="ctr" eaLnBrk="1">
              <a:lnSpc>
                <a:spcPct val="10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000" b="1" dirty="0" smtClean="0"/>
              <a:t>RETICOLO IDROGRAFICO DEL BACINO DEL PO</a:t>
            </a: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81" t="17061" r="1557" b="6855"/>
          <a:stretch/>
        </p:blipFill>
        <p:spPr bwMode="auto">
          <a:xfrm>
            <a:off x="71760" y="1043533"/>
            <a:ext cx="9938703" cy="598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4"/>
          <p:cNvSpPr txBox="1">
            <a:spLocks noChangeArrowheads="1"/>
          </p:cNvSpPr>
          <p:nvPr/>
        </p:nvSpPr>
        <p:spPr bwMode="auto">
          <a:xfrm>
            <a:off x="3673760" y="5988614"/>
            <a:ext cx="6336703" cy="1103591"/>
          </a:xfrm>
          <a:prstGeom prst="rect">
            <a:avLst/>
          </a:prstGeom>
          <a:solidFill>
            <a:srgbClr val="FFFFCC">
              <a:alpha val="58000"/>
            </a:srgbClr>
          </a:solidFill>
          <a:ln w="3175">
            <a:noFill/>
            <a:miter lim="800000"/>
            <a:headEnd/>
            <a:tailEnd/>
          </a:ln>
        </p:spPr>
        <p:txBody>
          <a:bodyPr wrap="square" lIns="100794" tIns="50397" rIns="100794" bIns="50397" anchor="ctr">
            <a:spAutoFit/>
          </a:bodyPr>
          <a:lstStyle>
            <a:lvl1pPr marL="101600" indent="-1016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it-IT" sz="1000" dirty="0">
                <a:solidFill>
                  <a:srgbClr val="000099"/>
                </a:solidFill>
                <a:latin typeface="Calibri" pitchFamily="34" charset="0"/>
              </a:rPr>
              <a:t>Bacino idrografico:    74.000 Kmq</a:t>
            </a:r>
          </a:p>
          <a:p>
            <a:r>
              <a:rPr lang="it-IT" sz="1000" dirty="0">
                <a:solidFill>
                  <a:srgbClr val="000099"/>
                </a:solidFill>
                <a:latin typeface="Calibri" pitchFamily="34" charset="0"/>
              </a:rPr>
              <a:t>Km di corsi d’acqua:  4500</a:t>
            </a:r>
          </a:p>
          <a:p>
            <a:pPr algn="just"/>
            <a:r>
              <a:rPr lang="it-IT" sz="1000" dirty="0">
                <a:solidFill>
                  <a:srgbClr val="000099"/>
                </a:solidFill>
                <a:latin typeface="Calibri" pitchFamily="34" charset="0"/>
              </a:rPr>
              <a:t>Km arginati:                3564</a:t>
            </a:r>
          </a:p>
          <a:p>
            <a:pPr algn="just"/>
            <a:r>
              <a:rPr lang="it-IT" sz="1000" dirty="0">
                <a:solidFill>
                  <a:srgbClr val="000099"/>
                </a:solidFill>
                <a:latin typeface="Calibri" pitchFamily="34" charset="0"/>
              </a:rPr>
              <a:t>Affluenti principali 43 (22 in sinistra e 21 in destra)</a:t>
            </a:r>
          </a:p>
          <a:p>
            <a:r>
              <a:rPr lang="it-IT" sz="1000" dirty="0">
                <a:solidFill>
                  <a:srgbClr val="000099"/>
                </a:solidFill>
                <a:latin typeface="Calibri" pitchFamily="34" charset="0"/>
              </a:rPr>
              <a:t>Regioni interessate: Valle d’Aosta, Piemonte, Liguria, Lombardia, Emilia-Romagna, Veneto e Prov. Aut. Trento</a:t>
            </a:r>
          </a:p>
          <a:p>
            <a:pPr algn="just"/>
            <a:r>
              <a:rPr lang="it-IT" sz="1000" dirty="0">
                <a:solidFill>
                  <a:srgbClr val="000099"/>
                </a:solidFill>
                <a:latin typeface="Calibri" pitchFamily="34" charset="0"/>
              </a:rPr>
              <a:t>Province 24</a:t>
            </a:r>
          </a:p>
          <a:p>
            <a:pPr algn="just"/>
            <a:r>
              <a:rPr lang="it-IT" sz="1000" dirty="0">
                <a:solidFill>
                  <a:srgbClr val="000099"/>
                </a:solidFill>
                <a:latin typeface="Calibri" pitchFamily="34" charset="0"/>
              </a:rPr>
              <a:t>Comuni 3200</a:t>
            </a:r>
          </a:p>
        </p:txBody>
      </p:sp>
      <p:sp>
        <p:nvSpPr>
          <p:cNvPr id="6"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latin typeface="Calibri" pitchFamily="32" charset="0"/>
              </a:rPr>
              <a:t>Parma, 16 dicembre 2016</a:t>
            </a:r>
            <a:r>
              <a:rPr lang="it-IT" sz="1400" b="1" dirty="0" smtClean="0">
                <a:latin typeface="Calibri" pitchFamily="32" charset="0"/>
              </a:rPr>
              <a:t/>
            </a:r>
            <a:br>
              <a:rPr lang="it-IT" sz="1400" b="1" dirty="0" smtClean="0">
                <a:latin typeface="Calibri" pitchFamily="32" charset="0"/>
              </a:rPr>
            </a:br>
            <a:r>
              <a:rPr lang="it-IT" sz="1400" b="1" dirty="0" smtClean="0">
                <a:latin typeface="Calibri" pitchFamily="32" charset="0"/>
              </a:rPr>
              <a:t>Lo Strumento dell’Accordo Quadro nella manutenzione delle opere idrauliche</a:t>
            </a:r>
            <a:r>
              <a:rPr lang="it-IT" sz="1600" b="1" dirty="0" smtClean="0">
                <a:latin typeface="Calibri" pitchFamily="32" charset="0"/>
              </a:rPr>
              <a:t/>
            </a:r>
            <a:br>
              <a:rPr lang="it-IT" sz="1600" b="1" dirty="0" smtClean="0">
                <a:latin typeface="Calibri" pitchFamily="32" charset="0"/>
              </a:rPr>
            </a:br>
            <a:endParaRPr lang="it-IT" sz="1600" i="1" dirty="0" smtClean="0">
              <a:latin typeface="Calibri" pitchFamily="32" charset="0"/>
            </a:endParaRPr>
          </a:p>
        </p:txBody>
      </p:sp>
    </p:spTree>
    <p:extLst>
      <p:ext uri="{BB962C8B-B14F-4D97-AF65-F5344CB8AC3E}">
        <p14:creationId xmlns:p14="http://schemas.microsoft.com/office/powerpoint/2010/main" val="9711940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886" t="21624" r="3154" b="13947"/>
          <a:stretch/>
        </p:blipFill>
        <p:spPr bwMode="auto">
          <a:xfrm>
            <a:off x="-37628" y="1093302"/>
            <a:ext cx="10118500" cy="542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363"/>
            <a:ext cx="2414587"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 name="Tabella 1"/>
          <p:cNvGraphicFramePr>
            <a:graphicFrameLocks noGrp="1"/>
          </p:cNvGraphicFramePr>
          <p:nvPr>
            <p:extLst>
              <p:ext uri="{D42A27DB-BD31-4B8C-83A1-F6EECF244321}">
                <p14:modId xmlns:p14="http://schemas.microsoft.com/office/powerpoint/2010/main" val="1847097805"/>
              </p:ext>
            </p:extLst>
          </p:nvPr>
        </p:nvGraphicFramePr>
        <p:xfrm>
          <a:off x="3816176" y="5793757"/>
          <a:ext cx="6134100" cy="1156716"/>
        </p:xfrm>
        <a:graphic>
          <a:graphicData uri="http://schemas.openxmlformats.org/drawingml/2006/table">
            <a:tbl>
              <a:tblPr firstRow="1" firstCol="1" bandRow="1">
                <a:tableStyleId>{21E4AEA4-8DFA-4A89-87EB-49C32662AFE0}</a:tableStyleId>
              </a:tblPr>
              <a:tblGrid>
                <a:gridCol w="2548079"/>
                <a:gridCol w="1692780"/>
                <a:gridCol w="1893241"/>
              </a:tblGrid>
              <a:tr h="107950">
                <a:tc>
                  <a:txBody>
                    <a:bodyPr/>
                    <a:lstStyle/>
                    <a:p>
                      <a:pPr>
                        <a:lnSpc>
                          <a:spcPct val="115000"/>
                        </a:lnSpc>
                        <a:spcAft>
                          <a:spcPts val="0"/>
                        </a:spcAft>
                      </a:pPr>
                      <a:r>
                        <a:rPr lang="it-IT" sz="1100" dirty="0">
                          <a:effectLst/>
                        </a:rPr>
                        <a:t> </a:t>
                      </a:r>
                      <a:endParaRPr lang="it-IT" sz="11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1100">
                          <a:effectLst/>
                        </a:rPr>
                        <a:t>km di aste fluviali</a:t>
                      </a:r>
                      <a:endParaRPr lang="it-IT" sz="11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1100">
                          <a:effectLst/>
                        </a:rPr>
                        <a:t>km di arginature</a:t>
                      </a:r>
                      <a:endParaRPr lang="it-IT" sz="1100">
                        <a:effectLst/>
                        <a:latin typeface="Calibri"/>
                        <a:ea typeface="Calibri"/>
                        <a:cs typeface="Times New Roman"/>
                      </a:endParaRPr>
                    </a:p>
                  </a:txBody>
                  <a:tcPr marL="68580" marR="68580" marT="0" marB="0" anchor="b"/>
                </a:tc>
              </a:tr>
              <a:tr h="107950">
                <a:tc>
                  <a:txBody>
                    <a:bodyPr/>
                    <a:lstStyle/>
                    <a:p>
                      <a:pPr>
                        <a:lnSpc>
                          <a:spcPct val="115000"/>
                        </a:lnSpc>
                        <a:spcAft>
                          <a:spcPts val="0"/>
                        </a:spcAft>
                      </a:pPr>
                      <a:r>
                        <a:rPr lang="en-US" sz="1100" dirty="0" err="1">
                          <a:effectLst/>
                        </a:rPr>
                        <a:t>Piemonte</a:t>
                      </a:r>
                      <a:endParaRPr lang="it-IT" sz="110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a:effectLst/>
                        </a:rPr>
                        <a:t>1.218 </a:t>
                      </a:r>
                      <a:endParaRPr lang="it-IT" sz="110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a:effectLst/>
                        </a:rPr>
                        <a:t>587 </a:t>
                      </a:r>
                      <a:endParaRPr lang="it-IT" sz="1100">
                        <a:effectLst/>
                        <a:latin typeface="Calibri"/>
                        <a:ea typeface="Calibri"/>
                        <a:cs typeface="Times New Roman"/>
                      </a:endParaRPr>
                    </a:p>
                  </a:txBody>
                  <a:tcPr marL="68580" marR="68580" marT="0" marB="0" anchor="b"/>
                </a:tc>
              </a:tr>
              <a:tr h="107950">
                <a:tc>
                  <a:txBody>
                    <a:bodyPr/>
                    <a:lstStyle/>
                    <a:p>
                      <a:pPr>
                        <a:lnSpc>
                          <a:spcPct val="115000"/>
                        </a:lnSpc>
                        <a:spcAft>
                          <a:spcPts val="0"/>
                        </a:spcAft>
                      </a:pPr>
                      <a:r>
                        <a:rPr lang="it-IT" sz="1100" dirty="0">
                          <a:effectLst/>
                        </a:rPr>
                        <a:t>Lombardia</a:t>
                      </a:r>
                      <a:endParaRPr lang="it-IT" sz="110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a:effectLst/>
                        </a:rPr>
                        <a:t>1.689 </a:t>
                      </a:r>
                      <a:endParaRPr lang="it-IT" sz="110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a:effectLst/>
                        </a:rPr>
                        <a:t>1.218 </a:t>
                      </a:r>
                      <a:endParaRPr lang="it-IT" sz="1100">
                        <a:effectLst/>
                        <a:latin typeface="Calibri"/>
                        <a:ea typeface="Calibri"/>
                        <a:cs typeface="Times New Roman"/>
                      </a:endParaRPr>
                    </a:p>
                  </a:txBody>
                  <a:tcPr marL="68580" marR="68580" marT="0" marB="0" anchor="b"/>
                </a:tc>
              </a:tr>
              <a:tr h="107950">
                <a:tc>
                  <a:txBody>
                    <a:bodyPr/>
                    <a:lstStyle/>
                    <a:p>
                      <a:pPr>
                        <a:lnSpc>
                          <a:spcPct val="115000"/>
                        </a:lnSpc>
                        <a:spcAft>
                          <a:spcPts val="0"/>
                        </a:spcAft>
                      </a:pPr>
                      <a:r>
                        <a:rPr lang="en-US" sz="1100" dirty="0">
                          <a:effectLst/>
                        </a:rPr>
                        <a:t>Emilia-Romagna</a:t>
                      </a:r>
                      <a:endParaRPr lang="it-IT" sz="110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a:effectLst/>
                        </a:rPr>
                        <a:t>759 </a:t>
                      </a:r>
                      <a:endParaRPr lang="it-IT" sz="110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a:effectLst/>
                        </a:rPr>
                        <a:t>1.138 </a:t>
                      </a:r>
                      <a:endParaRPr lang="it-IT" sz="1100">
                        <a:effectLst/>
                        <a:latin typeface="Calibri"/>
                        <a:ea typeface="Calibri"/>
                        <a:cs typeface="Times New Roman"/>
                      </a:endParaRPr>
                    </a:p>
                  </a:txBody>
                  <a:tcPr marL="68580" marR="68580" marT="0" marB="0" anchor="b"/>
                </a:tc>
              </a:tr>
              <a:tr h="107950">
                <a:tc>
                  <a:txBody>
                    <a:bodyPr/>
                    <a:lstStyle/>
                    <a:p>
                      <a:pPr>
                        <a:lnSpc>
                          <a:spcPct val="115000"/>
                        </a:lnSpc>
                        <a:spcAft>
                          <a:spcPts val="0"/>
                        </a:spcAft>
                      </a:pPr>
                      <a:r>
                        <a:rPr lang="en-US" sz="1100" dirty="0">
                          <a:effectLst/>
                        </a:rPr>
                        <a:t>Veneto</a:t>
                      </a:r>
                      <a:endParaRPr lang="it-IT" sz="110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dirty="0">
                          <a:effectLst/>
                        </a:rPr>
                        <a:t>188 </a:t>
                      </a:r>
                      <a:endParaRPr lang="it-IT" sz="110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dirty="0">
                          <a:effectLst/>
                        </a:rPr>
                        <a:t> 380 </a:t>
                      </a:r>
                      <a:endParaRPr lang="it-IT" sz="1100" dirty="0">
                        <a:effectLst/>
                        <a:latin typeface="Calibri"/>
                        <a:ea typeface="Calibri"/>
                        <a:cs typeface="Times New Roman"/>
                      </a:endParaRPr>
                    </a:p>
                  </a:txBody>
                  <a:tcPr marL="68580" marR="68580" marT="0" marB="0" anchor="b"/>
                </a:tc>
              </a:tr>
              <a:tr h="143510">
                <a:tc>
                  <a:txBody>
                    <a:bodyPr/>
                    <a:lstStyle/>
                    <a:p>
                      <a:pPr>
                        <a:lnSpc>
                          <a:spcPct val="115000"/>
                        </a:lnSpc>
                        <a:spcAft>
                          <a:spcPts val="0"/>
                        </a:spcAft>
                      </a:pPr>
                      <a:r>
                        <a:rPr lang="en-US" sz="1100" dirty="0" err="1">
                          <a:effectLst/>
                        </a:rPr>
                        <a:t>Totali</a:t>
                      </a:r>
                      <a:endParaRPr lang="it-IT" sz="110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b="1" dirty="0">
                          <a:effectLst/>
                        </a:rPr>
                        <a:t> 3.855 </a:t>
                      </a:r>
                      <a:endParaRPr lang="it-IT" sz="1100" b="1"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b="1" dirty="0">
                          <a:effectLst/>
                        </a:rPr>
                        <a:t>3.323 </a:t>
                      </a:r>
                      <a:endParaRPr lang="it-IT" sz="1100" b="1" dirty="0">
                        <a:effectLst/>
                        <a:latin typeface="Calibri"/>
                        <a:ea typeface="Calibri"/>
                        <a:cs typeface="Times New Roman"/>
                      </a:endParaRPr>
                    </a:p>
                  </a:txBody>
                  <a:tcPr marL="68580" marR="68580" marT="0" marB="0" anchor="b"/>
                </a:tc>
              </a:tr>
            </a:tbl>
          </a:graphicData>
        </a:graphic>
      </p:graphicFrame>
      <p:sp>
        <p:nvSpPr>
          <p:cNvPr id="5"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latin typeface="Calibri" pitchFamily="32" charset="0"/>
              </a:rPr>
              <a:t>Parma, 16 dicembre 2016</a:t>
            </a:r>
            <a:r>
              <a:rPr lang="it-IT" sz="1400" b="1" dirty="0" smtClean="0">
                <a:latin typeface="Calibri" pitchFamily="32" charset="0"/>
              </a:rPr>
              <a:t/>
            </a:r>
            <a:br>
              <a:rPr lang="it-IT" sz="1400" b="1" dirty="0" smtClean="0">
                <a:latin typeface="Calibri" pitchFamily="32" charset="0"/>
              </a:rPr>
            </a:br>
            <a:r>
              <a:rPr lang="it-IT" sz="1400" b="1" dirty="0" smtClean="0">
                <a:latin typeface="Calibri" pitchFamily="32" charset="0"/>
              </a:rPr>
              <a:t>Lo Strumento dell’Accordo Quadro nella manutenzione delle opere idrauliche</a:t>
            </a:r>
            <a:r>
              <a:rPr lang="it-IT" sz="1600" b="1" dirty="0" smtClean="0">
                <a:latin typeface="Calibri" pitchFamily="32" charset="0"/>
              </a:rPr>
              <a:t/>
            </a:r>
            <a:br>
              <a:rPr lang="it-IT" sz="1600" b="1" dirty="0" smtClean="0">
                <a:latin typeface="Calibri" pitchFamily="32" charset="0"/>
              </a:rPr>
            </a:br>
            <a:endParaRPr lang="it-IT" sz="1600" i="1" dirty="0" smtClean="0">
              <a:latin typeface="Calibri" pitchFamily="32" charset="0"/>
            </a:endParaRPr>
          </a:p>
        </p:txBody>
      </p:sp>
    </p:spTree>
    <p:extLst>
      <p:ext uri="{BB962C8B-B14F-4D97-AF65-F5344CB8AC3E}">
        <p14:creationId xmlns:p14="http://schemas.microsoft.com/office/powerpoint/2010/main" val="236080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31" name="Picture 15" descr="1 cassa espansione belb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98123"/>
            <a:ext cx="10106275" cy="4001994"/>
          </a:xfrm>
          <a:prstGeom prst="rect">
            <a:avLst/>
          </a:prstGeom>
          <a:noFill/>
          <a:extLst>
            <a:ext uri="{909E8E84-426E-40DD-AFC4-6F175D3DCCD1}">
              <a14:hiddenFill xmlns:a14="http://schemas.microsoft.com/office/drawing/2010/main">
                <a:solidFill>
                  <a:srgbClr val="FFFFFF"/>
                </a:solidFill>
              </a14:hiddenFill>
            </a:ext>
          </a:extLst>
        </p:spPr>
      </p:pic>
      <p:pic>
        <p:nvPicPr>
          <p:cNvPr id="60432" name="Picture 16" descr="PA15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862" y="1979637"/>
            <a:ext cx="3755733" cy="281737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60470" name="Picture 54" descr="PA15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78" y="2060133"/>
            <a:ext cx="4048000" cy="4383562"/>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522" y="360485"/>
            <a:ext cx="2415150" cy="6229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5"/>
          <p:cNvSpPr txBox="1">
            <a:spLocks noChangeArrowheads="1"/>
          </p:cNvSpPr>
          <p:nvPr/>
        </p:nvSpPr>
        <p:spPr bwMode="auto">
          <a:xfrm>
            <a:off x="358771" y="1239822"/>
            <a:ext cx="5462379" cy="448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defPPr>
              <a:defRPr lang="en-GB"/>
            </a:defPPr>
            <a:lvl1pPr marL="342900" indent="0" eaLnBrk="1">
              <a:lnSpc>
                <a:spcPct val="100000"/>
              </a:lnSpc>
              <a:spcAft>
                <a:spcPts val="1425"/>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0000"/>
                </a:solidFill>
                <a:latin typeface="+mn-lt"/>
                <a:cs typeface="+mn-cs"/>
              </a:defRPr>
            </a:lvl1pPr>
            <a:lvl2pPr eaLnBrk="0">
              <a:spcAft>
                <a:spcPts val="1138"/>
              </a:spcAft>
              <a:defRPr sz="2800">
                <a:solidFill>
                  <a:srgbClr val="000000"/>
                </a:solidFill>
                <a:latin typeface="+mn-lt"/>
                <a:cs typeface="+mn-cs"/>
              </a:defRPr>
            </a:lvl2pPr>
            <a:lvl3pPr eaLnBrk="0">
              <a:spcAft>
                <a:spcPts val="850"/>
              </a:spcAft>
              <a:defRPr sz="2400">
                <a:solidFill>
                  <a:srgbClr val="000000"/>
                </a:solidFill>
                <a:latin typeface="+mn-lt"/>
                <a:cs typeface="+mn-cs"/>
              </a:defRPr>
            </a:lvl3pPr>
            <a:lvl4pPr eaLnBrk="0">
              <a:spcAft>
                <a:spcPts val="575"/>
              </a:spcAft>
              <a:defRPr sz="2000">
                <a:solidFill>
                  <a:srgbClr val="000000"/>
                </a:solidFill>
                <a:latin typeface="+mn-lt"/>
                <a:cs typeface="+mn-cs"/>
              </a:defRPr>
            </a:lvl4pPr>
            <a:lvl5pPr eaLnBrk="0">
              <a:spcAft>
                <a:spcPts val="288"/>
              </a:spcAft>
              <a:defRPr sz="2000">
                <a:solidFill>
                  <a:srgbClr val="000000"/>
                </a:solidFill>
                <a:latin typeface="+mn-lt"/>
                <a:cs typeface="+mn-cs"/>
              </a:defRPr>
            </a:lvl5pPr>
            <a:lvl6pPr marL="2514600" indent="-228600" defTabSz="449263"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defTabSz="449263"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defTabSz="449263"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defTabSz="449263"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9pPr>
          </a:lstStyle>
          <a:p>
            <a:r>
              <a:rPr lang="it-IT" sz="1800" dirty="0">
                <a:latin typeface="Calibri" panose="020F0502020204030204" pitchFamily="34" charset="0"/>
                <a:cs typeface="Calibri" panose="020F0502020204030204" pitchFamily="34" charset="0"/>
              </a:rPr>
              <a:t>AREE DI ESPANSIONE IN DERIVAZIONE</a:t>
            </a:r>
          </a:p>
          <a:p>
            <a:endParaRPr lang="it-IT" sz="1800" dirty="0">
              <a:latin typeface="Calibri" panose="020F0502020204030204" pitchFamily="34" charset="0"/>
              <a:cs typeface="Calibri" panose="020F0502020204030204" pitchFamily="34" charset="0"/>
            </a:endParaRPr>
          </a:p>
        </p:txBody>
      </p:sp>
      <p:sp>
        <p:nvSpPr>
          <p:cNvPr id="9" name="Text Box 6"/>
          <p:cNvSpPr txBox="1">
            <a:spLocks noChangeArrowheads="1"/>
          </p:cNvSpPr>
          <p:nvPr/>
        </p:nvSpPr>
        <p:spPr bwMode="auto">
          <a:xfrm>
            <a:off x="646804" y="1547589"/>
            <a:ext cx="7129812" cy="33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794" tIns="50397" rIns="100794" bIns="50397">
            <a:spAutoFit/>
          </a:bodyPr>
          <a:lstStyle/>
          <a:p>
            <a:pPr algn="just"/>
            <a:r>
              <a:rPr lang="it-IT" sz="1600" dirty="0">
                <a:solidFill>
                  <a:schemeClr val="tx1"/>
                </a:solidFill>
                <a:latin typeface="Calibri" panose="020F0502020204030204" pitchFamily="34" charset="0"/>
                <a:cs typeface="Calibri" panose="020F0502020204030204" pitchFamily="34" charset="0"/>
              </a:rPr>
              <a:t>Cassa di espansione del Belbo nei comuni di S. Stefano Belbo e Canelli (AT)</a:t>
            </a:r>
          </a:p>
        </p:txBody>
      </p:sp>
      <p:sp>
        <p:nvSpPr>
          <p:cNvPr id="10" name="Rectangle 1"/>
          <p:cNvSpPr txBox="1">
            <a:spLocks noChangeArrowheads="1"/>
          </p:cNvSpPr>
          <p:nvPr/>
        </p:nvSpPr>
        <p:spPr bwMode="auto">
          <a:xfrm>
            <a:off x="503238" y="346075"/>
            <a:ext cx="9070975"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04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kern="0" smtClean="0">
                <a:latin typeface="Calibri" pitchFamily="32" charset="0"/>
              </a:rPr>
              <a:t>Parma, 16 dicembre 2016</a:t>
            </a:r>
            <a:r>
              <a:rPr lang="it-IT" sz="1400" b="1" kern="0" smtClean="0">
                <a:latin typeface="Calibri" pitchFamily="32" charset="0"/>
              </a:rPr>
              <a:t/>
            </a:r>
            <a:br>
              <a:rPr lang="it-IT" sz="1400" b="1" kern="0" smtClean="0">
                <a:latin typeface="Calibri" pitchFamily="32" charset="0"/>
              </a:rPr>
            </a:br>
            <a:r>
              <a:rPr lang="it-IT" sz="1400" b="1" kern="0" smtClean="0">
                <a:latin typeface="Calibri" pitchFamily="32" charset="0"/>
              </a:rPr>
              <a:t>Lo Strumento dell’Accordo Quadro nella manutenzione delle opere idrauliche</a:t>
            </a:r>
            <a:r>
              <a:rPr lang="it-IT" sz="1600" b="1" kern="0" smtClean="0">
                <a:latin typeface="Calibri" pitchFamily="32" charset="0"/>
              </a:rPr>
              <a:t/>
            </a:r>
            <a:br>
              <a:rPr lang="it-IT" sz="1600" b="1" kern="0" smtClean="0">
                <a:latin typeface="Calibri" pitchFamily="32" charset="0"/>
              </a:rPr>
            </a:br>
            <a:endParaRPr lang="it-IT" sz="1600" i="1" kern="0" dirty="0" smtClean="0">
              <a:latin typeface="Calibri" pitchFamily="32" charset="0"/>
            </a:endParaRPr>
          </a:p>
        </p:txBody>
      </p:sp>
    </p:spTree>
    <p:extLst>
      <p:ext uri="{BB962C8B-B14F-4D97-AF65-F5344CB8AC3E}">
        <p14:creationId xmlns:p14="http://schemas.microsoft.com/office/powerpoint/2010/main" val="1520369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70"/>
                                        </p:tgtEl>
                                        <p:attrNameLst>
                                          <p:attrName>style.visibility</p:attrName>
                                        </p:attrNameLst>
                                      </p:cBhvr>
                                      <p:to>
                                        <p:strVal val="visible"/>
                                      </p:to>
                                    </p:set>
                                  </p:childTnLst>
                                  <p:subTnLst>
                                    <p:set>
                                      <p:cBhvr override="childStyle">
                                        <p:cTn dur="1" fill="hold" display="0" masterRel="nextClick" afterEffect="1"/>
                                        <p:tgtEl>
                                          <p:spTgt spid="60470"/>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0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Text Box 6"/>
          <p:cNvSpPr txBox="1">
            <a:spLocks noChangeArrowheads="1"/>
          </p:cNvSpPr>
          <p:nvPr/>
        </p:nvSpPr>
        <p:spPr bwMode="auto">
          <a:xfrm>
            <a:off x="611257" y="1547589"/>
            <a:ext cx="9325599" cy="33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794" tIns="50397" rIns="100794" bIns="50397">
            <a:spAutoFit/>
          </a:bodyPr>
          <a:lstStyle>
            <a:defPPr>
              <a:defRPr lang="en-GB"/>
            </a:defPPr>
            <a:lvl1pPr algn="just">
              <a:defRPr sz="1600">
                <a:solidFill>
                  <a:schemeClr val="tx1"/>
                </a:solidFill>
                <a:latin typeface="Calibri" panose="020F0502020204030204" pitchFamily="34" charset="0"/>
                <a:cs typeface="Calibri" panose="020F0502020204030204" pitchFamily="34" charset="0"/>
              </a:defRPr>
            </a:lvl1pPr>
          </a:lstStyle>
          <a:p>
            <a:r>
              <a:rPr lang="it-IT" dirty="0"/>
              <a:t>Cassa di espansione sul torrente Parma in </a:t>
            </a:r>
            <a:r>
              <a:rPr lang="it-IT" dirty="0" err="1"/>
              <a:t>loc</a:t>
            </a:r>
            <a:r>
              <a:rPr lang="it-IT" dirty="0"/>
              <a:t>. Marano, nei comuni di Parma e Basilicanova (PR)</a:t>
            </a:r>
          </a:p>
        </p:txBody>
      </p:sp>
      <p:pic>
        <p:nvPicPr>
          <p:cNvPr id="50189" name="Picture 13" descr="UTC-14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156" y="2195661"/>
            <a:ext cx="7500965" cy="41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A0C39"/>
                </a:solidFill>
                <a:miter lim="800000"/>
                <a:headEnd/>
                <a:tailEnd/>
              </a14:hiddenLine>
            </a:ext>
          </a:extLst>
        </p:spPr>
      </p:pic>
      <p:pic>
        <p:nvPicPr>
          <p:cNvPr id="50185" name="Picture 9" descr="P4200001"/>
          <p:cNvPicPr>
            <a:picLocks noChangeAspect="1" noChangeArrowheads="1"/>
          </p:cNvPicPr>
          <p:nvPr/>
        </p:nvPicPr>
        <p:blipFill>
          <a:blip r:embed="rId3" cstate="print">
            <a:extLst>
              <a:ext uri="{28A0092B-C50C-407E-A947-70E740481C1C}">
                <a14:useLocalDpi xmlns:a14="http://schemas.microsoft.com/office/drawing/2010/main" val="0"/>
              </a:ext>
            </a:extLst>
          </a:blip>
          <a:srcRect t="4514" r="2362"/>
          <a:stretch>
            <a:fillRect/>
          </a:stretch>
        </p:blipFill>
        <p:spPr bwMode="auto">
          <a:xfrm>
            <a:off x="519053" y="3705847"/>
            <a:ext cx="4405023" cy="3221611"/>
          </a:xfrm>
          <a:prstGeom prst="rect">
            <a:avLst/>
          </a:prstGeom>
          <a:noFill/>
          <a:extLst>
            <a:ext uri="{909E8E84-426E-40DD-AFC4-6F175D3DCCD1}">
              <a14:hiddenFill xmlns:a14="http://schemas.microsoft.com/office/drawing/2010/main">
                <a:solidFill>
                  <a:srgbClr val="FFFFFF"/>
                </a:solidFill>
              </a14:hiddenFill>
            </a:ext>
          </a:extLst>
        </p:spPr>
      </p:pic>
      <p:pic>
        <p:nvPicPr>
          <p:cNvPr id="50184" name="Picture 8" descr="Cassa Parma 180 gra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792" y="2274407"/>
            <a:ext cx="8057500" cy="27421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9"/>
          <p:cNvSpPr txBox="1">
            <a:spLocks noChangeArrowheads="1"/>
          </p:cNvSpPr>
          <p:nvPr/>
        </p:nvSpPr>
        <p:spPr bwMode="auto">
          <a:xfrm>
            <a:off x="360522" y="1240698"/>
            <a:ext cx="4664040" cy="3788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defPPr>
              <a:defRPr lang="en-GB"/>
            </a:defPPr>
            <a:lvl1pPr marL="342900" indent="0" eaLnBrk="1">
              <a:lnSpc>
                <a:spcPct val="100000"/>
              </a:lnSpc>
              <a:spcAft>
                <a:spcPts val="1425"/>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b="1">
                <a:solidFill>
                  <a:srgbClr val="000000"/>
                </a:solidFill>
                <a:latin typeface="+mn-lt"/>
                <a:cs typeface="+mn-cs"/>
              </a:defRPr>
            </a:lvl1pPr>
            <a:lvl2pPr eaLnBrk="0">
              <a:spcAft>
                <a:spcPts val="1138"/>
              </a:spcAft>
              <a:defRPr sz="2800">
                <a:solidFill>
                  <a:srgbClr val="000000"/>
                </a:solidFill>
                <a:latin typeface="+mn-lt"/>
                <a:cs typeface="+mn-cs"/>
              </a:defRPr>
            </a:lvl2pPr>
            <a:lvl3pPr eaLnBrk="0">
              <a:spcAft>
                <a:spcPts val="850"/>
              </a:spcAft>
              <a:defRPr sz="2400">
                <a:solidFill>
                  <a:srgbClr val="000000"/>
                </a:solidFill>
                <a:latin typeface="+mn-lt"/>
                <a:cs typeface="+mn-cs"/>
              </a:defRPr>
            </a:lvl3pPr>
            <a:lvl4pPr eaLnBrk="0">
              <a:spcAft>
                <a:spcPts val="575"/>
              </a:spcAft>
              <a:defRPr sz="2000">
                <a:solidFill>
                  <a:srgbClr val="000000"/>
                </a:solidFill>
                <a:latin typeface="+mn-lt"/>
                <a:cs typeface="+mn-cs"/>
              </a:defRPr>
            </a:lvl4pPr>
            <a:lvl5pPr eaLnBrk="0">
              <a:spcAft>
                <a:spcPts val="288"/>
              </a:spcAft>
              <a:defRPr sz="2000">
                <a:solidFill>
                  <a:srgbClr val="000000"/>
                </a:solidFill>
                <a:latin typeface="+mn-lt"/>
                <a:cs typeface="+mn-cs"/>
              </a:defRPr>
            </a:lvl5pPr>
            <a:lvl6pPr marL="2514600" indent="-228600" defTabSz="449263"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defTabSz="449263"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defTabSz="449263"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defTabSz="449263"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9pPr>
          </a:lstStyle>
          <a:p>
            <a:r>
              <a:rPr lang="it-IT" sz="1800" dirty="0">
                <a:latin typeface="Calibri" panose="020F0502020204030204" pitchFamily="34" charset="0"/>
                <a:cs typeface="Calibri" panose="020F0502020204030204" pitchFamily="34" charset="0"/>
              </a:rPr>
              <a:t>AREE DI ESPANSIONE IN LINEA</a:t>
            </a:r>
          </a:p>
        </p:txBody>
      </p:sp>
      <p:pic>
        <p:nvPicPr>
          <p:cNvPr id="1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522" y="360485"/>
            <a:ext cx="2415150" cy="6229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1"/>
          <p:cNvSpPr txBox="1">
            <a:spLocks noChangeArrowheads="1"/>
          </p:cNvSpPr>
          <p:nvPr/>
        </p:nvSpPr>
        <p:spPr bwMode="auto">
          <a:xfrm>
            <a:off x="503238" y="346075"/>
            <a:ext cx="9070975"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04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kern="0" smtClean="0">
                <a:latin typeface="Calibri" pitchFamily="32" charset="0"/>
              </a:rPr>
              <a:t>Parma, 16 dicembre 2016</a:t>
            </a:r>
            <a:r>
              <a:rPr lang="it-IT" sz="1400" b="1" kern="0" smtClean="0">
                <a:latin typeface="Calibri" pitchFamily="32" charset="0"/>
              </a:rPr>
              <a:t/>
            </a:r>
            <a:br>
              <a:rPr lang="it-IT" sz="1400" b="1" kern="0" smtClean="0">
                <a:latin typeface="Calibri" pitchFamily="32" charset="0"/>
              </a:rPr>
            </a:br>
            <a:r>
              <a:rPr lang="it-IT" sz="1400" b="1" kern="0" smtClean="0">
                <a:latin typeface="Calibri" pitchFamily="32" charset="0"/>
              </a:rPr>
              <a:t>Lo Strumento dell’Accordo Quadro nella manutenzione delle opere idrauliche</a:t>
            </a:r>
            <a:r>
              <a:rPr lang="it-IT" sz="1600" b="1" kern="0" smtClean="0">
                <a:latin typeface="Calibri" pitchFamily="32" charset="0"/>
              </a:rPr>
              <a:t/>
            </a:r>
            <a:br>
              <a:rPr lang="it-IT" sz="1600" b="1" kern="0" smtClean="0">
                <a:latin typeface="Calibri" pitchFamily="32" charset="0"/>
              </a:rPr>
            </a:br>
            <a:endParaRPr lang="it-IT" sz="1600" i="1" kern="0" dirty="0" smtClean="0">
              <a:latin typeface="Calibri" pitchFamily="32" charset="0"/>
            </a:endParaRPr>
          </a:p>
        </p:txBody>
      </p:sp>
    </p:spTree>
    <p:extLst>
      <p:ext uri="{BB962C8B-B14F-4D97-AF65-F5344CB8AC3E}">
        <p14:creationId xmlns:p14="http://schemas.microsoft.com/office/powerpoint/2010/main" val="4036447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84"/>
                                        </p:tgtEl>
                                        <p:attrNameLst>
                                          <p:attrName>style.visibility</p:attrName>
                                        </p:attrNameLst>
                                      </p:cBhvr>
                                      <p:to>
                                        <p:strVal val="visible"/>
                                      </p:to>
                                    </p:set>
                                  </p:childTnLst>
                                  <p:subTnLst>
                                    <p:set>
                                      <p:cBhvr override="childStyle">
                                        <p:cTn dur="1" fill="hold" display="0" masterRel="nextClick" afterEffect="1"/>
                                        <p:tgtEl>
                                          <p:spTgt spid="50184"/>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44" name="Picture 12" descr="Immagine 1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343" y="2192656"/>
            <a:ext cx="4366521" cy="3275859"/>
          </a:xfrm>
          <a:prstGeom prst="rect">
            <a:avLst/>
          </a:prstGeom>
          <a:noFill/>
          <a:extLst>
            <a:ext uri="{909E8E84-426E-40DD-AFC4-6F175D3DCCD1}">
              <a14:hiddenFill xmlns:a14="http://schemas.microsoft.com/office/drawing/2010/main">
                <a:solidFill>
                  <a:srgbClr val="FFFFFF"/>
                </a:solidFill>
              </a14:hiddenFill>
            </a:ext>
          </a:extLst>
        </p:spPr>
      </p:pic>
      <p:pic>
        <p:nvPicPr>
          <p:cNvPr id="69645" name="Picture 13" descr="Immagine 1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30647"/>
            <a:ext cx="4286016" cy="3214611"/>
          </a:xfrm>
          <a:prstGeom prst="rect">
            <a:avLst/>
          </a:prstGeom>
          <a:noFill/>
          <a:extLst>
            <a:ext uri="{909E8E84-426E-40DD-AFC4-6F175D3DCCD1}">
              <a14:hiddenFill xmlns:a14="http://schemas.microsoft.com/office/drawing/2010/main">
                <a:solidFill>
                  <a:srgbClr val="FFFFFF"/>
                </a:solidFill>
              </a14:hiddenFill>
            </a:ext>
          </a:extLst>
        </p:spPr>
      </p:pic>
      <p:pic>
        <p:nvPicPr>
          <p:cNvPr id="69646" name="Picture 14" descr="IMG_02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4088" y="3581856"/>
            <a:ext cx="4681541" cy="35103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9"/>
          <p:cNvSpPr txBox="1">
            <a:spLocks noChangeArrowheads="1"/>
          </p:cNvSpPr>
          <p:nvPr/>
        </p:nvSpPr>
        <p:spPr bwMode="auto">
          <a:xfrm>
            <a:off x="360522" y="1240697"/>
            <a:ext cx="4664040" cy="479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defPPr>
              <a:defRPr lang="en-GB"/>
            </a:defPPr>
            <a:lvl1pPr marL="342900" indent="0" eaLnBrk="1">
              <a:lnSpc>
                <a:spcPct val="100000"/>
              </a:lnSpc>
              <a:spcAft>
                <a:spcPts val="1425"/>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800" b="1">
                <a:solidFill>
                  <a:srgbClr val="000000"/>
                </a:solidFill>
                <a:latin typeface="Calibri" panose="020F0502020204030204" pitchFamily="34" charset="0"/>
                <a:cs typeface="Calibri" panose="020F0502020204030204" pitchFamily="34" charset="0"/>
              </a:defRPr>
            </a:lvl1pPr>
            <a:lvl2pPr eaLnBrk="0">
              <a:spcAft>
                <a:spcPts val="1138"/>
              </a:spcAft>
              <a:defRPr sz="2800">
                <a:solidFill>
                  <a:srgbClr val="000000"/>
                </a:solidFill>
                <a:latin typeface="+mn-lt"/>
                <a:cs typeface="+mn-cs"/>
              </a:defRPr>
            </a:lvl2pPr>
            <a:lvl3pPr eaLnBrk="0">
              <a:spcAft>
                <a:spcPts val="850"/>
              </a:spcAft>
              <a:defRPr sz="2400">
                <a:solidFill>
                  <a:srgbClr val="000000"/>
                </a:solidFill>
                <a:latin typeface="+mn-lt"/>
                <a:cs typeface="+mn-cs"/>
              </a:defRPr>
            </a:lvl3pPr>
            <a:lvl4pPr eaLnBrk="0">
              <a:spcAft>
                <a:spcPts val="575"/>
              </a:spcAft>
              <a:defRPr sz="2000">
                <a:solidFill>
                  <a:srgbClr val="000000"/>
                </a:solidFill>
                <a:latin typeface="+mn-lt"/>
                <a:cs typeface="+mn-cs"/>
              </a:defRPr>
            </a:lvl4pPr>
            <a:lvl5pPr eaLnBrk="0">
              <a:spcAft>
                <a:spcPts val="288"/>
              </a:spcAft>
              <a:defRPr sz="2000">
                <a:solidFill>
                  <a:srgbClr val="000000"/>
                </a:solidFill>
                <a:latin typeface="+mn-lt"/>
                <a:cs typeface="+mn-cs"/>
              </a:defRPr>
            </a:lvl5pPr>
            <a:lvl6pPr marL="2514600" indent="-228600" defTabSz="449263"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defTabSz="449263"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defTabSz="449263"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defTabSz="449263"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9pPr>
          </a:lstStyle>
          <a:p>
            <a:r>
              <a:rPr lang="it-IT" dirty="0"/>
              <a:t>AREE DI ESPANSIONE IN LINEA</a:t>
            </a:r>
          </a:p>
          <a:p>
            <a:endParaRPr lang="it-IT" dirty="0"/>
          </a:p>
        </p:txBody>
      </p:sp>
      <p:sp>
        <p:nvSpPr>
          <p:cNvPr id="11" name="Text Box 10"/>
          <p:cNvSpPr txBox="1">
            <a:spLocks noChangeArrowheads="1"/>
          </p:cNvSpPr>
          <p:nvPr/>
        </p:nvSpPr>
        <p:spPr bwMode="auto">
          <a:xfrm>
            <a:off x="575816" y="1576877"/>
            <a:ext cx="8874269" cy="33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794" tIns="50397" rIns="100794" bIns="50397">
            <a:spAutoFit/>
          </a:bodyPr>
          <a:lstStyle>
            <a:defPPr>
              <a:defRPr lang="en-GB"/>
            </a:defPPr>
            <a:lvl1pPr algn="just">
              <a:defRPr sz="1600">
                <a:solidFill>
                  <a:schemeClr val="tx1"/>
                </a:solidFill>
                <a:latin typeface="Calibri" panose="020F0502020204030204" pitchFamily="34" charset="0"/>
                <a:cs typeface="Calibri" panose="020F0502020204030204" pitchFamily="34" charset="0"/>
              </a:defRPr>
            </a:lvl1pPr>
          </a:lstStyle>
          <a:p>
            <a:r>
              <a:rPr lang="it-IT" dirty="0"/>
              <a:t>Opere per la riduzione dei colmi di piena del fiume Olona in </a:t>
            </a:r>
            <a:r>
              <a:rPr lang="it-IT" dirty="0" err="1"/>
              <a:t>loc</a:t>
            </a:r>
            <a:r>
              <a:rPr lang="it-IT" dirty="0"/>
              <a:t>. Ponte Gurone in comune di Malnate (VA)</a:t>
            </a:r>
          </a:p>
        </p:txBody>
      </p:sp>
      <p:pic>
        <p:nvPicPr>
          <p:cNvPr id="1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522" y="360485"/>
            <a:ext cx="2415150" cy="6229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1"/>
          <p:cNvSpPr txBox="1">
            <a:spLocks noChangeArrowheads="1"/>
          </p:cNvSpPr>
          <p:nvPr/>
        </p:nvSpPr>
        <p:spPr bwMode="auto">
          <a:xfrm>
            <a:off x="503238" y="346075"/>
            <a:ext cx="9070975"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04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kern="0" smtClean="0">
                <a:latin typeface="Calibri" pitchFamily="32" charset="0"/>
              </a:rPr>
              <a:t>Parma, 16 dicembre 2016</a:t>
            </a:r>
            <a:r>
              <a:rPr lang="it-IT" sz="1400" b="1" kern="0" smtClean="0">
                <a:latin typeface="Calibri" pitchFamily="32" charset="0"/>
              </a:rPr>
              <a:t/>
            </a:r>
            <a:br>
              <a:rPr lang="it-IT" sz="1400" b="1" kern="0" smtClean="0">
                <a:latin typeface="Calibri" pitchFamily="32" charset="0"/>
              </a:rPr>
            </a:br>
            <a:r>
              <a:rPr lang="it-IT" sz="1400" b="1" kern="0" smtClean="0">
                <a:latin typeface="Calibri" pitchFamily="32" charset="0"/>
              </a:rPr>
              <a:t>Lo Strumento dell’Accordo Quadro nella manutenzione delle opere idrauliche</a:t>
            </a:r>
            <a:r>
              <a:rPr lang="it-IT" sz="1600" b="1" kern="0" smtClean="0">
                <a:latin typeface="Calibri" pitchFamily="32" charset="0"/>
              </a:rPr>
              <a:t/>
            </a:r>
            <a:br>
              <a:rPr lang="it-IT" sz="1600" b="1" kern="0" smtClean="0">
                <a:latin typeface="Calibri" pitchFamily="32" charset="0"/>
              </a:rPr>
            </a:br>
            <a:endParaRPr lang="it-IT" sz="1600" i="1" kern="0" dirty="0" smtClean="0">
              <a:latin typeface="Calibri" pitchFamily="32" charset="0"/>
            </a:endParaRPr>
          </a:p>
        </p:txBody>
      </p:sp>
    </p:spTree>
    <p:extLst>
      <p:ext uri="{BB962C8B-B14F-4D97-AF65-F5344CB8AC3E}">
        <p14:creationId xmlns:p14="http://schemas.microsoft.com/office/powerpoint/2010/main" val="232071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45"/>
                                        </p:tgtEl>
                                        <p:attrNameLst>
                                          <p:attrName>style.visibility</p:attrName>
                                        </p:attrNameLst>
                                      </p:cBhvr>
                                      <p:to>
                                        <p:strVal val="visible"/>
                                      </p:to>
                                    </p:set>
                                    <p:animEffect transition="in" filter="fade">
                                      <p:cBhvr>
                                        <p:cTn id="7" dur="500"/>
                                        <p:tgtEl>
                                          <p:spTgt spid="696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644"/>
                                        </p:tgtEl>
                                        <p:attrNameLst>
                                          <p:attrName>style.visibility</p:attrName>
                                        </p:attrNameLst>
                                      </p:cBhvr>
                                      <p:to>
                                        <p:strVal val="visible"/>
                                      </p:to>
                                    </p:set>
                                    <p:animEffect transition="in" filter="fade">
                                      <p:cBhvr>
                                        <p:cTn id="12" dur="500"/>
                                        <p:tgtEl>
                                          <p:spTgt spid="696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646"/>
                                        </p:tgtEl>
                                        <p:attrNameLst>
                                          <p:attrName>style.visibility</p:attrName>
                                        </p:attrNameLst>
                                      </p:cBhvr>
                                      <p:to>
                                        <p:strVal val="visible"/>
                                      </p:to>
                                    </p:set>
                                    <p:animEffect transition="in" filter="fade">
                                      <p:cBhvr>
                                        <p:cTn id="17" dur="500"/>
                                        <p:tgtEl>
                                          <p:spTgt spid="69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763" y="5127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2"/>
          <p:cNvSpPr>
            <a:spLocks noGrp="1" noChangeArrowheads="1"/>
          </p:cNvSpPr>
          <p:nvPr>
            <p:ph idx="1"/>
          </p:nvPr>
        </p:nvSpPr>
        <p:spPr>
          <a:xfrm>
            <a:off x="360363" y="1259557"/>
            <a:ext cx="9070975" cy="360040"/>
          </a:xfrm>
        </p:spPr>
        <p:txBody>
          <a:bodyPr/>
          <a:lstStyle/>
          <a:p>
            <a:pPr indent="0" algn="ctr" eaLnBrk="1">
              <a:lnSpc>
                <a:spcPct val="10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200" b="1" dirty="0" smtClean="0">
                <a:latin typeface="Calibri" panose="020F0502020204030204" pitchFamily="34" charset="0"/>
                <a:cs typeface="Calibri" panose="020F0502020204030204" pitchFamily="34" charset="0"/>
              </a:rPr>
              <a:t>SISTEMA ARGINALE</a:t>
            </a:r>
          </a:p>
        </p:txBody>
      </p:sp>
      <p:pic>
        <p:nvPicPr>
          <p:cNvPr id="7" name="Picture 4" descr="Grafica4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909" y="3405816"/>
            <a:ext cx="8491859" cy="2822293"/>
          </a:xfrm>
          <a:prstGeom prst="rect">
            <a:avLst/>
          </a:prstGeom>
          <a:noFill/>
          <a:ln w="15875">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647824" y="6238181"/>
            <a:ext cx="7344816" cy="292709"/>
          </a:xfrm>
          <a:prstGeom prst="rect">
            <a:avLst/>
          </a:prstGeom>
          <a:noFill/>
        </p:spPr>
        <p:txBody>
          <a:bodyPr wrap="square" rtlCol="0">
            <a:spAutoFit/>
          </a:bodyPr>
          <a:lstStyle/>
          <a:p>
            <a:pPr algn="just"/>
            <a:r>
              <a:rPr lang="it-IT" sz="1400" i="1" dirty="0" smtClean="0">
                <a:solidFill>
                  <a:srgbClr val="336699"/>
                </a:solidFill>
                <a:latin typeface="Calibri" panose="020F0502020204030204" pitchFamily="34" charset="0"/>
                <a:cs typeface="Calibri" panose="020F0502020204030204" pitchFamily="34" charset="0"/>
              </a:rPr>
              <a:t>Evoluzione delle arginature - Rialzi </a:t>
            </a:r>
            <a:r>
              <a:rPr lang="it-IT" sz="1400" i="1" dirty="0">
                <a:solidFill>
                  <a:srgbClr val="336699"/>
                </a:solidFill>
                <a:latin typeface="Calibri" panose="020F0502020204030204" pitchFamily="34" charset="0"/>
                <a:cs typeface="Calibri" panose="020F0502020204030204" pitchFamily="34" charset="0"/>
              </a:rPr>
              <a:t>e ringrossi dell’argine di Po nel Delta</a:t>
            </a:r>
            <a:r>
              <a:rPr lang="it-IT" sz="1400" i="1" dirty="0" smtClean="0">
                <a:solidFill>
                  <a:srgbClr val="336699"/>
                </a:solidFill>
                <a:latin typeface="Calibri" panose="020F0502020204030204" pitchFamily="34" charset="0"/>
                <a:cs typeface="Calibri" panose="020F0502020204030204" pitchFamily="34" charset="0"/>
              </a:rPr>
              <a:t> </a:t>
            </a:r>
          </a:p>
        </p:txBody>
      </p:sp>
      <p:sp>
        <p:nvSpPr>
          <p:cNvPr id="9" name="CasellaDiTesto 8"/>
          <p:cNvSpPr txBox="1"/>
          <p:nvPr/>
        </p:nvSpPr>
        <p:spPr>
          <a:xfrm>
            <a:off x="584771" y="1835621"/>
            <a:ext cx="8632005" cy="1380506"/>
          </a:xfrm>
          <a:prstGeom prst="rect">
            <a:avLst/>
          </a:prstGeom>
          <a:noFill/>
        </p:spPr>
        <p:txBody>
          <a:bodyPr wrap="square" rtlCol="0">
            <a:spAutoFit/>
          </a:bodyPr>
          <a:lstStyle/>
          <a:p>
            <a:pPr algn="just"/>
            <a:r>
              <a:rPr lang="it-IT" dirty="0" smtClean="0">
                <a:solidFill>
                  <a:schemeClr val="tx1"/>
                </a:solidFill>
                <a:latin typeface="Calibri" panose="020F0502020204030204" pitchFamily="34" charset="0"/>
                <a:cs typeface="Calibri" panose="020F0502020204030204" pitchFamily="34" charset="0"/>
              </a:rPr>
              <a:t>L’efficienza del sistema di difesa dalle piene dipende, oltre che dalle «buone regole del costruire», anche dalle attività di vigilanza/monitoraggio, dalla manutenzione dell’opera e dalla consapevolezza delle caratteristiche meccanica dei terreni che costituiscono i corpi arginali e i terreni di fondazione - l’assetto   attuale delle arginature è spesso il risultato di successivi rialzi e ringrossi di rilevati preesistenti - le minacce alla solidità dell’argine.</a:t>
            </a:r>
            <a:endParaRPr lang="it-IT" dirty="0">
              <a:solidFill>
                <a:schemeClr val="tx1"/>
              </a:solidFill>
              <a:latin typeface="Calibri" panose="020F0502020204030204" pitchFamily="34" charset="0"/>
              <a:cs typeface="Calibri" panose="020F0502020204030204" pitchFamily="34" charset="0"/>
            </a:endParaRPr>
          </a:p>
        </p:txBody>
      </p:sp>
      <p:sp>
        <p:nvSpPr>
          <p:cNvPr id="10"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latin typeface="Calibri" pitchFamily="32" charset="0"/>
              </a:rPr>
              <a:t>Parma, 16 dicembre 2016</a:t>
            </a:r>
            <a:r>
              <a:rPr lang="it-IT" sz="1400" b="1" dirty="0" smtClean="0">
                <a:latin typeface="Calibri" pitchFamily="32" charset="0"/>
              </a:rPr>
              <a:t/>
            </a:r>
            <a:br>
              <a:rPr lang="it-IT" sz="1400" b="1" dirty="0" smtClean="0">
                <a:latin typeface="Calibri" pitchFamily="32" charset="0"/>
              </a:rPr>
            </a:br>
            <a:r>
              <a:rPr lang="it-IT" sz="1400" b="1" dirty="0" smtClean="0">
                <a:latin typeface="Calibri" pitchFamily="32" charset="0"/>
              </a:rPr>
              <a:t>Lo Strumento dell’Accordo Quadro nella manutenzione delle opere idrauliche</a:t>
            </a:r>
            <a:r>
              <a:rPr lang="it-IT" sz="1600" b="1" dirty="0" smtClean="0">
                <a:latin typeface="Calibri" pitchFamily="32" charset="0"/>
              </a:rPr>
              <a:t/>
            </a:r>
            <a:br>
              <a:rPr lang="it-IT" sz="1600" b="1" dirty="0" smtClean="0">
                <a:latin typeface="Calibri" pitchFamily="32" charset="0"/>
              </a:rPr>
            </a:br>
            <a:endParaRPr lang="it-IT" sz="1600" i="1" dirty="0" smtClean="0">
              <a:latin typeface="Calibri" pitchFamily="32" charset="0"/>
            </a:endParaRPr>
          </a:p>
        </p:txBody>
      </p:sp>
    </p:spTree>
    <p:extLst>
      <p:ext uri="{BB962C8B-B14F-4D97-AF65-F5344CB8AC3E}">
        <p14:creationId xmlns:p14="http://schemas.microsoft.com/office/powerpoint/2010/main" val="210148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763" y="512764"/>
            <a:ext cx="2414588" cy="62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2"/>
          <p:cNvSpPr>
            <a:spLocks noGrp="1" noChangeArrowheads="1"/>
          </p:cNvSpPr>
          <p:nvPr>
            <p:ph idx="1"/>
          </p:nvPr>
        </p:nvSpPr>
        <p:spPr>
          <a:xfrm>
            <a:off x="360363" y="1187549"/>
            <a:ext cx="9070975" cy="360040"/>
          </a:xfrm>
        </p:spPr>
        <p:txBody>
          <a:bodyPr/>
          <a:lstStyle/>
          <a:p>
            <a:pPr indent="0" algn="ctr" eaLnBrk="1">
              <a:lnSpc>
                <a:spcPct val="100000"/>
              </a:lnSpc>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200" b="1" dirty="0" smtClean="0">
                <a:latin typeface="Calibri" panose="020F0502020204030204" pitchFamily="34" charset="0"/>
                <a:cs typeface="Calibri" panose="020F0502020204030204" pitchFamily="34" charset="0"/>
              </a:rPr>
              <a:t>SISTEMA </a:t>
            </a:r>
            <a:r>
              <a:rPr lang="it-IT" sz="2200" b="1" dirty="0">
                <a:latin typeface="Calibri" panose="020F0502020204030204" pitchFamily="34" charset="0"/>
                <a:cs typeface="Calibri" panose="020F0502020204030204" pitchFamily="34" charset="0"/>
              </a:rPr>
              <a:t>ARGINALE</a:t>
            </a:r>
          </a:p>
        </p:txBody>
      </p:sp>
      <p:sp>
        <p:nvSpPr>
          <p:cNvPr id="8" name="CasellaDiTesto 7"/>
          <p:cNvSpPr txBox="1"/>
          <p:nvPr/>
        </p:nvSpPr>
        <p:spPr>
          <a:xfrm>
            <a:off x="575817" y="6526213"/>
            <a:ext cx="8856983" cy="292709"/>
          </a:xfrm>
          <a:prstGeom prst="rect">
            <a:avLst/>
          </a:prstGeom>
          <a:noFill/>
        </p:spPr>
        <p:txBody>
          <a:bodyPr wrap="square" rtlCol="0">
            <a:spAutoFit/>
          </a:bodyPr>
          <a:lstStyle/>
          <a:p>
            <a:pPr algn="just"/>
            <a:r>
              <a:rPr lang="it-IT" sz="1400" i="1" dirty="0">
                <a:solidFill>
                  <a:srgbClr val="336699"/>
                </a:solidFill>
                <a:latin typeface="Calibri" panose="020F0502020204030204" pitchFamily="34" charset="0"/>
                <a:cs typeface="Calibri" panose="020F0502020204030204" pitchFamily="34" charset="0"/>
              </a:rPr>
              <a:t>Evoluzione delle arginature - Ringrosso e rialzo di argini in destra Po a Reggio Emilia</a:t>
            </a:r>
          </a:p>
        </p:txBody>
      </p:sp>
      <p:pic>
        <p:nvPicPr>
          <p:cNvPr id="9" name="Picture 10" descr="Grafica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393" y="1666136"/>
            <a:ext cx="7992311" cy="4777997"/>
          </a:xfrm>
          <a:prstGeom prst="rect">
            <a:avLst/>
          </a:prstGeom>
          <a:noFill/>
          <a:ln w="15875">
            <a:solidFill>
              <a:srgbClr val="8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1"/>
          <p:cNvSpPr>
            <a:spLocks noGrp="1" noChangeArrowheads="1"/>
          </p:cNvSpPr>
          <p:nvPr>
            <p:ph type="title"/>
          </p:nvPr>
        </p:nvSpPr>
        <p:spPr>
          <a:xfrm>
            <a:off x="503238" y="346075"/>
            <a:ext cx="9070975" cy="733425"/>
          </a:xfrm>
        </p:spPr>
        <p:txBody>
          <a:bodyPr tIns="14040"/>
          <a:lstStyle/>
          <a:p>
            <a:pPr algn="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dirty="0" smtClean="0">
                <a:latin typeface="Calibri" pitchFamily="32" charset="0"/>
              </a:rPr>
              <a:t>Parma, 16 dicembre 2016</a:t>
            </a:r>
            <a:r>
              <a:rPr lang="it-IT" sz="1400" b="1" dirty="0" smtClean="0">
                <a:latin typeface="Calibri" pitchFamily="32" charset="0"/>
              </a:rPr>
              <a:t/>
            </a:r>
            <a:br>
              <a:rPr lang="it-IT" sz="1400" b="1" dirty="0" smtClean="0">
                <a:latin typeface="Calibri" pitchFamily="32" charset="0"/>
              </a:rPr>
            </a:br>
            <a:r>
              <a:rPr lang="it-IT" sz="1400" b="1" dirty="0" smtClean="0">
                <a:latin typeface="Calibri" pitchFamily="32" charset="0"/>
              </a:rPr>
              <a:t>Lo Strumento dell’Accordo Quadro nella manutenzione delle opere idrauliche</a:t>
            </a:r>
            <a:r>
              <a:rPr lang="it-IT" sz="1600" b="1" dirty="0" smtClean="0">
                <a:latin typeface="Calibri" pitchFamily="32" charset="0"/>
              </a:rPr>
              <a:t/>
            </a:r>
            <a:br>
              <a:rPr lang="it-IT" sz="1600" b="1" dirty="0" smtClean="0">
                <a:latin typeface="Calibri" pitchFamily="32" charset="0"/>
              </a:rPr>
            </a:br>
            <a:endParaRPr lang="it-IT" sz="1600" i="1" dirty="0" smtClean="0">
              <a:latin typeface="Calibri" pitchFamily="32" charset="0"/>
            </a:endParaRPr>
          </a:p>
        </p:txBody>
      </p:sp>
    </p:spTree>
    <p:extLst>
      <p:ext uri="{BB962C8B-B14F-4D97-AF65-F5344CB8AC3E}">
        <p14:creationId xmlns:p14="http://schemas.microsoft.com/office/powerpoint/2010/main" val="428432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TotalTime>
  <Words>2155</Words>
  <Application>Microsoft Office PowerPoint</Application>
  <PresentationFormat>Personalizzato</PresentationFormat>
  <Paragraphs>185</Paragraphs>
  <Slides>27</Slides>
  <Notes>20</Notes>
  <HiddenSlides>0</HiddenSlides>
  <MMClips>0</MMClips>
  <ScaleCrop>false</ScaleCrop>
  <HeadingPairs>
    <vt:vector size="4" baseType="variant">
      <vt:variant>
        <vt:lpstr>Tema</vt:lpstr>
      </vt:variant>
      <vt:variant>
        <vt:i4>1</vt:i4>
      </vt:variant>
      <vt:variant>
        <vt:lpstr>Titoli diapositive</vt:lpstr>
      </vt:variant>
      <vt:variant>
        <vt:i4>27</vt:i4>
      </vt:variant>
    </vt:vector>
  </HeadingPairs>
  <TitlesOfParts>
    <vt:vector size="28" baseType="lpstr">
      <vt:lpstr>Tema di Office</vt:lpstr>
      <vt:lpstr>Lo Strumento dell’Accordo Quadro nella manutenzione delle opere idrauliche</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Presentazione standard di PowerPoint</vt:lpstr>
      <vt:lpstr>Presentazione standard di PowerPoint</vt:lpstr>
      <vt:lpstr>Presentazione standard di PowerPoint</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Parma, 16 dicembre 2016 Lo Strumento dell’Accordo Quadro nella manutenzione delle opere idrauliche </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 presentazione eventuale sottotitolo presentazione</dc:title>
  <dc:creator>Annalaura Tezzon</dc:creator>
  <cp:lastModifiedBy>vergnanimirella</cp:lastModifiedBy>
  <cp:revision>63</cp:revision>
  <cp:lastPrinted>1601-01-01T00:00:00Z</cp:lastPrinted>
  <dcterms:created xsi:type="dcterms:W3CDTF">2011-08-05T18:27:41Z</dcterms:created>
  <dcterms:modified xsi:type="dcterms:W3CDTF">2016-12-16T08:30:07Z</dcterms:modified>
</cp:coreProperties>
</file>