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356" r:id="rId2"/>
    <p:sldId id="448" r:id="rId3"/>
    <p:sldId id="450" r:id="rId4"/>
    <p:sldId id="452" r:id="rId5"/>
    <p:sldId id="449" r:id="rId6"/>
    <p:sldId id="455" r:id="rId7"/>
    <p:sldId id="409" r:id="rId8"/>
    <p:sldId id="453" r:id="rId9"/>
    <p:sldId id="456" r:id="rId10"/>
    <p:sldId id="454" r:id="rId11"/>
    <p:sldId id="459" r:id="rId12"/>
    <p:sldId id="460" r:id="rId13"/>
    <p:sldId id="457" r:id="rId14"/>
    <p:sldId id="458" r:id="rId15"/>
    <p:sldId id="461" r:id="rId16"/>
    <p:sldId id="463" r:id="rId17"/>
    <p:sldId id="462" r:id="rId18"/>
    <p:sldId id="451" r:id="rId19"/>
  </p:sldIdLst>
  <p:sldSz cx="10080625" cy="7559675"/>
  <p:notesSz cx="6669088" cy="9926638"/>
  <p:defaultTextStyle>
    <a:defPPr>
      <a:defRPr lang="en-GB"/>
    </a:defPPr>
    <a:lvl1pPr algn="l" defTabSz="449263" rtl="0" fontAlgn="base">
      <a:spcBef>
        <a:spcPct val="0"/>
      </a:spcBef>
      <a:spcAft>
        <a:spcPct val="0"/>
      </a:spcAft>
      <a:defRPr kern="1200">
        <a:solidFill>
          <a:schemeClr val="bg1"/>
        </a:solidFill>
        <a:latin typeface="Arial" charset="0"/>
        <a:ea typeface="Arial Unicode MS" pitchFamily="34" charset="-128"/>
        <a:cs typeface="Arial Unicode MS" pitchFamily="34" charset="-128"/>
      </a:defRPr>
    </a:lvl1pPr>
    <a:lvl2pPr marL="742950" indent="-285750" algn="l" defTabSz="449263" rtl="0" fontAlgn="base">
      <a:spcBef>
        <a:spcPct val="0"/>
      </a:spcBef>
      <a:spcAft>
        <a:spcPct val="0"/>
      </a:spcAft>
      <a:defRPr kern="1200">
        <a:solidFill>
          <a:schemeClr val="bg1"/>
        </a:solidFill>
        <a:latin typeface="Arial" charset="0"/>
        <a:ea typeface="Arial Unicode MS" pitchFamily="34" charset="-128"/>
        <a:cs typeface="Arial Unicode MS" pitchFamily="34" charset="-128"/>
      </a:defRPr>
    </a:lvl2pPr>
    <a:lvl3pPr marL="1143000" indent="-228600" algn="l" defTabSz="449263" rtl="0" fontAlgn="base">
      <a:spcBef>
        <a:spcPct val="0"/>
      </a:spcBef>
      <a:spcAft>
        <a:spcPct val="0"/>
      </a:spcAft>
      <a:defRPr kern="1200">
        <a:solidFill>
          <a:schemeClr val="bg1"/>
        </a:solidFill>
        <a:latin typeface="Arial" charset="0"/>
        <a:ea typeface="Arial Unicode MS" pitchFamily="34" charset="-128"/>
        <a:cs typeface="Arial Unicode MS" pitchFamily="34" charset="-128"/>
      </a:defRPr>
    </a:lvl3pPr>
    <a:lvl4pPr marL="1600200" indent="-228600" algn="l" defTabSz="449263" rtl="0" fontAlgn="base">
      <a:spcBef>
        <a:spcPct val="0"/>
      </a:spcBef>
      <a:spcAft>
        <a:spcPct val="0"/>
      </a:spcAft>
      <a:defRPr kern="1200">
        <a:solidFill>
          <a:schemeClr val="bg1"/>
        </a:solidFill>
        <a:latin typeface="Arial" charset="0"/>
        <a:ea typeface="Arial Unicode MS" pitchFamily="34" charset="-128"/>
        <a:cs typeface="Arial Unicode MS" pitchFamily="34" charset="-128"/>
      </a:defRPr>
    </a:lvl4pPr>
    <a:lvl5pPr marL="2057400" indent="-228600" algn="l" defTabSz="449263" rtl="0" fontAlgn="base">
      <a:spcBef>
        <a:spcPct val="0"/>
      </a:spcBef>
      <a:spcAft>
        <a:spcPct val="0"/>
      </a:spcAft>
      <a:defRPr kern="1200">
        <a:solidFill>
          <a:schemeClr val="bg1"/>
        </a:solidFill>
        <a:latin typeface="Arial" charset="0"/>
        <a:ea typeface="Arial Unicode MS" pitchFamily="34" charset="-128"/>
        <a:cs typeface="Arial Unicode MS" pitchFamily="34" charset="-128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charset="0"/>
        <a:ea typeface="Arial Unicode MS" pitchFamily="34" charset="-128"/>
        <a:cs typeface="Arial Unicode MS" pitchFamily="34" charset="-128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charset="0"/>
        <a:ea typeface="Arial Unicode MS" pitchFamily="34" charset="-128"/>
        <a:cs typeface="Arial Unicode MS" pitchFamily="34" charset="-128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charset="0"/>
        <a:ea typeface="Arial Unicode MS" pitchFamily="34" charset="-128"/>
        <a:cs typeface="Arial Unicode MS" pitchFamily="34" charset="-128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charset="0"/>
        <a:ea typeface="Arial Unicode MS" pitchFamily="34" charset="-128"/>
        <a:cs typeface="Arial Unicode MS" pitchFamily="34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99"/>
    <a:srgbClr val="3399FF"/>
    <a:srgbClr val="FFFF00"/>
    <a:srgbClr val="CC3300"/>
    <a:srgbClr val="33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86" autoAdjust="0"/>
    <p:restoredTop sz="87273" autoAdjust="0"/>
  </p:normalViewPr>
  <p:slideViewPr>
    <p:cSldViewPr>
      <p:cViewPr>
        <p:scale>
          <a:sx n="90" d="100"/>
          <a:sy n="90" d="100"/>
        </p:scale>
        <p:origin x="-1410" y="-108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674"/>
        <p:guide pos="1905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image" Target="../media/image3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90838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 sz="1200">
                <a:ea typeface="+mn-ea"/>
                <a:cs typeface="Arial Unicode MS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776663" y="0"/>
            <a:ext cx="2890837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 sz="1200">
                <a:ea typeface="+mn-ea"/>
                <a:cs typeface="Arial Unicode MS" charset="0"/>
              </a:defRPr>
            </a:lvl1pPr>
          </a:lstStyle>
          <a:p>
            <a:pPr>
              <a:defRPr/>
            </a:pPr>
            <a:fld id="{018BC6EA-FF16-4D26-872D-7DBBDC366C5B}" type="datetimeFigureOut">
              <a:rPr lang="it-IT"/>
              <a:pPr>
                <a:defRPr/>
              </a:pPr>
              <a:t>14/12/2016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890838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 sz="1200">
                <a:ea typeface="+mn-ea"/>
                <a:cs typeface="Arial Unicode MS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776663" y="9428163"/>
            <a:ext cx="2890837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 sz="1200">
                <a:ea typeface="+mn-ea"/>
                <a:cs typeface="Arial Unicode MS" charset="0"/>
              </a:defRPr>
            </a:lvl1pPr>
          </a:lstStyle>
          <a:p>
            <a:pPr>
              <a:defRPr/>
            </a:pPr>
            <a:fld id="{331ECB06-8D3A-4460-9D91-AAEC0445D4B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561865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AutoShape 1"/>
          <p:cNvSpPr>
            <a:spLocks noChangeArrowheads="1"/>
          </p:cNvSpPr>
          <p:nvPr/>
        </p:nvSpPr>
        <p:spPr bwMode="auto">
          <a:xfrm>
            <a:off x="0" y="0"/>
            <a:ext cx="6669088" cy="9926638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/>
        </p:spPr>
        <p:txBody>
          <a:bodyPr wrap="none" lIns="83512" tIns="41756" rIns="83512" bIns="41756" anchor="ctr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it-IT">
              <a:ea typeface="+mn-ea"/>
              <a:cs typeface="Arial Unicode MS" charset="0"/>
            </a:endParaRPr>
          </a:p>
        </p:txBody>
      </p:sp>
      <p:sp>
        <p:nvSpPr>
          <p:cNvPr id="11267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855663" y="755650"/>
            <a:ext cx="4954587" cy="3716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sp>
      <p:sp>
        <p:nvSpPr>
          <p:cNvPr id="2051" name="Rectangle 3"/>
          <p:cNvSpPr>
            <a:spLocks noGrp="1" noChangeArrowheads="1"/>
          </p:cNvSpPr>
          <p:nvPr>
            <p:ph type="body"/>
          </p:nvPr>
        </p:nvSpPr>
        <p:spPr bwMode="auto">
          <a:xfrm>
            <a:off x="666750" y="4714875"/>
            <a:ext cx="5332413" cy="44640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it-IT" noProof="0" smtClean="0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2892425" cy="49371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hangingPunct="0">
              <a:lnSpc>
                <a:spcPct val="75000"/>
              </a:lnSpc>
              <a:buClrTx/>
              <a:buSzPct val="100000"/>
              <a:buFontTx/>
              <a:buNone/>
              <a:tabLst>
                <a:tab pos="0" algn="l"/>
                <a:tab pos="408862" algn="l"/>
                <a:tab pos="819173" algn="l"/>
                <a:tab pos="1229484" algn="l"/>
                <a:tab pos="1639796" algn="l"/>
                <a:tab pos="2050107" algn="l"/>
                <a:tab pos="2460419" algn="l"/>
                <a:tab pos="2870730" algn="l"/>
                <a:tab pos="3281042" algn="l"/>
                <a:tab pos="3691353" algn="l"/>
                <a:tab pos="4101665" algn="l"/>
                <a:tab pos="4511976" algn="l"/>
                <a:tab pos="4922288" algn="l"/>
                <a:tab pos="5332599" algn="l"/>
                <a:tab pos="5742911" algn="l"/>
                <a:tab pos="6153222" algn="l"/>
                <a:tab pos="6563534" algn="l"/>
                <a:tab pos="6973845" algn="l"/>
                <a:tab pos="7384157" algn="l"/>
                <a:tab pos="7794468" algn="l"/>
                <a:tab pos="8204779" algn="l"/>
              </a:tabLst>
              <a:defRPr sz="1300">
                <a:solidFill>
                  <a:srgbClr val="000000"/>
                </a:solidFill>
                <a:latin typeface="Times New Roman" pitchFamily="16" charset="0"/>
                <a:ea typeface="+mn-ea"/>
                <a:cs typeface="Arial Unicode MS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dt"/>
          </p:nvPr>
        </p:nvSpPr>
        <p:spPr bwMode="auto">
          <a:xfrm>
            <a:off x="3775075" y="0"/>
            <a:ext cx="2890838" cy="49371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hangingPunct="0">
              <a:lnSpc>
                <a:spcPct val="75000"/>
              </a:lnSpc>
              <a:buClrTx/>
              <a:buSzPct val="100000"/>
              <a:buFontTx/>
              <a:buNone/>
              <a:tabLst>
                <a:tab pos="0" algn="l"/>
                <a:tab pos="408862" algn="l"/>
                <a:tab pos="819173" algn="l"/>
                <a:tab pos="1229484" algn="l"/>
                <a:tab pos="1639796" algn="l"/>
                <a:tab pos="2050107" algn="l"/>
                <a:tab pos="2460419" algn="l"/>
                <a:tab pos="2870730" algn="l"/>
                <a:tab pos="3281042" algn="l"/>
                <a:tab pos="3691353" algn="l"/>
                <a:tab pos="4101665" algn="l"/>
                <a:tab pos="4511976" algn="l"/>
                <a:tab pos="4922288" algn="l"/>
                <a:tab pos="5332599" algn="l"/>
                <a:tab pos="5742911" algn="l"/>
                <a:tab pos="6153222" algn="l"/>
                <a:tab pos="6563534" algn="l"/>
                <a:tab pos="6973845" algn="l"/>
                <a:tab pos="7384157" algn="l"/>
                <a:tab pos="7794468" algn="l"/>
                <a:tab pos="8204779" algn="l"/>
              </a:tabLst>
              <a:defRPr sz="1300">
                <a:solidFill>
                  <a:srgbClr val="000000"/>
                </a:solidFill>
                <a:latin typeface="Times New Roman" pitchFamily="16" charset="0"/>
                <a:ea typeface="+mn-ea"/>
                <a:cs typeface="Arial Unicode MS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/>
          </p:nvPr>
        </p:nvSpPr>
        <p:spPr bwMode="auto">
          <a:xfrm>
            <a:off x="0" y="9429750"/>
            <a:ext cx="2892425" cy="49371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hangingPunct="0">
              <a:lnSpc>
                <a:spcPct val="75000"/>
              </a:lnSpc>
              <a:buClrTx/>
              <a:buSzPct val="100000"/>
              <a:buFontTx/>
              <a:buNone/>
              <a:tabLst>
                <a:tab pos="0" algn="l"/>
                <a:tab pos="408862" algn="l"/>
                <a:tab pos="819173" algn="l"/>
                <a:tab pos="1229484" algn="l"/>
                <a:tab pos="1639796" algn="l"/>
                <a:tab pos="2050107" algn="l"/>
                <a:tab pos="2460419" algn="l"/>
                <a:tab pos="2870730" algn="l"/>
                <a:tab pos="3281042" algn="l"/>
                <a:tab pos="3691353" algn="l"/>
                <a:tab pos="4101665" algn="l"/>
                <a:tab pos="4511976" algn="l"/>
                <a:tab pos="4922288" algn="l"/>
                <a:tab pos="5332599" algn="l"/>
                <a:tab pos="5742911" algn="l"/>
                <a:tab pos="6153222" algn="l"/>
                <a:tab pos="6563534" algn="l"/>
                <a:tab pos="6973845" algn="l"/>
                <a:tab pos="7384157" algn="l"/>
                <a:tab pos="7794468" algn="l"/>
                <a:tab pos="8204779" algn="l"/>
              </a:tabLst>
              <a:defRPr sz="1300">
                <a:solidFill>
                  <a:srgbClr val="000000"/>
                </a:solidFill>
                <a:latin typeface="Times New Roman" pitchFamily="16" charset="0"/>
                <a:ea typeface="+mn-ea"/>
                <a:cs typeface="Arial Unicode MS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/>
          </p:nvPr>
        </p:nvSpPr>
        <p:spPr bwMode="auto">
          <a:xfrm>
            <a:off x="3775075" y="9429750"/>
            <a:ext cx="2890838" cy="49371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hangingPunct="0">
              <a:lnSpc>
                <a:spcPct val="75000"/>
              </a:lnSpc>
              <a:buClrTx/>
              <a:buSzPct val="100000"/>
              <a:buFontTx/>
              <a:buNone/>
              <a:tabLst>
                <a:tab pos="0" algn="l"/>
                <a:tab pos="408862" algn="l"/>
                <a:tab pos="819173" algn="l"/>
                <a:tab pos="1229484" algn="l"/>
                <a:tab pos="1639796" algn="l"/>
                <a:tab pos="2050107" algn="l"/>
                <a:tab pos="2460419" algn="l"/>
                <a:tab pos="2870730" algn="l"/>
                <a:tab pos="3281042" algn="l"/>
                <a:tab pos="3691353" algn="l"/>
                <a:tab pos="4101665" algn="l"/>
                <a:tab pos="4511976" algn="l"/>
                <a:tab pos="4922288" algn="l"/>
                <a:tab pos="5332599" algn="l"/>
                <a:tab pos="5742911" algn="l"/>
                <a:tab pos="6153222" algn="l"/>
                <a:tab pos="6563534" algn="l"/>
                <a:tab pos="6973845" algn="l"/>
                <a:tab pos="7384157" algn="l"/>
                <a:tab pos="7794468" algn="l"/>
                <a:tab pos="8204779" algn="l"/>
              </a:tabLst>
              <a:defRPr sz="1300">
                <a:solidFill>
                  <a:srgbClr val="000000"/>
                </a:solidFill>
                <a:latin typeface="Times New Roman" pitchFamily="16" charset="0"/>
                <a:ea typeface="+mn-ea"/>
                <a:cs typeface="Arial Unicode MS" charset="0"/>
              </a:defRPr>
            </a:lvl1pPr>
          </a:lstStyle>
          <a:p>
            <a:pPr>
              <a:defRPr/>
            </a:pPr>
            <a:fld id="{84D7DA9B-7DBA-4D59-A5DB-A0C9BC5E043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6515645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04813" algn="l"/>
                <a:tab pos="814388" algn="l"/>
                <a:tab pos="1222375" algn="l"/>
                <a:tab pos="1631950" algn="l"/>
                <a:tab pos="2038350" algn="l"/>
                <a:tab pos="2447925" algn="l"/>
                <a:tab pos="2855913" algn="l"/>
                <a:tab pos="3265488" algn="l"/>
                <a:tab pos="3673475" algn="l"/>
                <a:tab pos="4081463" algn="l"/>
                <a:tab pos="4491038" algn="l"/>
                <a:tab pos="4899025" algn="l"/>
                <a:tab pos="5307013" algn="l"/>
                <a:tab pos="5715000" algn="l"/>
                <a:tab pos="6124575" algn="l"/>
                <a:tab pos="6532563" algn="l"/>
                <a:tab pos="6942138" algn="l"/>
                <a:tab pos="7348538" algn="l"/>
                <a:tab pos="7758113" algn="l"/>
                <a:tab pos="8167688" algn="l"/>
              </a:tabLst>
            </a:pPr>
            <a:fld id="{E9C2751B-856B-4D94-9069-DB347A45B297}" type="slidenum">
              <a:rPr lang="it-IT" smtClean="0"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pPr>
                <a:tabLst>
                  <a:tab pos="0" algn="l"/>
                  <a:tab pos="404813" algn="l"/>
                  <a:tab pos="814388" algn="l"/>
                  <a:tab pos="1222375" algn="l"/>
                  <a:tab pos="1631950" algn="l"/>
                  <a:tab pos="2038350" algn="l"/>
                  <a:tab pos="2447925" algn="l"/>
                  <a:tab pos="2855913" algn="l"/>
                  <a:tab pos="3265488" algn="l"/>
                  <a:tab pos="3673475" algn="l"/>
                  <a:tab pos="4081463" algn="l"/>
                  <a:tab pos="4491038" algn="l"/>
                  <a:tab pos="4899025" algn="l"/>
                  <a:tab pos="5307013" algn="l"/>
                  <a:tab pos="5715000" algn="l"/>
                  <a:tab pos="6124575" algn="l"/>
                  <a:tab pos="6532563" algn="l"/>
                  <a:tab pos="6942138" algn="l"/>
                  <a:tab pos="7348538" algn="l"/>
                  <a:tab pos="7758113" algn="l"/>
                  <a:tab pos="8167688" algn="l"/>
                </a:tabLst>
              </a:pPr>
              <a:t>1</a:t>
            </a:fld>
            <a:endParaRPr lang="it-IT" smtClean="0"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4339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54075" y="754063"/>
            <a:ext cx="4960938" cy="3722687"/>
          </a:xfrm>
          <a:solidFill>
            <a:srgbClr val="FFFFFF"/>
          </a:solidFill>
          <a:ln>
            <a:solidFill>
              <a:srgbClr val="000000"/>
            </a:solidFill>
          </a:ln>
        </p:spPr>
      </p:sp>
      <p:sp>
        <p:nvSpPr>
          <p:cNvPr id="1434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66750" y="4714875"/>
            <a:ext cx="5335588" cy="4468813"/>
          </a:xfrm>
          <a:noFill/>
        </p:spPr>
        <p:txBody>
          <a:bodyPr wrap="none" anchor="ctr"/>
          <a:lstStyle/>
          <a:p>
            <a:endParaRPr lang="it-IT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eaLnBrk="1">
              <a:tabLst>
                <a:tab pos="0" algn="l"/>
                <a:tab pos="407326" algn="l"/>
                <a:tab pos="817691" algn="l"/>
                <a:tab pos="1228057" algn="l"/>
                <a:tab pos="1638423" algn="l"/>
                <a:tab pos="2048788" algn="l"/>
                <a:tab pos="2459154" algn="l"/>
                <a:tab pos="2869519" algn="l"/>
                <a:tab pos="3279885" algn="l"/>
                <a:tab pos="3690250" algn="l"/>
                <a:tab pos="4100616" algn="l"/>
                <a:tab pos="4510982" algn="l"/>
                <a:tab pos="4921347" algn="l"/>
                <a:tab pos="5331713" algn="l"/>
                <a:tab pos="5742078" algn="l"/>
                <a:tab pos="6152444" algn="l"/>
                <a:tab pos="6561290" algn="l"/>
                <a:tab pos="6971656" algn="l"/>
                <a:tab pos="7382021" algn="l"/>
                <a:tab pos="7792387" algn="l"/>
                <a:tab pos="8202752" algn="l"/>
              </a:tabLst>
            </a:pPr>
            <a:fld id="{4E574997-8C7C-412B-9D7A-76E9513218D7}" type="slidenum">
              <a:rPr lang="it-IT" smtClean="0">
                <a:solidFill>
                  <a:srgbClr val="000000"/>
                </a:solidFill>
                <a:ea typeface="Arial Unicode MS"/>
                <a:cs typeface="Arial Unicode MS"/>
              </a:rPr>
              <a:pPr eaLnBrk="1">
                <a:tabLst>
                  <a:tab pos="0" algn="l"/>
                  <a:tab pos="407326" algn="l"/>
                  <a:tab pos="817691" algn="l"/>
                  <a:tab pos="1228057" algn="l"/>
                  <a:tab pos="1638423" algn="l"/>
                  <a:tab pos="2048788" algn="l"/>
                  <a:tab pos="2459154" algn="l"/>
                  <a:tab pos="2869519" algn="l"/>
                  <a:tab pos="3279885" algn="l"/>
                  <a:tab pos="3690250" algn="l"/>
                  <a:tab pos="4100616" algn="l"/>
                  <a:tab pos="4510982" algn="l"/>
                  <a:tab pos="4921347" algn="l"/>
                  <a:tab pos="5331713" algn="l"/>
                  <a:tab pos="5742078" algn="l"/>
                  <a:tab pos="6152444" algn="l"/>
                  <a:tab pos="6561290" algn="l"/>
                  <a:tab pos="6971656" algn="l"/>
                  <a:tab pos="7382021" algn="l"/>
                  <a:tab pos="7792387" algn="l"/>
                  <a:tab pos="8202752" algn="l"/>
                </a:tabLst>
              </a:pPr>
              <a:t>2</a:t>
            </a:fld>
            <a:endParaRPr lang="it-IT" smtClean="0">
              <a:solidFill>
                <a:srgbClr val="000000"/>
              </a:solidFill>
              <a:ea typeface="Arial Unicode MS"/>
              <a:cs typeface="Arial Unicode MS"/>
            </a:endParaRPr>
          </a:p>
        </p:txBody>
      </p:sp>
      <p:sp>
        <p:nvSpPr>
          <p:cNvPr id="1945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4075" y="755650"/>
            <a:ext cx="4959350" cy="3719513"/>
          </a:xfrm>
          <a:solidFill>
            <a:srgbClr val="FFFFFF"/>
          </a:solidFill>
          <a:ln/>
        </p:spPr>
      </p:sp>
      <p:sp>
        <p:nvSpPr>
          <p:cNvPr id="2662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66611" y="4714653"/>
            <a:ext cx="5335867" cy="4383611"/>
          </a:xfrm>
          <a:extLst/>
        </p:spPr>
        <p:txBody>
          <a:bodyPr wrap="none" anchor="ctr"/>
          <a:lstStyle/>
          <a:p>
            <a:pPr algn="just">
              <a:defRPr/>
            </a:pPr>
            <a:r>
              <a:rPr lang="it-IT" sz="1000" dirty="0">
                <a:latin typeface="+mn-lt"/>
              </a:rPr>
              <a:t>Le principali attività consistono nella progettazione ed esecuzione degli interventi sulle opere idrauliche di prima, seconda e terza categoria, di cui al Testo Unico n. 523/1904, sull’intero bacino del Po; nonché nei compiti Polizia Idraulica e Servizio di Piena sulle opere idrauliche di prima, seconda (R.D. 2669/1937) e terza categoria arginata (art. 4 comma 10ter Legge 677/1996).</a:t>
            </a:r>
          </a:p>
          <a:p>
            <a:pPr algn="just">
              <a:defRPr/>
            </a:pPr>
            <a:r>
              <a:rPr lang="it-IT" sz="1100" dirty="0">
                <a:latin typeface="+mn-lt"/>
              </a:rPr>
              <a:t>Dal 2007 la Regione Lombardia, in base alla Legge Regionale 30/2006 e a una convenzione triennale con </a:t>
            </a:r>
            <a:r>
              <a:rPr lang="it-IT" sz="1100" dirty="0" err="1">
                <a:latin typeface="+mn-lt"/>
              </a:rPr>
              <a:t>Aipo</a:t>
            </a:r>
            <a:r>
              <a:rPr lang="it-IT" sz="1100" dirty="0">
                <a:latin typeface="+mn-lt"/>
              </a:rPr>
              <a:t>, ha affidato all'Agenzia le competenze in materia di navigazione interna del sistema idroviario padano-veneto e demanio fluviale in precedenza gestite dalla soppressa Azienda Porti di Cremona e Mantova.</a:t>
            </a:r>
          </a:p>
          <a:p>
            <a:pPr algn="just">
              <a:defRPr/>
            </a:pPr>
            <a:r>
              <a:rPr lang="it-IT" sz="1100" dirty="0">
                <a:latin typeface="+mn-lt"/>
              </a:rPr>
              <a:t>'AZIENDA REGIONALE PER LA NAVIGAZIONE INTERNA (ARNI) dal 1° febbraio 2010, Da tale data le funzioni di ARNI sono esercitate dalla Agenzia interregionale per il fiume Po </a:t>
            </a:r>
            <a:r>
              <a:rPr lang="it-IT" sz="1100" dirty="0" err="1">
                <a:latin typeface="+mn-lt"/>
              </a:rPr>
              <a:t>A.I.Po</a:t>
            </a:r>
            <a:r>
              <a:rPr lang="it-IT" sz="1100" dirty="0">
                <a:latin typeface="+mn-lt"/>
              </a:rPr>
              <a:t>, come disposto dalla delibera della Giunta Regionale n. 88 del 25/01/2010 che approva la convenzione con </a:t>
            </a:r>
            <a:r>
              <a:rPr lang="it-IT" sz="1100" dirty="0" err="1">
                <a:latin typeface="+mn-lt"/>
              </a:rPr>
              <a:t>A.I.Po</a:t>
            </a:r>
            <a:r>
              <a:rPr lang="it-IT" sz="1100" dirty="0">
                <a:latin typeface="+mn-lt"/>
              </a:rPr>
              <a:t>, sottoscritta in data 29 gennaio 2010.</a:t>
            </a:r>
          </a:p>
          <a:p>
            <a:pPr algn="just">
              <a:defRPr/>
            </a:pPr>
            <a:r>
              <a:rPr lang="it-IT" sz="1100" dirty="0">
                <a:latin typeface="+mn-lt"/>
              </a:rPr>
              <a:t>Il verificarsi della catastrofica alluvione del 1951 determinò l'istituzione del Magistrato per il Po, quale efficace struttura unitaria operante a livello di bacino. La legge istitutiva è del 12 luglio 1956, n. 735 alla quale seguì quella del 18 marzo 1958, n. 240 e quella del 10 ottobre 1962, n. 1484 che lo trasformarono da semplice ufficio di coordinamento in organo di amministrazione attiva con pieni poteri in materia di programmazione, esecuzione e gestione delle opere di difesa dell'intero bacino.</a:t>
            </a:r>
          </a:p>
          <a:p>
            <a:pPr algn="just">
              <a:defRPr/>
            </a:pPr>
            <a:r>
              <a:rPr lang="it-IT" sz="1100" dirty="0">
                <a:latin typeface="+mn-lt"/>
              </a:rPr>
              <a:t>Il Magistrato per il Po, già organo decentrato interregionale del Ministero dei Lavori Pubblici, poi organo decentrato interregionale del Ministero delle Infrastrutture e dei Trasporti e del Ministero dell’Ambiente e del Territorio, dal gennaio 2003 è </a:t>
            </a:r>
            <a:r>
              <a:rPr lang="it-IT" sz="1100" b="1" dirty="0">
                <a:latin typeface="+mn-lt"/>
              </a:rPr>
              <a:t>Agenzia Interregionale per il fiume Po (A.I.PO)</a:t>
            </a:r>
            <a:r>
              <a:rPr lang="it-IT" sz="1100" dirty="0">
                <a:latin typeface="+mn-lt"/>
              </a:rPr>
              <a:t>, in attuazione dell’art. 89 del D.L. 112/1998. Le regioni interessate sono la Regione Piemonte, la Regione Lombardia, la Regione Emilia Romagna e la Regione Veneto.</a:t>
            </a:r>
            <a:endParaRPr lang="it-IT" sz="1000" dirty="0">
              <a:latin typeface="+mn-lt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eaLnBrk="1">
              <a:tabLst>
                <a:tab pos="0" algn="l"/>
                <a:tab pos="407326" algn="l"/>
                <a:tab pos="817691" algn="l"/>
                <a:tab pos="1228057" algn="l"/>
                <a:tab pos="1638423" algn="l"/>
                <a:tab pos="2048788" algn="l"/>
                <a:tab pos="2459154" algn="l"/>
                <a:tab pos="2869519" algn="l"/>
                <a:tab pos="3279885" algn="l"/>
                <a:tab pos="3690250" algn="l"/>
                <a:tab pos="4100616" algn="l"/>
                <a:tab pos="4510982" algn="l"/>
                <a:tab pos="4921347" algn="l"/>
                <a:tab pos="5331713" algn="l"/>
                <a:tab pos="5742078" algn="l"/>
                <a:tab pos="6152444" algn="l"/>
                <a:tab pos="6561290" algn="l"/>
                <a:tab pos="6971656" algn="l"/>
                <a:tab pos="7382021" algn="l"/>
                <a:tab pos="7792387" algn="l"/>
                <a:tab pos="8202752" algn="l"/>
              </a:tabLst>
            </a:pPr>
            <a:fld id="{4E574997-8C7C-412B-9D7A-76E9513218D7}" type="slidenum">
              <a:rPr lang="it-IT" smtClean="0">
                <a:solidFill>
                  <a:srgbClr val="000000"/>
                </a:solidFill>
                <a:ea typeface="Arial Unicode MS"/>
                <a:cs typeface="Arial Unicode MS"/>
              </a:rPr>
              <a:pPr eaLnBrk="1">
                <a:tabLst>
                  <a:tab pos="0" algn="l"/>
                  <a:tab pos="407326" algn="l"/>
                  <a:tab pos="817691" algn="l"/>
                  <a:tab pos="1228057" algn="l"/>
                  <a:tab pos="1638423" algn="l"/>
                  <a:tab pos="2048788" algn="l"/>
                  <a:tab pos="2459154" algn="l"/>
                  <a:tab pos="2869519" algn="l"/>
                  <a:tab pos="3279885" algn="l"/>
                  <a:tab pos="3690250" algn="l"/>
                  <a:tab pos="4100616" algn="l"/>
                  <a:tab pos="4510982" algn="l"/>
                  <a:tab pos="4921347" algn="l"/>
                  <a:tab pos="5331713" algn="l"/>
                  <a:tab pos="5742078" algn="l"/>
                  <a:tab pos="6152444" algn="l"/>
                  <a:tab pos="6561290" algn="l"/>
                  <a:tab pos="6971656" algn="l"/>
                  <a:tab pos="7382021" algn="l"/>
                  <a:tab pos="7792387" algn="l"/>
                  <a:tab pos="8202752" algn="l"/>
                </a:tabLst>
              </a:pPr>
              <a:t>3</a:t>
            </a:fld>
            <a:endParaRPr lang="it-IT" smtClean="0">
              <a:solidFill>
                <a:srgbClr val="000000"/>
              </a:solidFill>
              <a:ea typeface="Arial Unicode MS"/>
              <a:cs typeface="Arial Unicode MS"/>
            </a:endParaRPr>
          </a:p>
        </p:txBody>
      </p:sp>
      <p:sp>
        <p:nvSpPr>
          <p:cNvPr id="1945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4075" y="755650"/>
            <a:ext cx="4959350" cy="3719513"/>
          </a:xfrm>
          <a:solidFill>
            <a:srgbClr val="FFFFFF"/>
          </a:solidFill>
          <a:ln/>
        </p:spPr>
      </p:sp>
      <p:sp>
        <p:nvSpPr>
          <p:cNvPr id="2662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66611" y="4714653"/>
            <a:ext cx="5335867" cy="4383611"/>
          </a:xfrm>
          <a:extLst/>
        </p:spPr>
        <p:txBody>
          <a:bodyPr wrap="none" anchor="ctr"/>
          <a:lstStyle/>
          <a:p>
            <a:pPr algn="just">
              <a:defRPr/>
            </a:pPr>
            <a:r>
              <a:rPr lang="it-IT" sz="1000" dirty="0">
                <a:latin typeface="+mn-lt"/>
              </a:rPr>
              <a:t>Le principali attività consistono nella progettazione ed esecuzione degli interventi sulle opere idrauliche di prima, seconda e terza categoria, di cui al Testo Unico n. 523/1904, sull’intero bacino del Po; nonché nei compiti Polizia Idraulica e Servizio di Piena sulle opere idrauliche di prima, seconda (R.D. 2669/1937) e terza categoria arginata (art. 4 comma 10ter Legge 677/1996).</a:t>
            </a:r>
          </a:p>
          <a:p>
            <a:pPr algn="just">
              <a:defRPr/>
            </a:pPr>
            <a:r>
              <a:rPr lang="it-IT" sz="1100" dirty="0">
                <a:latin typeface="+mn-lt"/>
              </a:rPr>
              <a:t>Dal 2007 la Regione Lombardia, in base alla Legge Regionale 30/2006 e a una convenzione triennale con </a:t>
            </a:r>
            <a:r>
              <a:rPr lang="it-IT" sz="1100" dirty="0" err="1">
                <a:latin typeface="+mn-lt"/>
              </a:rPr>
              <a:t>Aipo</a:t>
            </a:r>
            <a:r>
              <a:rPr lang="it-IT" sz="1100" dirty="0">
                <a:latin typeface="+mn-lt"/>
              </a:rPr>
              <a:t>, ha affidato all'Agenzia le competenze in materia di navigazione interna del sistema idroviario padano-veneto e demanio fluviale in precedenza gestite dalla soppressa Azienda Porti di Cremona e Mantova.</a:t>
            </a:r>
          </a:p>
          <a:p>
            <a:pPr algn="just">
              <a:defRPr/>
            </a:pPr>
            <a:r>
              <a:rPr lang="it-IT" sz="1100" dirty="0">
                <a:latin typeface="+mn-lt"/>
              </a:rPr>
              <a:t>'AZIENDA REGIONALE PER LA NAVIGAZIONE INTERNA (ARNI) dal 1° febbraio 2010, Da tale data le funzioni di ARNI sono esercitate dalla Agenzia interregionale per il fiume Po </a:t>
            </a:r>
            <a:r>
              <a:rPr lang="it-IT" sz="1100" dirty="0" err="1">
                <a:latin typeface="+mn-lt"/>
              </a:rPr>
              <a:t>A.I.Po</a:t>
            </a:r>
            <a:r>
              <a:rPr lang="it-IT" sz="1100" dirty="0">
                <a:latin typeface="+mn-lt"/>
              </a:rPr>
              <a:t>, come disposto dalla delibera della Giunta Regionale n. 88 del 25/01/2010 che approva la convenzione con </a:t>
            </a:r>
            <a:r>
              <a:rPr lang="it-IT" sz="1100" dirty="0" err="1">
                <a:latin typeface="+mn-lt"/>
              </a:rPr>
              <a:t>A.I.Po</a:t>
            </a:r>
            <a:r>
              <a:rPr lang="it-IT" sz="1100" dirty="0">
                <a:latin typeface="+mn-lt"/>
              </a:rPr>
              <a:t>, sottoscritta in data 29 gennaio 2010.</a:t>
            </a:r>
          </a:p>
          <a:p>
            <a:pPr algn="just">
              <a:defRPr/>
            </a:pPr>
            <a:r>
              <a:rPr lang="it-IT" sz="1100" dirty="0">
                <a:latin typeface="+mn-lt"/>
              </a:rPr>
              <a:t>Il verificarsi della catastrofica alluvione del 1951 determinò l'istituzione del Magistrato per il Po, quale efficace struttura unitaria operante a livello di bacino. La legge istitutiva è del 12 luglio 1956, n. 735 alla quale seguì quella del 18 marzo 1958, n. 240 e quella del 10 ottobre 1962, n. 1484 che lo trasformarono da semplice ufficio di coordinamento in organo di amministrazione attiva con pieni poteri in materia di programmazione, esecuzione e gestione delle opere di difesa dell'intero bacino.</a:t>
            </a:r>
          </a:p>
          <a:p>
            <a:pPr algn="just">
              <a:defRPr/>
            </a:pPr>
            <a:r>
              <a:rPr lang="it-IT" sz="1100" dirty="0">
                <a:latin typeface="+mn-lt"/>
              </a:rPr>
              <a:t>Il Magistrato per il Po, già organo decentrato interregionale del Ministero dei Lavori Pubblici, poi organo decentrato interregionale del Ministero delle Infrastrutture e dei Trasporti e del Ministero dell’Ambiente e del Territorio, dal gennaio 2003 è </a:t>
            </a:r>
            <a:r>
              <a:rPr lang="it-IT" sz="1100" b="1" dirty="0">
                <a:latin typeface="+mn-lt"/>
              </a:rPr>
              <a:t>Agenzia Interregionale per il fiume Po (A.I.PO)</a:t>
            </a:r>
            <a:r>
              <a:rPr lang="it-IT" sz="1100" dirty="0">
                <a:latin typeface="+mn-lt"/>
              </a:rPr>
              <a:t>, in attuazione dell’art. 89 del D.L. 112/1998. Le regioni interessate sono la Regione Piemonte, la Regione Lombardia, la Regione Emilia Romagna e la Regione Veneto.</a:t>
            </a:r>
            <a:endParaRPr lang="it-IT" sz="1000" dirty="0">
              <a:latin typeface="+mn-lt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eaLnBrk="1">
              <a:tabLst>
                <a:tab pos="0" algn="l"/>
                <a:tab pos="407326" algn="l"/>
                <a:tab pos="817691" algn="l"/>
                <a:tab pos="1228057" algn="l"/>
                <a:tab pos="1638423" algn="l"/>
                <a:tab pos="2048788" algn="l"/>
                <a:tab pos="2459154" algn="l"/>
                <a:tab pos="2869519" algn="l"/>
                <a:tab pos="3279885" algn="l"/>
                <a:tab pos="3690250" algn="l"/>
                <a:tab pos="4100616" algn="l"/>
                <a:tab pos="4510982" algn="l"/>
                <a:tab pos="4921347" algn="l"/>
                <a:tab pos="5331713" algn="l"/>
                <a:tab pos="5742078" algn="l"/>
                <a:tab pos="6152444" algn="l"/>
                <a:tab pos="6561290" algn="l"/>
                <a:tab pos="6971656" algn="l"/>
                <a:tab pos="7382021" algn="l"/>
                <a:tab pos="7792387" algn="l"/>
                <a:tab pos="8202752" algn="l"/>
              </a:tabLst>
            </a:pPr>
            <a:fld id="{4E574997-8C7C-412B-9D7A-76E9513218D7}" type="slidenum">
              <a:rPr lang="it-IT" smtClean="0">
                <a:solidFill>
                  <a:srgbClr val="000000"/>
                </a:solidFill>
                <a:ea typeface="Arial Unicode MS"/>
                <a:cs typeface="Arial Unicode MS"/>
              </a:rPr>
              <a:pPr eaLnBrk="1">
                <a:tabLst>
                  <a:tab pos="0" algn="l"/>
                  <a:tab pos="407326" algn="l"/>
                  <a:tab pos="817691" algn="l"/>
                  <a:tab pos="1228057" algn="l"/>
                  <a:tab pos="1638423" algn="l"/>
                  <a:tab pos="2048788" algn="l"/>
                  <a:tab pos="2459154" algn="l"/>
                  <a:tab pos="2869519" algn="l"/>
                  <a:tab pos="3279885" algn="l"/>
                  <a:tab pos="3690250" algn="l"/>
                  <a:tab pos="4100616" algn="l"/>
                  <a:tab pos="4510982" algn="l"/>
                  <a:tab pos="4921347" algn="l"/>
                  <a:tab pos="5331713" algn="l"/>
                  <a:tab pos="5742078" algn="l"/>
                  <a:tab pos="6152444" algn="l"/>
                  <a:tab pos="6561290" algn="l"/>
                  <a:tab pos="6971656" algn="l"/>
                  <a:tab pos="7382021" algn="l"/>
                  <a:tab pos="7792387" algn="l"/>
                  <a:tab pos="8202752" algn="l"/>
                </a:tabLst>
              </a:pPr>
              <a:t>4</a:t>
            </a:fld>
            <a:endParaRPr lang="it-IT" smtClean="0">
              <a:solidFill>
                <a:srgbClr val="000000"/>
              </a:solidFill>
              <a:ea typeface="Arial Unicode MS"/>
              <a:cs typeface="Arial Unicode MS"/>
            </a:endParaRPr>
          </a:p>
        </p:txBody>
      </p:sp>
      <p:sp>
        <p:nvSpPr>
          <p:cNvPr id="1945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4075" y="755650"/>
            <a:ext cx="4959350" cy="3719513"/>
          </a:xfrm>
          <a:solidFill>
            <a:srgbClr val="FFFFFF"/>
          </a:solidFill>
          <a:ln/>
        </p:spPr>
      </p:sp>
      <p:sp>
        <p:nvSpPr>
          <p:cNvPr id="2662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66611" y="4714653"/>
            <a:ext cx="5335867" cy="4383611"/>
          </a:xfrm>
          <a:extLst/>
        </p:spPr>
        <p:txBody>
          <a:bodyPr wrap="none" anchor="ctr"/>
          <a:lstStyle/>
          <a:p>
            <a:pPr algn="just">
              <a:defRPr/>
            </a:pPr>
            <a:r>
              <a:rPr lang="it-IT" sz="1000" dirty="0">
                <a:latin typeface="+mn-lt"/>
              </a:rPr>
              <a:t>Le principali attività consistono nella progettazione ed esecuzione degli interventi sulle opere idrauliche di prima, seconda e terza categoria, di cui al Testo Unico n. 523/1904, sull’intero bacino del Po; nonché nei compiti Polizia Idraulica e Servizio di Piena sulle opere idrauliche di prima, seconda (R.D. 2669/1937) e terza categoria arginata (art. 4 comma 10ter Legge 677/1996).</a:t>
            </a:r>
          </a:p>
          <a:p>
            <a:pPr algn="just">
              <a:defRPr/>
            </a:pPr>
            <a:r>
              <a:rPr lang="it-IT" sz="1100" dirty="0">
                <a:latin typeface="+mn-lt"/>
              </a:rPr>
              <a:t>Dal 2007 la Regione Lombardia, in base alla Legge Regionale 30/2006 e a una convenzione triennale con </a:t>
            </a:r>
            <a:r>
              <a:rPr lang="it-IT" sz="1100" dirty="0" err="1">
                <a:latin typeface="+mn-lt"/>
              </a:rPr>
              <a:t>Aipo</a:t>
            </a:r>
            <a:r>
              <a:rPr lang="it-IT" sz="1100" dirty="0">
                <a:latin typeface="+mn-lt"/>
              </a:rPr>
              <a:t>, ha affidato all'Agenzia le competenze in materia di navigazione interna del sistema idroviario padano-veneto e demanio fluviale in precedenza gestite dalla soppressa Azienda Porti di Cremona e Mantova.</a:t>
            </a:r>
          </a:p>
          <a:p>
            <a:pPr algn="just">
              <a:defRPr/>
            </a:pPr>
            <a:r>
              <a:rPr lang="it-IT" sz="1100" dirty="0">
                <a:latin typeface="+mn-lt"/>
              </a:rPr>
              <a:t>'AZIENDA REGIONALE PER LA NAVIGAZIONE INTERNA (ARNI) dal 1° febbraio 2010, Da tale data le funzioni di ARNI sono esercitate dalla Agenzia interregionale per il fiume Po </a:t>
            </a:r>
            <a:r>
              <a:rPr lang="it-IT" sz="1100" dirty="0" err="1">
                <a:latin typeface="+mn-lt"/>
              </a:rPr>
              <a:t>A.I.Po</a:t>
            </a:r>
            <a:r>
              <a:rPr lang="it-IT" sz="1100" dirty="0">
                <a:latin typeface="+mn-lt"/>
              </a:rPr>
              <a:t>, come disposto dalla delibera della Giunta Regionale n. 88 del 25/01/2010 che approva la convenzione con </a:t>
            </a:r>
            <a:r>
              <a:rPr lang="it-IT" sz="1100" dirty="0" err="1">
                <a:latin typeface="+mn-lt"/>
              </a:rPr>
              <a:t>A.I.Po</a:t>
            </a:r>
            <a:r>
              <a:rPr lang="it-IT" sz="1100" dirty="0">
                <a:latin typeface="+mn-lt"/>
              </a:rPr>
              <a:t>, sottoscritta in data 29 gennaio 2010.</a:t>
            </a:r>
          </a:p>
          <a:p>
            <a:pPr algn="just">
              <a:defRPr/>
            </a:pPr>
            <a:r>
              <a:rPr lang="it-IT" sz="1100" dirty="0">
                <a:latin typeface="+mn-lt"/>
              </a:rPr>
              <a:t>Il verificarsi della catastrofica alluvione del 1951 determinò l'istituzione del Magistrato per il Po, quale efficace struttura unitaria operante a livello di bacino. La legge istitutiva è del 12 luglio 1956, n. 735 alla quale seguì quella del 18 marzo 1958, n. 240 e quella del 10 ottobre 1962, n. 1484 che lo trasformarono da semplice ufficio di coordinamento in organo di amministrazione attiva con pieni poteri in materia di programmazione, esecuzione e gestione delle opere di difesa dell'intero bacino.</a:t>
            </a:r>
          </a:p>
          <a:p>
            <a:pPr algn="just">
              <a:defRPr/>
            </a:pPr>
            <a:r>
              <a:rPr lang="it-IT" sz="1100" dirty="0">
                <a:latin typeface="+mn-lt"/>
              </a:rPr>
              <a:t>Il Magistrato per il Po, già organo decentrato interregionale del Ministero dei Lavori Pubblici, poi organo decentrato interregionale del Ministero delle Infrastrutture e dei Trasporti e del Ministero dell’Ambiente e del Territorio, dal gennaio 2003 è </a:t>
            </a:r>
            <a:r>
              <a:rPr lang="it-IT" sz="1100" b="1" dirty="0">
                <a:latin typeface="+mn-lt"/>
              </a:rPr>
              <a:t>Agenzia Interregionale per il fiume Po (A.I.PO)</a:t>
            </a:r>
            <a:r>
              <a:rPr lang="it-IT" sz="1100" dirty="0">
                <a:latin typeface="+mn-lt"/>
              </a:rPr>
              <a:t>, in attuazione dell’art. 89 del D.L. 112/1998. Le regioni interessate sono la Regione Piemonte, la Regione Lombardia, la Regione Emilia Romagna e la Regione Veneto.</a:t>
            </a:r>
            <a:endParaRPr lang="it-IT" sz="1000" dirty="0">
              <a:latin typeface="+mn-lt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662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it-IT" dirty="0" smtClean="0">
                <a:solidFill>
                  <a:schemeClr val="tx1"/>
                </a:solidFill>
                <a:latin typeface="Times New Roman" pitchFamily="18" charset="0"/>
              </a:rPr>
              <a:t>FIUME SECCHIA - Vegetazione presente</a:t>
            </a:r>
          </a:p>
          <a:p>
            <a:r>
              <a:rPr lang="it-IT" dirty="0" smtClean="0">
                <a:solidFill>
                  <a:schemeClr val="tx1"/>
                </a:solidFill>
                <a:latin typeface="Times New Roman" pitchFamily="18" charset="0"/>
              </a:rPr>
              <a:t>Saliceto </a:t>
            </a:r>
          </a:p>
          <a:p>
            <a:r>
              <a:rPr lang="it-IT" dirty="0" smtClean="0">
                <a:solidFill>
                  <a:schemeClr val="tx1"/>
                </a:solidFill>
                <a:latin typeface="Times New Roman" pitchFamily="18" charset="0"/>
              </a:rPr>
              <a:t>Pioppeti in golena </a:t>
            </a:r>
          </a:p>
          <a:p>
            <a:r>
              <a:rPr lang="it-IT" dirty="0" err="1" smtClean="0">
                <a:solidFill>
                  <a:schemeClr val="tx1"/>
                </a:solidFill>
                <a:latin typeface="Times New Roman" pitchFamily="18" charset="0"/>
              </a:rPr>
              <a:t>Amorpheto</a:t>
            </a:r>
            <a:r>
              <a:rPr lang="it-IT" dirty="0" smtClean="0">
                <a:solidFill>
                  <a:schemeClr val="tx1"/>
                </a:solidFill>
                <a:latin typeface="Times New Roman" pitchFamily="18" charset="0"/>
              </a:rPr>
              <a:t> che risale dal Po verso monte, sostituendo formazioni autoctone (resta al margine fino a quando il saliceto non viene tagliato </a:t>
            </a:r>
            <a:r>
              <a:rPr lang="it-IT" dirty="0" smtClean="0">
                <a:solidFill>
                  <a:schemeClr val="tx1"/>
                </a:solidFill>
                <a:latin typeface="Times New Roman" pitchFamily="18" charset="0"/>
                <a:sym typeface="Wingdings" pitchFamily="2" charset="2"/>
              </a:rPr>
              <a:t> principali interventi di taglio a valle)</a:t>
            </a:r>
            <a:endParaRPr lang="it-IT" dirty="0" smtClean="0">
              <a:solidFill>
                <a:schemeClr val="tx1"/>
              </a:solidFill>
              <a:latin typeface="Times New Roman" pitchFamily="18" charset="0"/>
            </a:endParaRPr>
          </a:p>
          <a:p>
            <a:endParaRPr lang="it-IT" dirty="0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04813" algn="l"/>
                <a:tab pos="814388" algn="l"/>
                <a:tab pos="1222375" algn="l"/>
                <a:tab pos="1631950" algn="l"/>
                <a:tab pos="2038350" algn="l"/>
                <a:tab pos="2447925" algn="l"/>
                <a:tab pos="2855913" algn="l"/>
                <a:tab pos="3265488" algn="l"/>
                <a:tab pos="3673475" algn="l"/>
                <a:tab pos="4081463" algn="l"/>
                <a:tab pos="4491038" algn="l"/>
                <a:tab pos="4899025" algn="l"/>
                <a:tab pos="5307013" algn="l"/>
                <a:tab pos="5715000" algn="l"/>
                <a:tab pos="6124575" algn="l"/>
                <a:tab pos="6532563" algn="l"/>
                <a:tab pos="6942138" algn="l"/>
                <a:tab pos="7348538" algn="l"/>
                <a:tab pos="7758113" algn="l"/>
                <a:tab pos="8167688" algn="l"/>
              </a:tabLst>
            </a:pPr>
            <a:fld id="{E9C2751B-856B-4D94-9069-DB347A45B297}" type="slidenum">
              <a:rPr lang="it-IT" smtClean="0"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pPr>
                <a:tabLst>
                  <a:tab pos="0" algn="l"/>
                  <a:tab pos="404813" algn="l"/>
                  <a:tab pos="814388" algn="l"/>
                  <a:tab pos="1222375" algn="l"/>
                  <a:tab pos="1631950" algn="l"/>
                  <a:tab pos="2038350" algn="l"/>
                  <a:tab pos="2447925" algn="l"/>
                  <a:tab pos="2855913" algn="l"/>
                  <a:tab pos="3265488" algn="l"/>
                  <a:tab pos="3673475" algn="l"/>
                  <a:tab pos="4081463" algn="l"/>
                  <a:tab pos="4491038" algn="l"/>
                  <a:tab pos="4899025" algn="l"/>
                  <a:tab pos="5307013" algn="l"/>
                  <a:tab pos="5715000" algn="l"/>
                  <a:tab pos="6124575" algn="l"/>
                  <a:tab pos="6532563" algn="l"/>
                  <a:tab pos="6942138" algn="l"/>
                  <a:tab pos="7348538" algn="l"/>
                  <a:tab pos="7758113" algn="l"/>
                  <a:tab pos="8167688" algn="l"/>
                </a:tabLst>
              </a:pPr>
              <a:t>18</a:t>
            </a:fld>
            <a:endParaRPr lang="it-IT" smtClean="0"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4339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54075" y="754063"/>
            <a:ext cx="4960938" cy="3722687"/>
          </a:xfrm>
          <a:solidFill>
            <a:srgbClr val="FFFFFF"/>
          </a:solidFill>
          <a:ln>
            <a:solidFill>
              <a:srgbClr val="000000"/>
            </a:solidFill>
          </a:ln>
        </p:spPr>
      </p:sp>
      <p:sp>
        <p:nvSpPr>
          <p:cNvPr id="1434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66750" y="4714875"/>
            <a:ext cx="5335588" cy="4468813"/>
          </a:xfrm>
          <a:noFill/>
        </p:spPr>
        <p:txBody>
          <a:bodyPr wrap="none" anchor="ctr"/>
          <a:lstStyle/>
          <a:p>
            <a:endParaRPr lang="it-IT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65562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idx="10"/>
          </p:nvPr>
        </p:nvSpPr>
        <p:spPr>
          <a:xfrm>
            <a:off x="503238" y="6886575"/>
            <a:ext cx="2344737" cy="517525"/>
          </a:xfrm>
          <a:prstGeom prst="rect">
            <a:avLst/>
          </a:prstGeom>
        </p:spPr>
        <p:txBody>
          <a:bodyPr/>
          <a:lstStyle>
            <a:lvl1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ea typeface="+mn-ea"/>
                <a:cs typeface="Arial Unicode MS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idx="11"/>
          </p:nvPr>
        </p:nvSpPr>
        <p:spPr>
          <a:xfrm>
            <a:off x="3448050" y="6886575"/>
            <a:ext cx="3192463" cy="517525"/>
          </a:xfrm>
          <a:prstGeom prst="rect">
            <a:avLst/>
          </a:prstGeom>
        </p:spPr>
        <p:txBody>
          <a:bodyPr/>
          <a:lstStyle>
            <a:lvl1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ea typeface="+mn-ea"/>
                <a:cs typeface="Arial Unicode MS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idx="12"/>
          </p:nvPr>
        </p:nvSpPr>
        <p:spPr>
          <a:xfrm>
            <a:off x="7227888" y="6886575"/>
            <a:ext cx="2344737" cy="517525"/>
          </a:xfrm>
          <a:prstGeom prst="rect">
            <a:avLst/>
          </a:prstGeom>
        </p:spPr>
        <p:txBody>
          <a:bodyPr/>
          <a:lstStyle>
            <a:lvl1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ea typeface="+mn-ea"/>
                <a:cs typeface="Arial Unicode MS" charset="0"/>
              </a:defRPr>
            </a:lvl1pPr>
          </a:lstStyle>
          <a:p>
            <a:pPr>
              <a:defRPr/>
            </a:pPr>
            <a:fld id="{140ADBA6-7E7A-418B-901F-C851C1D36CC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idx="10"/>
          </p:nvPr>
        </p:nvSpPr>
        <p:spPr>
          <a:xfrm>
            <a:off x="503238" y="6886575"/>
            <a:ext cx="2344737" cy="517525"/>
          </a:xfrm>
          <a:prstGeom prst="rect">
            <a:avLst/>
          </a:prstGeom>
        </p:spPr>
        <p:txBody>
          <a:bodyPr/>
          <a:lstStyle>
            <a:lvl1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ea typeface="+mn-ea"/>
                <a:cs typeface="Arial Unicode MS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idx="11"/>
          </p:nvPr>
        </p:nvSpPr>
        <p:spPr>
          <a:xfrm>
            <a:off x="3448050" y="6886575"/>
            <a:ext cx="3192463" cy="517525"/>
          </a:xfrm>
          <a:prstGeom prst="rect">
            <a:avLst/>
          </a:prstGeom>
        </p:spPr>
        <p:txBody>
          <a:bodyPr/>
          <a:lstStyle>
            <a:lvl1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ea typeface="+mn-ea"/>
                <a:cs typeface="Arial Unicode MS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idx="12"/>
          </p:nvPr>
        </p:nvSpPr>
        <p:spPr>
          <a:xfrm>
            <a:off x="7227888" y="6886575"/>
            <a:ext cx="2344737" cy="517525"/>
          </a:xfrm>
          <a:prstGeom prst="rect">
            <a:avLst/>
          </a:prstGeom>
        </p:spPr>
        <p:txBody>
          <a:bodyPr/>
          <a:lstStyle>
            <a:lvl1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ea typeface="+mn-ea"/>
                <a:cs typeface="Arial Unicode MS" charset="0"/>
              </a:defRPr>
            </a:lvl1pPr>
          </a:lstStyle>
          <a:p>
            <a:pPr>
              <a:defRPr/>
            </a:pPr>
            <a:fld id="{AFA8AD98-2FCA-4E0D-8E9A-3C326864BEC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3238" y="301625"/>
            <a:ext cx="9067800" cy="1258888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503238" y="1768475"/>
            <a:ext cx="9067800" cy="4986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idx="10"/>
          </p:nvPr>
        </p:nvSpPr>
        <p:spPr>
          <a:xfrm>
            <a:off x="503238" y="6886575"/>
            <a:ext cx="2344737" cy="517525"/>
          </a:xfrm>
          <a:prstGeom prst="rect">
            <a:avLst/>
          </a:prstGeom>
        </p:spPr>
        <p:txBody>
          <a:bodyPr/>
          <a:lstStyle>
            <a:lvl1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ea typeface="+mn-ea"/>
                <a:cs typeface="Arial Unicode MS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idx="11"/>
          </p:nvPr>
        </p:nvSpPr>
        <p:spPr>
          <a:xfrm>
            <a:off x="3448050" y="6886575"/>
            <a:ext cx="3192463" cy="517525"/>
          </a:xfrm>
          <a:prstGeom prst="rect">
            <a:avLst/>
          </a:prstGeom>
        </p:spPr>
        <p:txBody>
          <a:bodyPr/>
          <a:lstStyle>
            <a:lvl1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ea typeface="+mn-ea"/>
                <a:cs typeface="Arial Unicode MS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idx="12"/>
          </p:nvPr>
        </p:nvSpPr>
        <p:spPr>
          <a:xfrm>
            <a:off x="7227888" y="6886575"/>
            <a:ext cx="2344737" cy="517525"/>
          </a:xfrm>
          <a:prstGeom prst="rect">
            <a:avLst/>
          </a:prstGeom>
        </p:spPr>
        <p:txBody>
          <a:bodyPr/>
          <a:lstStyle>
            <a:lvl1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ea typeface="+mn-ea"/>
                <a:cs typeface="Arial Unicode MS" charset="0"/>
              </a:defRPr>
            </a:lvl1pPr>
          </a:lstStyle>
          <a:p>
            <a:pPr>
              <a:defRPr/>
            </a:pPr>
            <a:fld id="{88CD8D72-0381-41B8-A650-CE58366B7B3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7304088" y="301625"/>
            <a:ext cx="2266950" cy="6453188"/>
          </a:xfrm>
          <a:prstGeom prst="rect">
            <a:avLst/>
          </a:prstGeo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503238" y="301625"/>
            <a:ext cx="6648450" cy="64531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idx="10"/>
          </p:nvPr>
        </p:nvSpPr>
        <p:spPr>
          <a:xfrm>
            <a:off x="503238" y="6886575"/>
            <a:ext cx="2344737" cy="517525"/>
          </a:xfrm>
          <a:prstGeom prst="rect">
            <a:avLst/>
          </a:prstGeom>
        </p:spPr>
        <p:txBody>
          <a:bodyPr/>
          <a:lstStyle>
            <a:lvl1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ea typeface="+mn-ea"/>
                <a:cs typeface="Arial Unicode MS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idx="11"/>
          </p:nvPr>
        </p:nvSpPr>
        <p:spPr>
          <a:xfrm>
            <a:off x="3448050" y="6886575"/>
            <a:ext cx="3192463" cy="517525"/>
          </a:xfrm>
          <a:prstGeom prst="rect">
            <a:avLst/>
          </a:prstGeom>
        </p:spPr>
        <p:txBody>
          <a:bodyPr/>
          <a:lstStyle>
            <a:lvl1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ea typeface="+mn-ea"/>
                <a:cs typeface="Arial Unicode MS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idx="12"/>
          </p:nvPr>
        </p:nvSpPr>
        <p:spPr>
          <a:xfrm>
            <a:off x="7227888" y="6886575"/>
            <a:ext cx="2344737" cy="517525"/>
          </a:xfrm>
          <a:prstGeom prst="rect">
            <a:avLst/>
          </a:prstGeom>
        </p:spPr>
        <p:txBody>
          <a:bodyPr/>
          <a:lstStyle>
            <a:lvl1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ea typeface="+mn-ea"/>
                <a:cs typeface="Arial Unicode MS" charset="0"/>
              </a:defRPr>
            </a:lvl1pPr>
          </a:lstStyle>
          <a:p>
            <a:pPr>
              <a:defRPr/>
            </a:pPr>
            <a:fld id="{E632FAA9-3174-4FF7-9DFB-8D57544A4B0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1_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59792" y="1115541"/>
            <a:ext cx="9067800" cy="504056"/>
          </a:xfrm>
          <a:prstGeom prst="rect">
            <a:avLst/>
          </a:prstGeom>
        </p:spPr>
        <p:txBody>
          <a:bodyPr/>
          <a:lstStyle>
            <a:lvl1pPr algn="l">
              <a:lnSpc>
                <a:spcPct val="100000"/>
              </a:lnSpc>
              <a:defRPr sz="3200"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it-IT" dirty="0" smtClean="0"/>
              <a:t>Fare clic per modificare lo stile del titolo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273402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9"/>
          <p:cNvPicPr>
            <a:picLocks noChangeAspect="1" noChangeArrowheads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179388"/>
            <a:ext cx="2589213" cy="66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8" r:id="rId4"/>
    <p:sldLayoutId id="2147483659" r:id="rId5"/>
    <p:sldLayoutId id="2147483660" r:id="rId6"/>
    <p:sldLayoutId id="2147483661" r:id="rId7"/>
    <p:sldLayoutId id="2147483657" r:id="rId8"/>
    <p:sldLayoutId id="2147483663" r:id="rId9"/>
    <p:sldLayoutId id="2147483664" r:id="rId10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+mj-lt"/>
          <a:ea typeface="Arial Unicode MS" pitchFamily="34" charset="-128"/>
          <a:cs typeface="+mj-cs"/>
        </a:defRPr>
      </a:lvl1pPr>
      <a:lvl2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Arial Unicode MS" pitchFamily="34" charset="-128"/>
          <a:cs typeface="Arial Unicode MS" charset="0"/>
        </a:defRPr>
      </a:lvl2pPr>
      <a:lvl3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Arial Unicode MS" pitchFamily="34" charset="-128"/>
          <a:cs typeface="Arial Unicode MS" charset="0"/>
        </a:defRPr>
      </a:lvl3pPr>
      <a:lvl4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Arial Unicode MS" pitchFamily="34" charset="-128"/>
          <a:cs typeface="Arial Unicode MS" charset="0"/>
        </a:defRPr>
      </a:lvl4pPr>
      <a:lvl5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Arial Unicode MS" pitchFamily="34" charset="-128"/>
          <a:cs typeface="Arial Unicode MS" charset="0"/>
        </a:defRPr>
      </a:lvl5pPr>
      <a:lvl6pPr marL="25146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cs typeface="Arial Unicode MS" charset="0"/>
        </a:defRPr>
      </a:lvl6pPr>
      <a:lvl7pPr marL="29718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cs typeface="Arial Unicode MS" charset="0"/>
        </a:defRPr>
      </a:lvl7pPr>
      <a:lvl8pPr marL="34290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cs typeface="Arial Unicode MS" charset="0"/>
        </a:defRPr>
      </a:lvl8pPr>
      <a:lvl9pPr marL="38862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cs typeface="Arial Unicode MS" charset="0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000000"/>
          </a:solidFill>
          <a:latin typeface="+mn-lt"/>
          <a:ea typeface="Arial Unicode MS" pitchFamily="34" charset="-128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itchFamily="18" charset="0"/>
        <a:defRPr sz="2800">
          <a:solidFill>
            <a:srgbClr val="000000"/>
          </a:solidFill>
          <a:latin typeface="+mn-lt"/>
          <a:ea typeface="Arial Unicode MS" pitchFamily="34" charset="-128"/>
          <a:cs typeface="+mn-cs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000000"/>
          </a:solidFill>
          <a:latin typeface="+mn-lt"/>
          <a:ea typeface="Arial Unicode MS" pitchFamily="34" charset="-128"/>
          <a:cs typeface="+mn-cs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Arial Unicode MS" pitchFamily="34" charset="-128"/>
          <a:cs typeface="+mn-cs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Arial Unicode MS" pitchFamily="34" charset="-128"/>
          <a:cs typeface="+mn-cs"/>
        </a:defRPr>
      </a:lvl5pPr>
      <a:lvl6pPr marL="25146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6pPr>
      <a:lvl7pPr marL="29718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7pPr>
      <a:lvl8pPr marL="34290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8pPr>
      <a:lvl9pPr marL="38862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package" Target="../embeddings/Microsoft_Excel_Worksheet1.xlsx"/><Relationship Id="rId3" Type="http://schemas.openxmlformats.org/officeDocument/2006/relationships/notesSlide" Target="../notesSlides/notesSlide2.xml"/><Relationship Id="rId7" Type="http://schemas.openxmlformats.org/officeDocument/2006/relationships/oleObject" Target="../embeddings/oleObject1.bin"/><Relationship Id="rId12" Type="http://schemas.openxmlformats.org/officeDocument/2006/relationships/image" Target="../media/image4.emf"/><Relationship Id="rId2" Type="http://schemas.openxmlformats.org/officeDocument/2006/relationships/slideLayout" Target="../slideLayouts/slideLayout9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7.jpeg"/><Relationship Id="rId11" Type="http://schemas.openxmlformats.org/officeDocument/2006/relationships/package" Target="../embeddings/Microsoft_Excel_Worksheet2.xlsx"/><Relationship Id="rId5" Type="http://schemas.openxmlformats.org/officeDocument/2006/relationships/image" Target="../media/image6.jpeg"/><Relationship Id="rId10" Type="http://schemas.openxmlformats.org/officeDocument/2006/relationships/oleObject" Target="../embeddings/oleObject2.bin"/><Relationship Id="rId4" Type="http://schemas.openxmlformats.org/officeDocument/2006/relationships/image" Target="../media/image5.jpeg"/><Relationship Id="rId9" Type="http://schemas.openxmlformats.org/officeDocument/2006/relationships/image" Target="../media/image3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jpeg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079038" cy="712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3203575"/>
            <a:ext cx="9070975" cy="4248150"/>
          </a:xfrm>
          <a:noFill/>
          <a:ln>
            <a:miter lim="800000"/>
            <a:headEnd/>
            <a:tailEnd/>
          </a:ln>
        </p:spPr>
        <p:txBody>
          <a:bodyPr vert="horz" wrap="square" lIns="91440" tIns="38880" rIns="91440" bIns="45720" numCol="1" anchor="t" anchorCtr="0" compatLnSpc="1">
            <a:prstTxWarp prst="textNoShape">
              <a:avLst/>
            </a:prstTxWarp>
          </a:bodyPr>
          <a:lstStyle/>
          <a:p>
            <a:pPr eaLnBrk="1"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dirty="0">
                <a:cs typeface="Arial Unicode MS" pitchFamily="34" charset="-128"/>
              </a:rPr>
              <a:t/>
            </a:r>
            <a:br>
              <a:rPr lang="it-IT" dirty="0">
                <a:cs typeface="Arial Unicode MS" pitchFamily="34" charset="-128"/>
              </a:rPr>
            </a:br>
            <a:r>
              <a:rPr lang="it-IT" dirty="0">
                <a:cs typeface="Arial Unicode MS" pitchFamily="34" charset="-128"/>
              </a:rPr>
              <a:t/>
            </a:r>
            <a:br>
              <a:rPr lang="it-IT" dirty="0">
                <a:cs typeface="Arial Unicode MS" pitchFamily="34" charset="-128"/>
              </a:rPr>
            </a:br>
            <a:r>
              <a:rPr lang="it-IT" sz="2800" b="1" dirty="0">
                <a:solidFill>
                  <a:srgbClr val="0070C0"/>
                </a:solidFill>
                <a:cs typeface="Arial Unicode MS" pitchFamily="34" charset="-128"/>
              </a:rPr>
              <a:t>La certificazione di qualità del gruppo interno di verifica dei progetti di AIPo</a:t>
            </a:r>
            <a:r>
              <a:rPr lang="it-IT" dirty="0" smtClean="0">
                <a:solidFill>
                  <a:srgbClr val="0070C0"/>
                </a:solidFill>
                <a:cs typeface="Arial Unicode MS" pitchFamily="34" charset="-128"/>
              </a:rPr>
              <a:t/>
            </a:r>
            <a:br>
              <a:rPr lang="it-IT" dirty="0" smtClean="0">
                <a:solidFill>
                  <a:srgbClr val="0070C0"/>
                </a:solidFill>
                <a:cs typeface="Arial Unicode MS" pitchFamily="34" charset="-128"/>
              </a:rPr>
            </a:br>
            <a:r>
              <a:rPr lang="it-IT" sz="2000" dirty="0" smtClean="0">
                <a:solidFill>
                  <a:srgbClr val="0070C0"/>
                </a:solidFill>
                <a:cs typeface="Arial Unicode MS" pitchFamily="34" charset="-128"/>
              </a:rPr>
              <a:t>Ing</a:t>
            </a:r>
            <a:r>
              <a:rPr lang="it-IT" sz="2000" dirty="0">
                <a:solidFill>
                  <a:srgbClr val="0070C0"/>
                </a:solidFill>
                <a:cs typeface="Arial Unicode MS" pitchFamily="34" charset="-128"/>
              </a:rPr>
              <a:t>. Sandro Bortolotto – Dirigente </a:t>
            </a:r>
            <a:r>
              <a:rPr lang="it-IT" sz="2000" dirty="0" smtClean="0">
                <a:solidFill>
                  <a:srgbClr val="0070C0"/>
                </a:solidFill>
                <a:cs typeface="Arial Unicode MS" pitchFamily="34" charset="-128"/>
              </a:rPr>
              <a:t>AIPo PIM</a:t>
            </a:r>
            <a:br>
              <a:rPr lang="it-IT" sz="2000" dirty="0" smtClean="0">
                <a:solidFill>
                  <a:srgbClr val="0070C0"/>
                </a:solidFill>
                <a:cs typeface="Arial Unicode MS" pitchFamily="34" charset="-128"/>
              </a:rPr>
            </a:br>
            <a:r>
              <a:rPr lang="it-IT" sz="2000" dirty="0" smtClean="0">
                <a:solidFill>
                  <a:srgbClr val="0070C0"/>
                </a:solidFill>
                <a:cs typeface="Arial Unicode MS" pitchFamily="34" charset="-128"/>
              </a:rPr>
              <a:t>Dott.ssa Federica Filippi – Funzionaria AIPo PIM</a:t>
            </a:r>
            <a:r>
              <a:rPr lang="it-IT" sz="2800" dirty="0" smtClean="0">
                <a:solidFill>
                  <a:srgbClr val="0070C0"/>
                </a:solidFill>
                <a:cs typeface="Arial Unicode MS" pitchFamily="34" charset="-128"/>
              </a:rPr>
              <a:t/>
            </a:r>
            <a:br>
              <a:rPr lang="it-IT" sz="2800" dirty="0" smtClean="0">
                <a:solidFill>
                  <a:srgbClr val="0070C0"/>
                </a:solidFill>
                <a:cs typeface="Arial Unicode MS" pitchFamily="34" charset="-128"/>
              </a:rPr>
            </a:br>
            <a:r>
              <a:rPr lang="it-IT" sz="2800" dirty="0" smtClean="0">
                <a:solidFill>
                  <a:srgbClr val="0070C0"/>
                </a:solidFill>
                <a:cs typeface="Arial Unicode MS" pitchFamily="34" charset="-128"/>
              </a:rPr>
              <a:t/>
            </a:r>
            <a:br>
              <a:rPr lang="it-IT" sz="2800" dirty="0" smtClean="0">
                <a:solidFill>
                  <a:srgbClr val="0070C0"/>
                </a:solidFill>
                <a:cs typeface="Arial Unicode MS" pitchFamily="34" charset="-128"/>
              </a:rPr>
            </a:br>
            <a:r>
              <a:rPr lang="it-IT" sz="2000" dirty="0" smtClean="0">
                <a:solidFill>
                  <a:srgbClr val="0070C0"/>
                </a:solidFill>
                <a:cs typeface="Arial Unicode MS" pitchFamily="34" charset="-128"/>
              </a:rPr>
              <a:t/>
            </a:r>
            <a:br>
              <a:rPr lang="it-IT" sz="2000" dirty="0" smtClean="0">
                <a:solidFill>
                  <a:srgbClr val="0070C0"/>
                </a:solidFill>
                <a:cs typeface="Arial Unicode MS" pitchFamily="34" charset="-128"/>
              </a:rPr>
            </a:br>
            <a:r>
              <a:rPr lang="it-IT" sz="2000" dirty="0">
                <a:solidFill>
                  <a:srgbClr val="0070C0"/>
                </a:solidFill>
                <a:cs typeface="Arial Unicode MS" pitchFamily="34" charset="-128"/>
              </a:rPr>
              <a:t>GIORNATA DELLA TRASPARENZA 2016 </a:t>
            </a:r>
            <a:br>
              <a:rPr lang="it-IT" sz="2000" dirty="0">
                <a:solidFill>
                  <a:srgbClr val="0070C0"/>
                </a:solidFill>
                <a:cs typeface="Arial Unicode MS" pitchFamily="34" charset="-128"/>
              </a:rPr>
            </a:br>
            <a:r>
              <a:rPr lang="it-IT" sz="2000" dirty="0" smtClean="0">
                <a:solidFill>
                  <a:srgbClr val="0070C0"/>
                </a:solidFill>
                <a:cs typeface="Arial Unicode MS" pitchFamily="34" charset="-128"/>
              </a:rPr>
              <a:t>Parma</a:t>
            </a:r>
            <a:r>
              <a:rPr lang="it-IT" sz="2000" dirty="0">
                <a:solidFill>
                  <a:srgbClr val="0070C0"/>
                </a:solidFill>
                <a:cs typeface="Arial Unicode MS" pitchFamily="34" charset="-128"/>
              </a:rPr>
              <a:t>, venerdì 16 dicembre 2016 ore 10.00 – 12.45</a:t>
            </a:r>
            <a:br>
              <a:rPr lang="it-IT" sz="2000" dirty="0">
                <a:solidFill>
                  <a:srgbClr val="0070C0"/>
                </a:solidFill>
                <a:cs typeface="Arial Unicode MS" pitchFamily="34" charset="-128"/>
              </a:rPr>
            </a:br>
            <a:r>
              <a:rPr lang="it-IT" sz="2000" dirty="0">
                <a:solidFill>
                  <a:srgbClr val="0070C0"/>
                </a:solidFill>
                <a:cs typeface="Arial Unicode MS" pitchFamily="34" charset="-128"/>
              </a:rPr>
              <a:t>Sala riunioni </a:t>
            </a:r>
            <a:r>
              <a:rPr lang="it-IT" sz="2000" dirty="0" smtClean="0">
                <a:solidFill>
                  <a:srgbClr val="0070C0"/>
                </a:solidFill>
                <a:cs typeface="Arial Unicode MS" pitchFamily="34" charset="-128"/>
              </a:rPr>
              <a:t> - Strada </a:t>
            </a:r>
            <a:r>
              <a:rPr lang="it-IT" sz="2000" dirty="0">
                <a:solidFill>
                  <a:srgbClr val="0070C0"/>
                </a:solidFill>
                <a:cs typeface="Arial Unicode MS" pitchFamily="34" charset="-128"/>
              </a:rPr>
              <a:t>Garibaldi, n. 75 – 3° piano</a:t>
            </a:r>
            <a:endParaRPr lang="it-IT" sz="2200" i="1" dirty="0" smtClean="0">
              <a:solidFill>
                <a:srgbClr val="0070C0"/>
              </a:solidFill>
              <a:cs typeface="Arial Unicode MS" pitchFamily="34" charset="-128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2808288" y="107429"/>
            <a:ext cx="705643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defTabSz="914400"/>
            <a:r>
              <a:rPr lang="it-IT" sz="2800" b="1" dirty="0" smtClean="0">
                <a:solidFill>
                  <a:srgbClr val="006699"/>
                </a:solidFill>
              </a:rPr>
              <a:t>Politica della qualità</a:t>
            </a:r>
            <a:endParaRPr lang="en-US" sz="2800" b="1" dirty="0">
              <a:solidFill>
                <a:srgbClr val="006699"/>
              </a:solidFill>
            </a:endParaRPr>
          </a:p>
        </p:txBody>
      </p:sp>
      <p:sp>
        <p:nvSpPr>
          <p:cNvPr id="22" name="Rettangolo 21"/>
          <p:cNvSpPr/>
          <p:nvPr/>
        </p:nvSpPr>
        <p:spPr>
          <a:xfrm>
            <a:off x="143645" y="899517"/>
            <a:ext cx="972108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dirty="0">
                <a:solidFill>
                  <a:srgbClr val="0070C0"/>
                </a:solidFill>
              </a:rPr>
              <a:t>La </a:t>
            </a:r>
            <a:r>
              <a:rPr lang="it-IT" sz="1400" dirty="0">
                <a:solidFill>
                  <a:srgbClr val="FF0000"/>
                </a:solidFill>
              </a:rPr>
              <a:t>direzione di AIPo</a:t>
            </a:r>
            <a:r>
              <a:rPr lang="it-IT" sz="1400" dirty="0">
                <a:solidFill>
                  <a:srgbClr val="0070C0"/>
                </a:solidFill>
              </a:rPr>
              <a:t>, relativamente a il Servizio di verifica progettuale si impegna a rispettare i seguenti principi generali: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it-IT" sz="1400" dirty="0">
                <a:solidFill>
                  <a:srgbClr val="0070C0"/>
                </a:solidFill>
              </a:rPr>
              <a:t>individuare le esigenze dei Responsabili del Procedimento che si avvalgono del Servizio di verifica progettuale e ricercare con gli stessi la realizzazione di un costruttivo rapporto di collaborazione per migliorare la qualità della progettazione relativa alle opere di competenza;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it-IT" sz="1400" dirty="0">
                <a:solidFill>
                  <a:srgbClr val="0070C0"/>
                </a:solidFill>
              </a:rPr>
              <a:t>osservare le leggi vigenti e rispettare i requisiti espressi negli politiche dell’AIPo;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it-IT" sz="1400" dirty="0">
                <a:solidFill>
                  <a:srgbClr val="0070C0"/>
                </a:solidFill>
              </a:rPr>
              <a:t>pianificare , attuare, controllare ed eventualmente correggere i processi legati alla effettuazione delle attività di verifica progettuale e dei relativi processi di supporto al fine di raggiungere la massima efficacia ed efficienza;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it-IT" sz="1400" dirty="0">
                <a:solidFill>
                  <a:srgbClr val="0070C0"/>
                </a:solidFill>
              </a:rPr>
              <a:t>coinvolgere , sensibilizzare, formare ed addestrare il personale alla cultura della gestione della Qualità;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it-IT" sz="1400" dirty="0">
                <a:solidFill>
                  <a:srgbClr val="0070C0"/>
                </a:solidFill>
              </a:rPr>
              <a:t>attivare un processo di miglioramento continuo, in funzione delle evoluzione delle esigenze dei tutte le parti interessate (Responsabili Procedimento, Progettisti, membri del Gruppo Tecnico Interno);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it-IT" sz="1400" dirty="0">
                <a:solidFill>
                  <a:srgbClr val="0070C0"/>
                </a:solidFill>
              </a:rPr>
              <a:t>assumere le proprie decisioni in base all’analisi di dati ed informazioni oggettive;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it-IT" sz="1400" dirty="0">
                <a:solidFill>
                  <a:srgbClr val="0070C0"/>
                </a:solidFill>
              </a:rPr>
              <a:t>effettuare verifiche di progetti solo nei casi in cui sia possibile garantire indipendenza ed imparzialità nelle conduzioni delle stesse.</a:t>
            </a:r>
          </a:p>
          <a:p>
            <a:r>
              <a:rPr lang="it-IT" sz="1400" dirty="0">
                <a:solidFill>
                  <a:srgbClr val="0070C0"/>
                </a:solidFill>
              </a:rPr>
              <a:t> </a:t>
            </a:r>
          </a:p>
          <a:p>
            <a:r>
              <a:rPr lang="it-IT" sz="1400" dirty="0">
                <a:solidFill>
                  <a:srgbClr val="0070C0"/>
                </a:solidFill>
              </a:rPr>
              <a:t>Realizzare ed implementare un Sistema Qualità organico ed aderente ai requisiti della Norma UNI EN ISO 9001 ed. 2008 è lo strumento gestionale deputato dall’AIPo per soddisfare i requisiti sopra menzionati.</a:t>
            </a:r>
          </a:p>
          <a:p>
            <a:r>
              <a:rPr lang="it-IT" sz="1400" dirty="0">
                <a:solidFill>
                  <a:srgbClr val="0070C0"/>
                </a:solidFill>
              </a:rPr>
              <a:t> </a:t>
            </a:r>
          </a:p>
          <a:p>
            <a:r>
              <a:rPr lang="it-IT" sz="1400" dirty="0">
                <a:solidFill>
                  <a:srgbClr val="0070C0"/>
                </a:solidFill>
              </a:rPr>
              <a:t>La Direzione di AIPo si impegna, in fase di riesame, a verificare l’adeguatezza di questa Politica per la Qualità e a definire obiettivi specifici, coerenti con le strategie dell'ente, ed indicatori che ne permettano il costante monitoraggio. </a:t>
            </a:r>
          </a:p>
          <a:p>
            <a:r>
              <a:rPr lang="it-IT" sz="1400" dirty="0">
                <a:solidFill>
                  <a:srgbClr val="0070C0"/>
                </a:solidFill>
              </a:rPr>
              <a:t>La Direzione, in accordo con definisce come prioritari per il servizio interno di verifica della progettazione i seguenti elementi:</a:t>
            </a:r>
          </a:p>
          <a:p>
            <a:r>
              <a:rPr lang="it-IT" sz="1400" dirty="0">
                <a:solidFill>
                  <a:srgbClr val="0070C0"/>
                </a:solidFill>
              </a:rPr>
              <a:t>a) la completezza della progettazione e la rispondenza all’art. 23 del codice;</a:t>
            </a:r>
          </a:p>
          <a:p>
            <a:r>
              <a:rPr lang="it-IT" sz="1400" dirty="0">
                <a:solidFill>
                  <a:srgbClr val="0070C0"/>
                </a:solidFill>
              </a:rPr>
              <a:t>b) la coerenza e completezza del quadro economico in tutti i suoi aspetti;</a:t>
            </a:r>
          </a:p>
          <a:p>
            <a:r>
              <a:rPr lang="it-IT" sz="1400" dirty="0">
                <a:solidFill>
                  <a:srgbClr val="0070C0"/>
                </a:solidFill>
              </a:rPr>
              <a:t>c) l’</a:t>
            </a:r>
            <a:r>
              <a:rPr lang="it-IT" sz="1400" dirty="0" err="1">
                <a:solidFill>
                  <a:srgbClr val="0070C0"/>
                </a:solidFill>
              </a:rPr>
              <a:t>appaltabilità</a:t>
            </a:r>
            <a:r>
              <a:rPr lang="it-IT" sz="1400" dirty="0">
                <a:solidFill>
                  <a:srgbClr val="0070C0"/>
                </a:solidFill>
              </a:rPr>
              <a:t> della soluzione progettuale prescelta;</a:t>
            </a:r>
          </a:p>
          <a:p>
            <a:r>
              <a:rPr lang="it-IT" sz="1400" dirty="0">
                <a:solidFill>
                  <a:srgbClr val="0070C0"/>
                </a:solidFill>
              </a:rPr>
              <a:t>d) i presupposti per la durabilità dell'opera nel tempo;</a:t>
            </a:r>
          </a:p>
          <a:p>
            <a:r>
              <a:rPr lang="it-IT" sz="1400" dirty="0">
                <a:solidFill>
                  <a:srgbClr val="0070C0"/>
                </a:solidFill>
              </a:rPr>
              <a:t>e) la minimizzazione dei rischi di introduzione di varianti e di contenzioso;</a:t>
            </a:r>
          </a:p>
          <a:p>
            <a:r>
              <a:rPr lang="it-IT" sz="1400" dirty="0">
                <a:solidFill>
                  <a:srgbClr val="0070C0"/>
                </a:solidFill>
              </a:rPr>
              <a:t>f) la possibilità di ultimazione dell'opera entro i termini previsti;</a:t>
            </a:r>
          </a:p>
          <a:p>
            <a:r>
              <a:rPr lang="it-IT" sz="1400" dirty="0">
                <a:solidFill>
                  <a:srgbClr val="0070C0"/>
                </a:solidFill>
              </a:rPr>
              <a:t>g) la sicurezza delle maestranze e degli utilizzatori;</a:t>
            </a:r>
          </a:p>
          <a:p>
            <a:r>
              <a:rPr lang="it-IT" sz="1400" dirty="0">
                <a:solidFill>
                  <a:srgbClr val="0070C0"/>
                </a:solidFill>
              </a:rPr>
              <a:t>h) l’adeguatezza dei prezzi unitari utilizzati;</a:t>
            </a:r>
          </a:p>
          <a:p>
            <a:r>
              <a:rPr lang="it-IT" sz="1400" dirty="0">
                <a:solidFill>
                  <a:srgbClr val="0070C0"/>
                </a:solidFill>
              </a:rPr>
              <a:t>i) la manutenibilità e la presenza del piano di monitoraggio delle opere, ove richiesto.</a:t>
            </a:r>
          </a:p>
        </p:txBody>
      </p:sp>
    </p:spTree>
    <p:extLst>
      <p:ext uri="{BB962C8B-B14F-4D97-AF65-F5344CB8AC3E}">
        <p14:creationId xmlns:p14="http://schemas.microsoft.com/office/powerpoint/2010/main" val="51779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575816" y="1547589"/>
            <a:ext cx="8496944" cy="44558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t-IT" sz="2400" b="1" dirty="0" smtClean="0">
                <a:solidFill>
                  <a:srgbClr val="0070C0"/>
                </a:solidFill>
              </a:rPr>
              <a:t>ITER </a:t>
            </a:r>
            <a:r>
              <a:rPr lang="it-IT" sz="2400" b="1" dirty="0">
                <a:solidFill>
                  <a:srgbClr val="0070C0"/>
                </a:solidFill>
              </a:rPr>
              <a:t>DI CERTIFICAZIONE </a:t>
            </a:r>
            <a:endParaRPr lang="it-IT" sz="2400" dirty="0">
              <a:solidFill>
                <a:srgbClr val="0070C0"/>
              </a:solidFill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it-IT" sz="2400" dirty="0" smtClean="0">
                <a:solidFill>
                  <a:srgbClr val="0070C0"/>
                </a:solidFill>
              </a:rPr>
              <a:t>Domanda </a:t>
            </a:r>
            <a:r>
              <a:rPr lang="it-IT" sz="2400" dirty="0">
                <a:solidFill>
                  <a:srgbClr val="0070C0"/>
                </a:solidFill>
              </a:rPr>
              <a:t>all’Ente di certificazione 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it-IT" sz="2400" dirty="0" smtClean="0">
                <a:solidFill>
                  <a:srgbClr val="0070C0"/>
                </a:solidFill>
              </a:rPr>
              <a:t>Stage </a:t>
            </a:r>
            <a:r>
              <a:rPr lang="it-IT" sz="2400" dirty="0">
                <a:solidFill>
                  <a:srgbClr val="0070C0"/>
                </a:solidFill>
              </a:rPr>
              <a:t>1 </a:t>
            </a:r>
            <a:r>
              <a:rPr lang="it-IT" sz="2400" dirty="0" smtClean="0">
                <a:solidFill>
                  <a:srgbClr val="0070C0"/>
                </a:solidFill>
              </a:rPr>
              <a:t>- Esame documentale </a:t>
            </a:r>
            <a:endParaRPr lang="it-IT" sz="2400" dirty="0">
              <a:solidFill>
                <a:srgbClr val="0070C0"/>
              </a:solidFill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it-IT" sz="2400" dirty="0" smtClean="0">
                <a:solidFill>
                  <a:srgbClr val="0070C0"/>
                </a:solidFill>
              </a:rPr>
              <a:t>Stage </a:t>
            </a:r>
            <a:r>
              <a:rPr lang="it-IT" sz="2400" dirty="0">
                <a:solidFill>
                  <a:srgbClr val="0070C0"/>
                </a:solidFill>
              </a:rPr>
              <a:t>2 </a:t>
            </a:r>
            <a:r>
              <a:rPr lang="it-IT" sz="2400" dirty="0" smtClean="0">
                <a:solidFill>
                  <a:srgbClr val="0070C0"/>
                </a:solidFill>
              </a:rPr>
              <a:t>- Verifica </a:t>
            </a:r>
            <a:r>
              <a:rPr lang="it-IT" sz="2400" dirty="0">
                <a:solidFill>
                  <a:srgbClr val="0070C0"/>
                </a:solidFill>
              </a:rPr>
              <a:t>dell’applicazione 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it-IT" sz="2400" dirty="0" smtClean="0">
                <a:solidFill>
                  <a:srgbClr val="0070C0"/>
                </a:solidFill>
              </a:rPr>
              <a:t>Esame </a:t>
            </a:r>
            <a:r>
              <a:rPr lang="it-IT" sz="2400" dirty="0">
                <a:solidFill>
                  <a:srgbClr val="0070C0"/>
                </a:solidFill>
              </a:rPr>
              <a:t>e </a:t>
            </a:r>
            <a:r>
              <a:rPr lang="it-IT" sz="2400" dirty="0" smtClean="0">
                <a:solidFill>
                  <a:srgbClr val="0070C0"/>
                </a:solidFill>
              </a:rPr>
              <a:t>-Delibera </a:t>
            </a:r>
            <a:r>
              <a:rPr lang="it-IT" sz="2400" dirty="0">
                <a:solidFill>
                  <a:srgbClr val="0070C0"/>
                </a:solidFill>
              </a:rPr>
              <a:t>di certificazione 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it-IT" sz="2400" dirty="0" smtClean="0">
                <a:solidFill>
                  <a:srgbClr val="0070C0"/>
                </a:solidFill>
              </a:rPr>
              <a:t>Emissione </a:t>
            </a:r>
            <a:r>
              <a:rPr lang="it-IT" sz="2400" dirty="0">
                <a:solidFill>
                  <a:srgbClr val="0070C0"/>
                </a:solidFill>
              </a:rPr>
              <a:t>del certificato 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it-IT" sz="2400" dirty="0" smtClean="0">
                <a:solidFill>
                  <a:srgbClr val="0070C0"/>
                </a:solidFill>
              </a:rPr>
              <a:t>Sorveglianze </a:t>
            </a:r>
            <a:endParaRPr lang="it-IT" sz="2400" dirty="0">
              <a:solidFill>
                <a:srgbClr val="0070C0"/>
              </a:solidFill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it-IT" sz="2400" dirty="0" smtClean="0">
                <a:solidFill>
                  <a:srgbClr val="0070C0"/>
                </a:solidFill>
              </a:rPr>
              <a:t>Rinnovo </a:t>
            </a:r>
            <a:r>
              <a:rPr lang="it-IT" sz="2400" dirty="0">
                <a:solidFill>
                  <a:srgbClr val="0070C0"/>
                </a:solidFill>
              </a:rPr>
              <a:t>triennale del certificato </a:t>
            </a: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2808288" y="107429"/>
            <a:ext cx="705643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defTabSz="914400"/>
            <a:r>
              <a:rPr lang="it-IT" sz="2800" b="1" dirty="0">
                <a:solidFill>
                  <a:srgbClr val="006699"/>
                </a:solidFill>
              </a:rPr>
              <a:t>Processo di certificazione </a:t>
            </a:r>
          </a:p>
        </p:txBody>
      </p:sp>
    </p:spTree>
    <p:extLst>
      <p:ext uri="{BB962C8B-B14F-4D97-AF65-F5344CB8AC3E}">
        <p14:creationId xmlns:p14="http://schemas.microsoft.com/office/powerpoint/2010/main" val="751257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575816" y="1039560"/>
            <a:ext cx="8496944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it-IT" sz="1600" b="1" dirty="0" smtClean="0">
                <a:solidFill>
                  <a:srgbClr val="0070C0"/>
                </a:solidFill>
              </a:rPr>
              <a:t>PQ </a:t>
            </a:r>
            <a:r>
              <a:rPr lang="it-IT" sz="1600" b="1" dirty="0">
                <a:solidFill>
                  <a:srgbClr val="0070C0"/>
                </a:solidFill>
              </a:rPr>
              <a:t>Politica della Qualità. Dove l’Ente sancisce quali obiettivi intende perseguire con la certificazione. La Politica della Qualità è formalizzata dal Direttore AIPO in un documento indipendente e riesaminata periodicamente in fase di riesame della direzione , al fine di renderla coerente con le strategie generali di AIPO e di accertarne la continua idoneità. Gli obiettivi a breve termine ,coerenti con la Politica della Qualità, relativi all’efficienza e all’efficacia dei processi sono definiti dalla Direzione in fase di riesame del Sistema Qualità. In base agli obiettivi decisi sono sviluppati adeguati indicatori della Qualità, i target da raggiungere e le modalità di monitoraggio.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it-IT" sz="1600" b="1" dirty="0" smtClean="0">
                <a:solidFill>
                  <a:srgbClr val="0070C0"/>
                </a:solidFill>
              </a:rPr>
              <a:t>RVP </a:t>
            </a:r>
            <a:r>
              <a:rPr lang="it-IT" sz="1600" b="1" dirty="0">
                <a:solidFill>
                  <a:srgbClr val="0070C0"/>
                </a:solidFill>
              </a:rPr>
              <a:t>Regolamento di Verifica Progettuale. E' un documento formale che disciplina le attività di verifica progettuale svolte all’interno di AIPo e definisce le prescrizioni che i RUP richiedenti si impegnano a seguire.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it-IT" sz="1600" b="1" dirty="0" smtClean="0">
                <a:solidFill>
                  <a:srgbClr val="0070C0"/>
                </a:solidFill>
              </a:rPr>
              <a:t>Disposizione </a:t>
            </a:r>
            <a:r>
              <a:rPr lang="it-IT" sz="1600" b="1" dirty="0">
                <a:solidFill>
                  <a:srgbClr val="0070C0"/>
                </a:solidFill>
              </a:rPr>
              <a:t>Organizzativa / Organigramma nominativo. E’ il documento che fissa nominalmente le responsabilità del personale coinvolto nel Servizio di Verifica progettuale di AIPo.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it-IT" sz="1600" b="1" dirty="0" smtClean="0">
                <a:solidFill>
                  <a:srgbClr val="0070C0"/>
                </a:solidFill>
              </a:rPr>
              <a:t>Le </a:t>
            </a:r>
            <a:r>
              <a:rPr lang="it-IT" sz="1600" b="1" dirty="0">
                <a:solidFill>
                  <a:srgbClr val="0070C0"/>
                </a:solidFill>
              </a:rPr>
              <a:t>procedure per la Qualità:</a:t>
            </a:r>
          </a:p>
          <a:p>
            <a:pPr lvl="1"/>
            <a:r>
              <a:rPr lang="it-IT" sz="1600" b="1" dirty="0">
                <a:solidFill>
                  <a:srgbClr val="0070C0"/>
                </a:solidFill>
              </a:rPr>
              <a:t>o	PRO S 02 Procedura per la gestione della documentazione</a:t>
            </a:r>
          </a:p>
          <a:p>
            <a:pPr lvl="1"/>
            <a:r>
              <a:rPr lang="it-IT" sz="1600" b="1" dirty="0">
                <a:solidFill>
                  <a:srgbClr val="0070C0"/>
                </a:solidFill>
              </a:rPr>
              <a:t>o	PRO S 03 Procedura per la gestione della registrazioni</a:t>
            </a:r>
          </a:p>
          <a:p>
            <a:pPr lvl="1"/>
            <a:r>
              <a:rPr lang="it-IT" sz="1600" b="1" dirty="0">
                <a:solidFill>
                  <a:srgbClr val="0070C0"/>
                </a:solidFill>
              </a:rPr>
              <a:t>o	PRO S 04 Procedura per la gestione della formazione</a:t>
            </a:r>
          </a:p>
          <a:p>
            <a:pPr lvl="1"/>
            <a:r>
              <a:rPr lang="it-IT" sz="1600" b="1" dirty="0">
                <a:solidFill>
                  <a:srgbClr val="0070C0"/>
                </a:solidFill>
              </a:rPr>
              <a:t>o	PRO S 05 Procedura per la Gestione degli Audit </a:t>
            </a:r>
          </a:p>
          <a:p>
            <a:pPr lvl="1"/>
            <a:r>
              <a:rPr lang="it-IT" sz="1600" b="1" dirty="0">
                <a:solidFill>
                  <a:srgbClr val="0070C0"/>
                </a:solidFill>
              </a:rPr>
              <a:t>o	PRO S 06 Procedura per la gestione della Non Conformità </a:t>
            </a:r>
          </a:p>
          <a:p>
            <a:pPr lvl="1"/>
            <a:r>
              <a:rPr lang="it-IT" sz="1600" b="1" dirty="0">
                <a:solidFill>
                  <a:srgbClr val="0070C0"/>
                </a:solidFill>
              </a:rPr>
              <a:t>o	PRO S 07 Procedura per la gestione delle Azioni Preventive e Correttive </a:t>
            </a:r>
          </a:p>
          <a:p>
            <a:pPr lvl="1"/>
            <a:r>
              <a:rPr lang="it-IT" sz="1600" b="1" dirty="0">
                <a:solidFill>
                  <a:srgbClr val="0070C0"/>
                </a:solidFill>
              </a:rPr>
              <a:t>o	PRO S 08 Procedura per la gestione delle comunicazioni </a:t>
            </a:r>
          </a:p>
          <a:p>
            <a:pPr lvl="1"/>
            <a:r>
              <a:rPr lang="it-IT" sz="1600" b="1" dirty="0">
                <a:solidFill>
                  <a:srgbClr val="0070C0"/>
                </a:solidFill>
              </a:rPr>
              <a:t>o	PRO S 09 Procedura per il riesame del Sistema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it-IT" sz="1600" b="1" dirty="0" smtClean="0">
                <a:solidFill>
                  <a:srgbClr val="0070C0"/>
                </a:solidFill>
              </a:rPr>
              <a:t>MQ </a:t>
            </a:r>
            <a:r>
              <a:rPr lang="it-IT" sz="1600" b="1" dirty="0">
                <a:solidFill>
                  <a:srgbClr val="0070C0"/>
                </a:solidFill>
              </a:rPr>
              <a:t>Manuale della Qualità. E’ il documento che riassume il Sistema qualità adottato.</a:t>
            </a: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2808288" y="107429"/>
            <a:ext cx="705643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defTabSz="914400"/>
            <a:r>
              <a:rPr lang="it-IT" sz="2800" b="1" dirty="0" smtClean="0">
                <a:solidFill>
                  <a:srgbClr val="006699"/>
                </a:solidFill>
              </a:rPr>
              <a:t>Documentazione</a:t>
            </a:r>
            <a:endParaRPr lang="it-IT" sz="2800" b="1" dirty="0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6525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2808288" y="250825"/>
            <a:ext cx="705643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defTabSz="914400"/>
            <a:r>
              <a:rPr lang="it-IT" sz="2400" b="1" dirty="0" smtClean="0">
                <a:solidFill>
                  <a:srgbClr val="006699"/>
                </a:solidFill>
              </a:rPr>
              <a:t>Attività 2016 Certificazione </a:t>
            </a:r>
            <a:r>
              <a:rPr lang="it-IT" sz="2400" b="1" dirty="0">
                <a:solidFill>
                  <a:srgbClr val="006699"/>
                </a:solidFill>
              </a:rPr>
              <a:t>ISO9001:2008 </a:t>
            </a:r>
            <a:r>
              <a:rPr lang="it-IT" sz="2400" b="1" dirty="0" smtClean="0">
                <a:solidFill>
                  <a:srgbClr val="006699"/>
                </a:solidFill>
              </a:rPr>
              <a:t>Mappatura procedure</a:t>
            </a:r>
            <a:endParaRPr lang="it-IT" sz="2400" b="1" dirty="0">
              <a:solidFill>
                <a:srgbClr val="006699"/>
              </a:solidFill>
            </a:endParaRP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856" y="1081822"/>
            <a:ext cx="8013524" cy="5697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71733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2808288" y="250825"/>
            <a:ext cx="705643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defTabSz="914400"/>
            <a:r>
              <a:rPr lang="it-IT" sz="2400" b="1" dirty="0" smtClean="0">
                <a:solidFill>
                  <a:srgbClr val="006699"/>
                </a:solidFill>
              </a:rPr>
              <a:t>Attività 2016 Certificazione </a:t>
            </a:r>
            <a:r>
              <a:rPr lang="it-IT" sz="2400" b="1" dirty="0">
                <a:solidFill>
                  <a:srgbClr val="006699"/>
                </a:solidFill>
              </a:rPr>
              <a:t>ISO9001:2008 </a:t>
            </a:r>
            <a:r>
              <a:rPr lang="it-IT" sz="2400" b="1" dirty="0" smtClean="0">
                <a:solidFill>
                  <a:srgbClr val="006699"/>
                </a:solidFill>
              </a:rPr>
              <a:t>Mappatura procedure</a:t>
            </a:r>
            <a:endParaRPr lang="it-IT" sz="2400" b="1" dirty="0">
              <a:solidFill>
                <a:srgbClr val="006699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824" y="1331565"/>
            <a:ext cx="8547248" cy="5956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64449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2808288" y="250825"/>
            <a:ext cx="705643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defTabSz="914400"/>
            <a:r>
              <a:rPr lang="it-IT" sz="2400" b="1" dirty="0" smtClean="0">
                <a:solidFill>
                  <a:srgbClr val="006699"/>
                </a:solidFill>
              </a:rPr>
              <a:t>Attività 2016 Certificazione </a:t>
            </a:r>
            <a:r>
              <a:rPr lang="it-IT" sz="2400" b="1" dirty="0">
                <a:solidFill>
                  <a:srgbClr val="006699"/>
                </a:solidFill>
              </a:rPr>
              <a:t>ISO9001:2008 </a:t>
            </a:r>
            <a:r>
              <a:rPr lang="it-IT" sz="2400" b="1" dirty="0" smtClean="0">
                <a:solidFill>
                  <a:srgbClr val="006699"/>
                </a:solidFill>
              </a:rPr>
              <a:t>Personale coinvolto nei GTI</a:t>
            </a:r>
            <a:endParaRPr lang="it-IT" sz="2400" b="1" dirty="0">
              <a:solidFill>
                <a:srgbClr val="006699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1803" y="1547589"/>
            <a:ext cx="6379497" cy="5472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75440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2822184" y="113425"/>
            <a:ext cx="705643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defTabSz="914400"/>
            <a:r>
              <a:rPr lang="it-IT" sz="2400" b="1" dirty="0" smtClean="0">
                <a:solidFill>
                  <a:srgbClr val="006699"/>
                </a:solidFill>
              </a:rPr>
              <a:t>Attività 2016 Certificazione ISO9001:2008</a:t>
            </a:r>
            <a:br>
              <a:rPr lang="it-IT" sz="2400" b="1" dirty="0" smtClean="0">
                <a:solidFill>
                  <a:srgbClr val="006699"/>
                </a:solidFill>
              </a:rPr>
            </a:br>
            <a:r>
              <a:rPr lang="it-IT" sz="2400" b="1" dirty="0" smtClean="0">
                <a:solidFill>
                  <a:srgbClr val="006699"/>
                </a:solidFill>
              </a:rPr>
              <a:t>Aree tecniche – requisiti GTI</a:t>
            </a:r>
            <a:endParaRPr lang="it-IT" sz="2400" b="1" dirty="0">
              <a:solidFill>
                <a:srgbClr val="006699"/>
              </a:solidFill>
            </a:endParaRPr>
          </a:p>
        </p:txBody>
      </p:sp>
      <p:pic>
        <p:nvPicPr>
          <p:cNvPr id="9217" name="Picture 1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91"/>
          <a:stretch/>
        </p:blipFill>
        <p:spPr bwMode="auto">
          <a:xfrm>
            <a:off x="1151880" y="891684"/>
            <a:ext cx="7067476" cy="66363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09696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2808288" y="250825"/>
            <a:ext cx="705643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defTabSz="914400"/>
            <a:r>
              <a:rPr lang="it-IT" sz="2400" b="1" dirty="0" smtClean="0">
                <a:solidFill>
                  <a:srgbClr val="006699"/>
                </a:solidFill>
              </a:rPr>
              <a:t>Attività 2016 Certificazione </a:t>
            </a:r>
            <a:r>
              <a:rPr lang="it-IT" sz="2400" b="1" dirty="0">
                <a:solidFill>
                  <a:srgbClr val="006699"/>
                </a:solidFill>
              </a:rPr>
              <a:t>ISO9001:2008 </a:t>
            </a:r>
            <a:r>
              <a:rPr lang="it-IT" sz="2400" b="1" dirty="0" smtClean="0">
                <a:solidFill>
                  <a:srgbClr val="006699"/>
                </a:solidFill>
              </a:rPr>
              <a:t>Personale coinvolto nei GTI</a:t>
            </a:r>
            <a:endParaRPr lang="it-IT" sz="2400" b="1" dirty="0">
              <a:solidFill>
                <a:srgbClr val="006699"/>
              </a:solidFill>
            </a:endParaRPr>
          </a:p>
        </p:txBody>
      </p:sp>
      <p:pic>
        <p:nvPicPr>
          <p:cNvPr id="8200" name="Picture 8" descr="C:\Users\filippifederica\Desktop\COPERTINE_FIRMATE\ALLEGATO 1_Organigramma_MGTI_rev.0_DET_n_1184_del_28-10-2016_Pagina_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771" y="971583"/>
            <a:ext cx="4630033" cy="3274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1" name="Picture 9" descr="C:\Users\filippifederica\Desktop\COPERTINE_FIRMATE\ALLEGATO 1_Organigramma_MGTI_rev.0_DET_n_1184_del_28-10-2016_Pagina_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098" y="1629258"/>
            <a:ext cx="4630033" cy="3274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2" name="Picture 10" descr="C:\Users\filippifederica\Desktop\COPERTINE_FIRMATE\ALLEGATO 1_Organigramma_MGTI_rev.0_DET_n_1184_del_28-10-2016_Pagina_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3967" y="2286933"/>
            <a:ext cx="4630033" cy="3274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3" name="Picture 11" descr="C:\Users\filippifederica\Desktop\COPERTINE_FIRMATE\ALLEGATO 1_Organigramma_MGTI_rev.0_DET_n_1184_del_28-10-2016_Pagina_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7836" y="2944608"/>
            <a:ext cx="4630033" cy="3274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4" name="Picture 12" descr="C:\Users\filippifederica\Desktop\COPERTINE_FIRMATE\ALLEGATO 1_Organigramma_MGTI_rev.0_DET_n_1184_del_28-10-2016_Pagina_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1705" y="3602283"/>
            <a:ext cx="4630033" cy="3274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5" name="Picture 13" descr="C:\Users\filippifederica\Desktop\COPERTINE_FIRMATE\ALLEGATO 1_Organigramma_MGTI_rev.0_DET_n_1184_del_28-10-2016_Pagina_2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5575" y="4259957"/>
            <a:ext cx="4630033" cy="3274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2374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079038" cy="712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3203575"/>
            <a:ext cx="9070975" cy="4248150"/>
          </a:xfrm>
          <a:noFill/>
          <a:ln>
            <a:miter lim="800000"/>
            <a:headEnd/>
            <a:tailEnd/>
          </a:ln>
        </p:spPr>
        <p:txBody>
          <a:bodyPr vert="horz" wrap="square" lIns="91440" tIns="38880" rIns="91440" bIns="45720" numCol="1" anchor="t" anchorCtr="0" compatLnSpc="1">
            <a:prstTxWarp prst="textNoShape">
              <a:avLst/>
            </a:prstTxWarp>
          </a:bodyPr>
          <a:lstStyle/>
          <a:p>
            <a:pPr eaLnBrk="1"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dirty="0">
                <a:cs typeface="Arial Unicode MS" pitchFamily="34" charset="-128"/>
              </a:rPr>
              <a:t/>
            </a:r>
            <a:br>
              <a:rPr lang="it-IT" dirty="0">
                <a:cs typeface="Arial Unicode MS" pitchFamily="34" charset="-128"/>
              </a:rPr>
            </a:br>
            <a:r>
              <a:rPr lang="it-IT" dirty="0">
                <a:cs typeface="Arial Unicode MS" pitchFamily="34" charset="-128"/>
              </a:rPr>
              <a:t/>
            </a:r>
            <a:br>
              <a:rPr lang="it-IT" dirty="0">
                <a:cs typeface="Arial Unicode MS" pitchFamily="34" charset="-128"/>
              </a:rPr>
            </a:br>
            <a:r>
              <a:rPr lang="it-IT" sz="2800" b="1" dirty="0">
                <a:solidFill>
                  <a:srgbClr val="0070C0"/>
                </a:solidFill>
                <a:cs typeface="Arial Unicode MS" pitchFamily="34" charset="-128"/>
              </a:rPr>
              <a:t>La certificazione di qualità del gruppo interno di verifica dei progetti di AIPo</a:t>
            </a:r>
            <a:r>
              <a:rPr lang="it-IT" dirty="0" smtClean="0">
                <a:solidFill>
                  <a:srgbClr val="0070C0"/>
                </a:solidFill>
                <a:cs typeface="Arial Unicode MS" pitchFamily="34" charset="-128"/>
              </a:rPr>
              <a:t/>
            </a:r>
            <a:br>
              <a:rPr lang="it-IT" dirty="0" smtClean="0">
                <a:solidFill>
                  <a:srgbClr val="0070C0"/>
                </a:solidFill>
                <a:cs typeface="Arial Unicode MS" pitchFamily="34" charset="-128"/>
              </a:rPr>
            </a:br>
            <a:r>
              <a:rPr lang="it-IT" sz="2000" dirty="0" smtClean="0">
                <a:solidFill>
                  <a:srgbClr val="0070C0"/>
                </a:solidFill>
                <a:cs typeface="Arial Unicode MS" pitchFamily="34" charset="-128"/>
              </a:rPr>
              <a:t>Ing</a:t>
            </a:r>
            <a:r>
              <a:rPr lang="it-IT" sz="2000" dirty="0">
                <a:solidFill>
                  <a:srgbClr val="0070C0"/>
                </a:solidFill>
                <a:cs typeface="Arial Unicode MS" pitchFamily="34" charset="-128"/>
              </a:rPr>
              <a:t>. Sandro Bortolotto – Dirigente </a:t>
            </a:r>
            <a:r>
              <a:rPr lang="it-IT" sz="2000" dirty="0" smtClean="0">
                <a:solidFill>
                  <a:srgbClr val="0070C0"/>
                </a:solidFill>
                <a:cs typeface="Arial Unicode MS" pitchFamily="34" charset="-128"/>
              </a:rPr>
              <a:t>AIPo PIM</a:t>
            </a:r>
            <a:br>
              <a:rPr lang="it-IT" sz="2000" dirty="0" smtClean="0">
                <a:solidFill>
                  <a:srgbClr val="0070C0"/>
                </a:solidFill>
                <a:cs typeface="Arial Unicode MS" pitchFamily="34" charset="-128"/>
              </a:rPr>
            </a:br>
            <a:r>
              <a:rPr lang="it-IT" sz="2000" dirty="0" smtClean="0">
                <a:solidFill>
                  <a:srgbClr val="0070C0"/>
                </a:solidFill>
                <a:cs typeface="Arial Unicode MS" pitchFamily="34" charset="-128"/>
              </a:rPr>
              <a:t>Dott.ssa Federica Filippi – Funzionaria AIPo PIM</a:t>
            </a:r>
            <a:r>
              <a:rPr lang="it-IT" sz="2800" dirty="0" smtClean="0">
                <a:solidFill>
                  <a:srgbClr val="0070C0"/>
                </a:solidFill>
                <a:cs typeface="Arial Unicode MS" pitchFamily="34" charset="-128"/>
              </a:rPr>
              <a:t/>
            </a:r>
            <a:br>
              <a:rPr lang="it-IT" sz="2800" dirty="0" smtClean="0">
                <a:solidFill>
                  <a:srgbClr val="0070C0"/>
                </a:solidFill>
                <a:cs typeface="Arial Unicode MS" pitchFamily="34" charset="-128"/>
              </a:rPr>
            </a:br>
            <a:r>
              <a:rPr lang="it-IT" sz="2800" dirty="0" smtClean="0">
                <a:solidFill>
                  <a:srgbClr val="0070C0"/>
                </a:solidFill>
                <a:cs typeface="Arial Unicode MS" pitchFamily="34" charset="-128"/>
              </a:rPr>
              <a:t/>
            </a:r>
            <a:br>
              <a:rPr lang="it-IT" sz="2800" dirty="0" smtClean="0">
                <a:solidFill>
                  <a:srgbClr val="0070C0"/>
                </a:solidFill>
                <a:cs typeface="Arial Unicode MS" pitchFamily="34" charset="-128"/>
              </a:rPr>
            </a:br>
            <a:r>
              <a:rPr lang="it-IT" sz="2000" dirty="0" smtClean="0">
                <a:solidFill>
                  <a:srgbClr val="0070C0"/>
                </a:solidFill>
                <a:cs typeface="Arial Unicode MS" pitchFamily="34" charset="-128"/>
              </a:rPr>
              <a:t/>
            </a:r>
            <a:br>
              <a:rPr lang="it-IT" sz="2000" dirty="0" smtClean="0">
                <a:solidFill>
                  <a:srgbClr val="0070C0"/>
                </a:solidFill>
                <a:cs typeface="Arial Unicode MS" pitchFamily="34" charset="-128"/>
              </a:rPr>
            </a:br>
            <a:r>
              <a:rPr lang="it-IT" sz="2000" dirty="0">
                <a:solidFill>
                  <a:srgbClr val="0070C0"/>
                </a:solidFill>
                <a:cs typeface="Arial Unicode MS" pitchFamily="34" charset="-128"/>
              </a:rPr>
              <a:t>GIORNATA DELLA TRASPARENZA 2016 </a:t>
            </a:r>
            <a:br>
              <a:rPr lang="it-IT" sz="2000" dirty="0">
                <a:solidFill>
                  <a:srgbClr val="0070C0"/>
                </a:solidFill>
                <a:cs typeface="Arial Unicode MS" pitchFamily="34" charset="-128"/>
              </a:rPr>
            </a:br>
            <a:r>
              <a:rPr lang="it-IT" sz="2000" dirty="0" smtClean="0">
                <a:solidFill>
                  <a:srgbClr val="0070C0"/>
                </a:solidFill>
                <a:cs typeface="Arial Unicode MS" pitchFamily="34" charset="-128"/>
              </a:rPr>
              <a:t>Parma</a:t>
            </a:r>
            <a:r>
              <a:rPr lang="it-IT" sz="2000" dirty="0">
                <a:solidFill>
                  <a:srgbClr val="0070C0"/>
                </a:solidFill>
                <a:cs typeface="Arial Unicode MS" pitchFamily="34" charset="-128"/>
              </a:rPr>
              <a:t>, venerdì 16 dicembre 2016 ore 10.00 – 12.45</a:t>
            </a:r>
            <a:br>
              <a:rPr lang="it-IT" sz="2000" dirty="0">
                <a:solidFill>
                  <a:srgbClr val="0070C0"/>
                </a:solidFill>
                <a:cs typeface="Arial Unicode MS" pitchFamily="34" charset="-128"/>
              </a:rPr>
            </a:br>
            <a:r>
              <a:rPr lang="it-IT" sz="2000" dirty="0">
                <a:solidFill>
                  <a:srgbClr val="0070C0"/>
                </a:solidFill>
                <a:cs typeface="Arial Unicode MS" pitchFamily="34" charset="-128"/>
              </a:rPr>
              <a:t>Sala riunioni </a:t>
            </a:r>
            <a:r>
              <a:rPr lang="it-IT" sz="2000" dirty="0" smtClean="0">
                <a:solidFill>
                  <a:srgbClr val="0070C0"/>
                </a:solidFill>
                <a:cs typeface="Arial Unicode MS" pitchFamily="34" charset="-128"/>
              </a:rPr>
              <a:t> - Strada </a:t>
            </a:r>
            <a:r>
              <a:rPr lang="it-IT" sz="2000" dirty="0">
                <a:solidFill>
                  <a:srgbClr val="0070C0"/>
                </a:solidFill>
                <a:cs typeface="Arial Unicode MS" pitchFamily="34" charset="-128"/>
              </a:rPr>
              <a:t>Garibaldi, n. 75 – 3° piano</a:t>
            </a:r>
            <a:endParaRPr lang="it-IT" sz="2200" i="1" dirty="0" smtClean="0">
              <a:solidFill>
                <a:srgbClr val="0070C0"/>
              </a:solidFill>
              <a:cs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6960589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4" name="Gruppo 3"/>
          <p:cNvGrpSpPr>
            <a:grpSpLocks/>
          </p:cNvGrpSpPr>
          <p:nvPr/>
        </p:nvGrpSpPr>
        <p:grpSpPr bwMode="auto">
          <a:xfrm>
            <a:off x="0" y="3499850"/>
            <a:ext cx="8481026" cy="3881333"/>
            <a:chOff x="131041" y="3238901"/>
            <a:chExt cx="7692480" cy="3521169"/>
          </a:xfrm>
        </p:grpSpPr>
        <p:pic>
          <p:nvPicPr>
            <p:cNvPr id="1081" name="Immagine 1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1041" y="3238901"/>
              <a:ext cx="7692480" cy="35211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1082" name="Gruppo 3"/>
            <p:cNvGrpSpPr>
              <a:grpSpLocks/>
            </p:cNvGrpSpPr>
            <p:nvPr/>
          </p:nvGrpSpPr>
          <p:grpSpPr bwMode="auto">
            <a:xfrm>
              <a:off x="1241280" y="4539357"/>
              <a:ext cx="5618880" cy="1736822"/>
              <a:chOff x="1337259" y="4753956"/>
              <a:chExt cx="6193598" cy="1914857"/>
            </a:xfrm>
          </p:grpSpPr>
          <p:sp>
            <p:nvSpPr>
              <p:cNvPr id="1084" name="Triangolo isoscele 2"/>
              <p:cNvSpPr>
                <a:spLocks noChangeArrowheads="1"/>
              </p:cNvSpPr>
              <p:nvPr/>
            </p:nvSpPr>
            <p:spPr bwMode="auto">
              <a:xfrm>
                <a:off x="5063541" y="6228109"/>
                <a:ext cx="264803" cy="216024"/>
              </a:xfrm>
              <a:prstGeom prst="triangle">
                <a:avLst>
                  <a:gd name="adj" fmla="val 50000"/>
                </a:avLst>
              </a:prstGeom>
              <a:solidFill>
                <a:srgbClr val="FFC000"/>
              </a:solidFill>
              <a:ln w="9525" algn="ctr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085" name="Triangolo isoscele 10"/>
              <p:cNvSpPr>
                <a:spLocks noChangeArrowheads="1"/>
              </p:cNvSpPr>
              <p:nvPr/>
            </p:nvSpPr>
            <p:spPr bwMode="auto">
              <a:xfrm>
                <a:off x="7011963" y="6026042"/>
                <a:ext cx="264803" cy="216024"/>
              </a:xfrm>
              <a:prstGeom prst="triangle">
                <a:avLst>
                  <a:gd name="adj" fmla="val 50000"/>
                </a:avLst>
              </a:prstGeom>
              <a:solidFill>
                <a:srgbClr val="FFC000"/>
              </a:solidFill>
              <a:ln w="9525" algn="ctr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086" name="Triangolo isoscele 11"/>
              <p:cNvSpPr>
                <a:spLocks noChangeArrowheads="1"/>
              </p:cNvSpPr>
              <p:nvPr/>
            </p:nvSpPr>
            <p:spPr bwMode="auto">
              <a:xfrm>
                <a:off x="7266054" y="5565846"/>
                <a:ext cx="264803" cy="216024"/>
              </a:xfrm>
              <a:prstGeom prst="triangle">
                <a:avLst>
                  <a:gd name="adj" fmla="val 50000"/>
                </a:avLst>
              </a:prstGeom>
              <a:solidFill>
                <a:srgbClr val="FFC000"/>
              </a:solidFill>
              <a:ln w="9525" algn="ctr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087" name="Triangolo isoscele 12"/>
              <p:cNvSpPr>
                <a:spLocks noChangeArrowheads="1"/>
              </p:cNvSpPr>
              <p:nvPr/>
            </p:nvSpPr>
            <p:spPr bwMode="auto">
              <a:xfrm>
                <a:off x="5811676" y="5452172"/>
                <a:ext cx="264803" cy="216024"/>
              </a:xfrm>
              <a:prstGeom prst="triangle">
                <a:avLst>
                  <a:gd name="adj" fmla="val 50000"/>
                </a:avLst>
              </a:prstGeom>
              <a:solidFill>
                <a:srgbClr val="FFC000"/>
              </a:solidFill>
              <a:ln w="9525" algn="ctr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088" name="Triangolo isoscele 13"/>
              <p:cNvSpPr>
                <a:spLocks noChangeArrowheads="1"/>
              </p:cNvSpPr>
              <p:nvPr/>
            </p:nvSpPr>
            <p:spPr bwMode="auto">
              <a:xfrm>
                <a:off x="3456136" y="5364013"/>
                <a:ext cx="264803" cy="216024"/>
              </a:xfrm>
              <a:prstGeom prst="triangle">
                <a:avLst>
                  <a:gd name="adj" fmla="val 50000"/>
                </a:avLst>
              </a:prstGeom>
              <a:solidFill>
                <a:srgbClr val="FFC000"/>
              </a:solidFill>
              <a:ln w="9525" algn="ctr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089" name="Triangolo isoscele 14"/>
              <p:cNvSpPr>
                <a:spLocks noChangeArrowheads="1"/>
              </p:cNvSpPr>
              <p:nvPr/>
            </p:nvSpPr>
            <p:spPr bwMode="auto">
              <a:xfrm>
                <a:off x="4680272" y="5452172"/>
                <a:ext cx="264803" cy="216024"/>
              </a:xfrm>
              <a:prstGeom prst="triangle">
                <a:avLst>
                  <a:gd name="adj" fmla="val 50000"/>
                </a:avLst>
              </a:prstGeom>
              <a:solidFill>
                <a:srgbClr val="FFC000"/>
              </a:solidFill>
              <a:ln w="9525" algn="ctr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090" name="Triangolo isoscele 15"/>
              <p:cNvSpPr>
                <a:spLocks noChangeArrowheads="1"/>
              </p:cNvSpPr>
              <p:nvPr/>
            </p:nvSpPr>
            <p:spPr bwMode="auto">
              <a:xfrm>
                <a:off x="4176216" y="5710495"/>
                <a:ext cx="264803" cy="216024"/>
              </a:xfrm>
              <a:prstGeom prst="triangle">
                <a:avLst>
                  <a:gd name="adj" fmla="val 50000"/>
                </a:avLst>
              </a:prstGeom>
              <a:solidFill>
                <a:srgbClr val="FFC000"/>
              </a:solidFill>
              <a:ln w="9525" algn="ctr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091" name="Triangolo isoscele 16"/>
              <p:cNvSpPr>
                <a:spLocks noChangeArrowheads="1"/>
              </p:cNvSpPr>
              <p:nvPr/>
            </p:nvSpPr>
            <p:spPr bwMode="auto">
              <a:xfrm>
                <a:off x="2619011" y="5952730"/>
                <a:ext cx="264803" cy="216024"/>
              </a:xfrm>
              <a:prstGeom prst="triangle">
                <a:avLst>
                  <a:gd name="adj" fmla="val 50000"/>
                </a:avLst>
              </a:prstGeom>
              <a:solidFill>
                <a:srgbClr val="FFC000"/>
              </a:solidFill>
              <a:ln w="9525" algn="ctr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092" name="Triangolo isoscele 17"/>
              <p:cNvSpPr>
                <a:spLocks noChangeArrowheads="1"/>
              </p:cNvSpPr>
              <p:nvPr/>
            </p:nvSpPr>
            <p:spPr bwMode="auto">
              <a:xfrm>
                <a:off x="2486609" y="5494471"/>
                <a:ext cx="264803" cy="216024"/>
              </a:xfrm>
              <a:prstGeom prst="triangle">
                <a:avLst>
                  <a:gd name="adj" fmla="val 50000"/>
                </a:avLst>
              </a:prstGeom>
              <a:solidFill>
                <a:srgbClr val="FFC000"/>
              </a:solidFill>
              <a:ln w="9525" algn="ctr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093" name="Triangolo isoscele 18"/>
              <p:cNvSpPr>
                <a:spLocks noChangeArrowheads="1"/>
              </p:cNvSpPr>
              <p:nvPr/>
            </p:nvSpPr>
            <p:spPr bwMode="auto">
              <a:xfrm>
                <a:off x="3456135" y="4753956"/>
                <a:ext cx="264803" cy="216024"/>
              </a:xfrm>
              <a:prstGeom prst="triangle">
                <a:avLst>
                  <a:gd name="adj" fmla="val 50000"/>
                </a:avLst>
              </a:prstGeom>
              <a:solidFill>
                <a:srgbClr val="FFC000"/>
              </a:solidFill>
              <a:ln w="9525" algn="ctr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094" name="Triangolo isoscele 19"/>
              <p:cNvSpPr>
                <a:spLocks noChangeArrowheads="1"/>
              </p:cNvSpPr>
              <p:nvPr/>
            </p:nvSpPr>
            <p:spPr bwMode="auto">
              <a:xfrm>
                <a:off x="1337259" y="5665780"/>
                <a:ext cx="264803" cy="216024"/>
              </a:xfrm>
              <a:prstGeom prst="triangle">
                <a:avLst>
                  <a:gd name="adj" fmla="val 50000"/>
                </a:avLst>
              </a:prstGeom>
              <a:solidFill>
                <a:srgbClr val="FFC000"/>
              </a:solidFill>
              <a:ln w="9525" algn="ctr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095" name="Triangolo isoscele 20"/>
              <p:cNvSpPr>
                <a:spLocks noChangeArrowheads="1"/>
              </p:cNvSpPr>
              <p:nvPr/>
            </p:nvSpPr>
            <p:spPr bwMode="auto">
              <a:xfrm>
                <a:off x="6077534" y="6452789"/>
                <a:ext cx="264803" cy="216024"/>
              </a:xfrm>
              <a:prstGeom prst="triangle">
                <a:avLst>
                  <a:gd name="adj" fmla="val 50000"/>
                </a:avLst>
              </a:prstGeom>
              <a:solidFill>
                <a:srgbClr val="FFC000"/>
              </a:solidFill>
              <a:ln w="9525" algn="ctr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</p:grpSp>
        <p:sp>
          <p:nvSpPr>
            <p:cNvPr id="1083" name="Triangolo isoscele 9"/>
            <p:cNvSpPr>
              <a:spLocks noChangeArrowheads="1"/>
            </p:cNvSpPr>
            <p:nvPr/>
          </p:nvSpPr>
          <p:spPr bwMode="auto">
            <a:xfrm>
              <a:off x="4572001" y="5780767"/>
              <a:ext cx="370080" cy="326915"/>
            </a:xfrm>
            <a:prstGeom prst="triangle">
              <a:avLst>
                <a:gd name="adj" fmla="val 50000"/>
              </a:avLst>
            </a:prstGeom>
            <a:solidFill>
              <a:srgbClr val="FFC000"/>
            </a:solidFill>
            <a:ln w="9525" algn="ctr">
              <a:solidFill>
                <a:srgbClr val="FF0000"/>
              </a:solidFill>
              <a:round/>
              <a:headEnd/>
              <a:tailEnd/>
            </a:ln>
          </p:spPr>
          <p:txBody>
            <a:bodyPr lIns="82945" tIns="41473" rIns="82945" bIns="41473"/>
            <a:lstStyle/>
            <a:p>
              <a:endParaRPr lang="it-IT"/>
            </a:p>
          </p:txBody>
        </p:sp>
      </p:grpSp>
      <p:pic>
        <p:nvPicPr>
          <p:cNvPr id="1075" name="Immagine 1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1667" y="3736090"/>
            <a:ext cx="1282829" cy="1445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77" name="Gruppo 4"/>
          <p:cNvGrpSpPr>
            <a:grpSpLocks/>
          </p:cNvGrpSpPr>
          <p:nvPr/>
        </p:nvGrpSpPr>
        <p:grpSpPr bwMode="auto">
          <a:xfrm>
            <a:off x="8481026" y="4075576"/>
            <a:ext cx="1431589" cy="3377355"/>
            <a:chOff x="7593121" y="3328190"/>
            <a:chExt cx="1550880" cy="3230259"/>
          </a:xfrm>
        </p:grpSpPr>
        <p:pic>
          <p:nvPicPr>
            <p:cNvPr id="1079" name="Immagine 2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93121" y="3328190"/>
              <a:ext cx="1550880" cy="32302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80" name="Triangolo isoscele 9"/>
            <p:cNvSpPr>
              <a:spLocks noChangeArrowheads="1"/>
            </p:cNvSpPr>
            <p:nvPr/>
          </p:nvSpPr>
          <p:spPr bwMode="auto">
            <a:xfrm>
              <a:off x="7741441" y="3493807"/>
              <a:ext cx="240480" cy="195861"/>
            </a:xfrm>
            <a:prstGeom prst="triangle">
              <a:avLst>
                <a:gd name="adj" fmla="val 50000"/>
              </a:avLst>
            </a:prstGeom>
            <a:solidFill>
              <a:srgbClr val="FFC000"/>
            </a:solidFill>
            <a:ln w="9525" algn="ctr">
              <a:solidFill>
                <a:srgbClr val="FF0000"/>
              </a:solidFill>
              <a:round/>
              <a:headEnd/>
              <a:tailEnd/>
            </a:ln>
          </p:spPr>
          <p:txBody>
            <a:bodyPr lIns="82945" tIns="41473" rIns="82945" bIns="41473"/>
            <a:lstStyle/>
            <a:p>
              <a:endParaRPr lang="it-IT"/>
            </a:p>
          </p:txBody>
        </p:sp>
      </p:grpSp>
      <p:graphicFrame>
        <p:nvGraphicFramePr>
          <p:cNvPr id="1072" name="Object 4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32391919"/>
              </p:ext>
            </p:extLst>
          </p:nvPr>
        </p:nvGraphicFramePr>
        <p:xfrm>
          <a:off x="7019685" y="769938"/>
          <a:ext cx="2177135" cy="12319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8" name="Foglio di lavoro" r:id="rId8" imgW="2038502" imgH="1152550" progId="">
                  <p:embed/>
                </p:oleObj>
              </mc:Choice>
              <mc:Fallback>
                <p:oleObj name="Foglio di lavoro" r:id="rId8" imgW="2038502" imgH="115255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19685" y="769938"/>
                        <a:ext cx="2177135" cy="123194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78" name="Rettangolo 5"/>
          <p:cNvSpPr>
            <a:spLocks noChangeArrowheads="1"/>
          </p:cNvSpPr>
          <p:nvPr/>
        </p:nvSpPr>
        <p:spPr bwMode="auto">
          <a:xfrm>
            <a:off x="1" y="838214"/>
            <a:ext cx="7031936" cy="25716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794" tIns="50397" rIns="100794" bIns="50397">
            <a:spAutoFit/>
          </a:bodyPr>
          <a:lstStyle/>
          <a:p>
            <a:pPr marL="188989" indent="-188989">
              <a:lnSpc>
                <a:spcPct val="150000"/>
              </a:lnSpc>
              <a:buFont typeface="Arial" charset="0"/>
              <a:buChar char="•"/>
            </a:pPr>
            <a:r>
              <a:rPr lang="it-IT" sz="1600" b="1" u="sng" dirty="0">
                <a:solidFill>
                  <a:srgbClr val="0070C0"/>
                </a:solidFill>
                <a:latin typeface="Calibri" pitchFamily="34" charset="0"/>
              </a:rPr>
              <a:t>la programmazione operativa, la </a:t>
            </a:r>
            <a:r>
              <a:rPr lang="it-IT" sz="1600" b="1" u="sng" dirty="0">
                <a:solidFill>
                  <a:srgbClr val="FF0000"/>
                </a:solidFill>
                <a:latin typeface="Calibri" pitchFamily="34" charset="0"/>
              </a:rPr>
              <a:t>progettazione</a:t>
            </a:r>
            <a:r>
              <a:rPr lang="it-IT" sz="1600" b="1" u="sng" dirty="0">
                <a:solidFill>
                  <a:srgbClr val="0070C0"/>
                </a:solidFill>
                <a:latin typeface="Calibri" pitchFamily="34" charset="0"/>
              </a:rPr>
              <a:t> e l’attuazione degli interventi deputati alla sicurezza idraulica e di navigazione</a:t>
            </a:r>
          </a:p>
          <a:p>
            <a:pPr marL="188989" indent="-188989">
              <a:lnSpc>
                <a:spcPct val="150000"/>
              </a:lnSpc>
              <a:buFont typeface="Arial" charset="0"/>
              <a:buChar char="•"/>
            </a:pPr>
            <a:r>
              <a:rPr lang="it-IT" sz="1500" dirty="0">
                <a:solidFill>
                  <a:srgbClr val="0070C0"/>
                </a:solidFill>
                <a:latin typeface="Calibri" pitchFamily="34" charset="0"/>
              </a:rPr>
              <a:t>la polizia idraulica delle aree demaniali e di pertinenza, oltre alla istruttoria per il rilascio delle concessioni demaniali</a:t>
            </a:r>
          </a:p>
          <a:p>
            <a:pPr marL="188989" indent="-188989">
              <a:lnSpc>
                <a:spcPct val="150000"/>
              </a:lnSpc>
              <a:buFont typeface="Arial" charset="0"/>
              <a:buChar char="•"/>
            </a:pPr>
            <a:r>
              <a:rPr lang="it-IT" sz="1500" dirty="0">
                <a:solidFill>
                  <a:srgbClr val="0070C0"/>
                </a:solidFill>
                <a:latin typeface="Calibri" pitchFamily="34" charset="0"/>
              </a:rPr>
              <a:t>la gestione del servizio di piena</a:t>
            </a:r>
          </a:p>
          <a:p>
            <a:pPr marL="188989" indent="-188989">
              <a:lnSpc>
                <a:spcPct val="150000"/>
              </a:lnSpc>
              <a:buFont typeface="Arial" charset="0"/>
              <a:buChar char="•"/>
            </a:pPr>
            <a:r>
              <a:rPr lang="it-IT" sz="1500" dirty="0">
                <a:solidFill>
                  <a:srgbClr val="0070C0"/>
                </a:solidFill>
                <a:latin typeface="Calibri" pitchFamily="34" charset="0"/>
              </a:rPr>
              <a:t>il monitoraggio idrografico</a:t>
            </a:r>
          </a:p>
          <a:p>
            <a:pPr marL="188989" indent="-188989">
              <a:lnSpc>
                <a:spcPct val="150000"/>
              </a:lnSpc>
              <a:buFont typeface="Arial" charset="0"/>
              <a:buChar char="•"/>
            </a:pPr>
            <a:r>
              <a:rPr lang="it-IT" sz="1500" dirty="0">
                <a:solidFill>
                  <a:srgbClr val="0070C0"/>
                </a:solidFill>
                <a:latin typeface="Calibri" pitchFamily="34" charset="0"/>
              </a:rPr>
              <a:t>la gestione delle idrovie e della navigazione interna, per i tratti navigabili</a:t>
            </a:r>
          </a:p>
        </p:txBody>
      </p:sp>
      <p:graphicFrame>
        <p:nvGraphicFramePr>
          <p:cNvPr id="1073" name="Object 4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6043259"/>
              </p:ext>
            </p:extLst>
          </p:nvPr>
        </p:nvGraphicFramePr>
        <p:xfrm>
          <a:off x="7031937" y="2022913"/>
          <a:ext cx="2829925" cy="1476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9" name="Foglio di lavoro" r:id="rId11" imgW="2648102" imgH="1381110" progId="">
                  <p:embed/>
                </p:oleObj>
              </mc:Choice>
              <mc:Fallback>
                <p:oleObj name="Foglio di lavoro" r:id="rId11" imgW="2648102" imgH="138111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31937" y="2022913"/>
                        <a:ext cx="2829925" cy="14769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Text Box 4"/>
          <p:cNvSpPr txBox="1">
            <a:spLocks noChangeArrowheads="1"/>
          </p:cNvSpPr>
          <p:nvPr/>
        </p:nvSpPr>
        <p:spPr bwMode="auto">
          <a:xfrm>
            <a:off x="6278039" y="179437"/>
            <a:ext cx="3634576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 defTabSz="914400"/>
            <a:r>
              <a:rPr lang="en-US" sz="2800" b="1" dirty="0" err="1" smtClean="0">
                <a:solidFill>
                  <a:srgbClr val="006699"/>
                </a:solidFill>
              </a:rPr>
              <a:t>Funzioni</a:t>
            </a:r>
            <a:r>
              <a:rPr lang="en-US" sz="2800" b="1" dirty="0" smtClean="0">
                <a:solidFill>
                  <a:srgbClr val="006699"/>
                </a:solidFill>
              </a:rPr>
              <a:t> di AIPo</a:t>
            </a:r>
            <a:endParaRPr lang="en-US" sz="2800" b="1" dirty="0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492406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8" name="Rettangolo 5"/>
          <p:cNvSpPr>
            <a:spLocks noChangeArrowheads="1"/>
          </p:cNvSpPr>
          <p:nvPr/>
        </p:nvSpPr>
        <p:spPr bwMode="auto">
          <a:xfrm>
            <a:off x="1" y="838214"/>
            <a:ext cx="7031936" cy="681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794" tIns="50397" rIns="100794" bIns="50397">
            <a:spAutoFit/>
          </a:bodyPr>
          <a:lstStyle/>
          <a:p>
            <a:pPr>
              <a:lnSpc>
                <a:spcPct val="150000"/>
              </a:lnSpc>
            </a:pPr>
            <a:r>
              <a:rPr lang="it-IT" sz="2800" b="1" u="sng" dirty="0" smtClean="0">
                <a:solidFill>
                  <a:srgbClr val="0070C0"/>
                </a:solidFill>
                <a:latin typeface="Calibri" pitchFamily="34" charset="0"/>
              </a:rPr>
              <a:t>PROGRAMMA TRIENNALE</a:t>
            </a:r>
          </a:p>
        </p:txBody>
      </p:sp>
      <p:sp>
        <p:nvSpPr>
          <p:cNvPr id="26" name="Text Box 4"/>
          <p:cNvSpPr txBox="1">
            <a:spLocks noChangeArrowheads="1"/>
          </p:cNvSpPr>
          <p:nvPr/>
        </p:nvSpPr>
        <p:spPr bwMode="auto">
          <a:xfrm>
            <a:off x="2808064" y="179437"/>
            <a:ext cx="710455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 defTabSz="914400"/>
            <a:r>
              <a:rPr lang="en-US" sz="2800" b="1" dirty="0" err="1" smtClean="0">
                <a:solidFill>
                  <a:srgbClr val="006699"/>
                </a:solidFill>
              </a:rPr>
              <a:t>Funzioni</a:t>
            </a:r>
            <a:r>
              <a:rPr lang="en-US" sz="2800" b="1" dirty="0" smtClean="0">
                <a:solidFill>
                  <a:srgbClr val="006699"/>
                </a:solidFill>
              </a:rPr>
              <a:t> di AIPo</a:t>
            </a:r>
            <a:endParaRPr lang="en-US" sz="2800" b="1" dirty="0">
              <a:solidFill>
                <a:srgbClr val="006699"/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776" y="1536813"/>
            <a:ext cx="9445646" cy="5843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2482675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8" name="Rettangolo 5"/>
          <p:cNvSpPr>
            <a:spLocks noChangeArrowheads="1"/>
          </p:cNvSpPr>
          <p:nvPr/>
        </p:nvSpPr>
        <p:spPr bwMode="auto">
          <a:xfrm>
            <a:off x="0" y="838214"/>
            <a:ext cx="7030215" cy="1394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0794" tIns="50397" rIns="100794" bIns="50397">
            <a:spAutoFit/>
          </a:bodyPr>
          <a:lstStyle/>
          <a:p>
            <a:r>
              <a:rPr lang="it-IT" sz="2800" b="1" u="sng" dirty="0" smtClean="0">
                <a:solidFill>
                  <a:srgbClr val="0070C0"/>
                </a:solidFill>
                <a:latin typeface="Calibri" pitchFamily="34" charset="0"/>
              </a:rPr>
              <a:t>PROGETTAZIONE: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it-IT" sz="2800" b="1" dirty="0" smtClean="0">
                <a:solidFill>
                  <a:srgbClr val="0070C0"/>
                </a:solidFill>
                <a:latin typeface="Calibri" pitchFamily="34" charset="0"/>
              </a:rPr>
              <a:t>Interna, funzionari e tecnici della PA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it-IT" sz="2800" b="1" dirty="0" smtClean="0">
                <a:solidFill>
                  <a:srgbClr val="0070C0"/>
                </a:solidFill>
                <a:latin typeface="Calibri" pitchFamily="34" charset="0"/>
              </a:rPr>
              <a:t>Esterna, incarichi a professionisti</a:t>
            </a:r>
          </a:p>
        </p:txBody>
      </p:sp>
      <p:sp>
        <p:nvSpPr>
          <p:cNvPr id="26" name="Text Box 4"/>
          <p:cNvSpPr txBox="1">
            <a:spLocks noChangeArrowheads="1"/>
          </p:cNvSpPr>
          <p:nvPr/>
        </p:nvSpPr>
        <p:spPr bwMode="auto">
          <a:xfrm>
            <a:off x="6278039" y="179437"/>
            <a:ext cx="3634576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 defTabSz="914400"/>
            <a:r>
              <a:rPr lang="it-IT" sz="2800" b="1" dirty="0" smtClean="0">
                <a:solidFill>
                  <a:srgbClr val="006699"/>
                </a:solidFill>
              </a:rPr>
              <a:t>Funzioni</a:t>
            </a:r>
            <a:r>
              <a:rPr lang="en-US" sz="2800" b="1" dirty="0" smtClean="0">
                <a:solidFill>
                  <a:srgbClr val="006699"/>
                </a:solidFill>
              </a:rPr>
              <a:t> di AIPo</a:t>
            </a:r>
            <a:endParaRPr lang="en-US" sz="2800" b="1" dirty="0">
              <a:solidFill>
                <a:srgbClr val="006699"/>
              </a:solidFill>
            </a:endParaRPr>
          </a:p>
        </p:txBody>
      </p:sp>
      <p:grpSp>
        <p:nvGrpSpPr>
          <p:cNvPr id="2" name="Gruppo 1"/>
          <p:cNvGrpSpPr/>
          <p:nvPr/>
        </p:nvGrpSpPr>
        <p:grpSpPr>
          <a:xfrm>
            <a:off x="5976416" y="698550"/>
            <a:ext cx="3936199" cy="1534104"/>
            <a:chOff x="2808064" y="2873210"/>
            <a:chExt cx="6867179" cy="3032675"/>
          </a:xfrm>
        </p:grpSpPr>
        <p:pic>
          <p:nvPicPr>
            <p:cNvPr id="3074" name="Picture 2" descr="C:\Users\filippifederica\Downloads\unspecified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88384" y="2915741"/>
              <a:ext cx="3986859" cy="29901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75" name="Picture 3" descr="C:\Users\filippifederica\Downloads\unspecified1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08064" y="2873210"/>
              <a:ext cx="3722616" cy="27919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59" y="2957938"/>
            <a:ext cx="3406576" cy="22589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3928" y="2232654"/>
            <a:ext cx="2569606" cy="1691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2240" y="3204432"/>
            <a:ext cx="2948940" cy="17659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142" y="2411685"/>
            <a:ext cx="3503532" cy="19175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9155" y="5486160"/>
            <a:ext cx="2254623" cy="15790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3" name="Picture 11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2320" y="5375594"/>
            <a:ext cx="2725953" cy="1923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4" name="Picture 12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591" y="5486160"/>
            <a:ext cx="4599595" cy="19649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1772395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2808288" y="250825"/>
            <a:ext cx="7056437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defTabSz="914400"/>
            <a:r>
              <a:rPr lang="en-US" sz="2800" b="1" dirty="0" err="1" smtClean="0">
                <a:solidFill>
                  <a:srgbClr val="006699"/>
                </a:solidFill>
              </a:rPr>
              <a:t>Attività</a:t>
            </a:r>
            <a:r>
              <a:rPr lang="en-US" sz="2800" b="1" dirty="0" smtClean="0">
                <a:solidFill>
                  <a:srgbClr val="006699"/>
                </a:solidFill>
              </a:rPr>
              <a:t> di </a:t>
            </a:r>
            <a:r>
              <a:rPr lang="en-US" sz="2800" b="1" dirty="0" err="1" smtClean="0">
                <a:solidFill>
                  <a:srgbClr val="006699"/>
                </a:solidFill>
              </a:rPr>
              <a:t>verifica</a:t>
            </a:r>
            <a:r>
              <a:rPr lang="en-US" sz="2800" b="1" dirty="0" smtClean="0">
                <a:solidFill>
                  <a:srgbClr val="006699"/>
                </a:solidFill>
              </a:rPr>
              <a:t> </a:t>
            </a:r>
            <a:r>
              <a:rPr lang="it-IT" sz="2800" b="1" dirty="0">
                <a:solidFill>
                  <a:srgbClr val="006699"/>
                </a:solidFill>
              </a:rPr>
              <a:t>progettuale</a:t>
            </a:r>
            <a:br>
              <a:rPr lang="it-IT" sz="2800" b="1" dirty="0">
                <a:solidFill>
                  <a:srgbClr val="006699"/>
                </a:solidFill>
              </a:rPr>
            </a:br>
            <a:r>
              <a:rPr lang="it-IT" sz="2800" b="1" dirty="0">
                <a:solidFill>
                  <a:srgbClr val="006699"/>
                </a:solidFill>
              </a:rPr>
              <a:t>DPR 207/2010 (Parte II, Titolo II, Capo II) </a:t>
            </a:r>
            <a:endParaRPr lang="en-US" sz="2800" b="1" dirty="0">
              <a:solidFill>
                <a:srgbClr val="006699"/>
              </a:solidFill>
            </a:endParaRPr>
          </a:p>
        </p:txBody>
      </p:sp>
      <p:grpSp>
        <p:nvGrpSpPr>
          <p:cNvPr id="3" name="Gruppo 2"/>
          <p:cNvGrpSpPr/>
          <p:nvPr/>
        </p:nvGrpSpPr>
        <p:grpSpPr>
          <a:xfrm>
            <a:off x="1651266" y="1658927"/>
            <a:ext cx="4968552" cy="5268483"/>
            <a:chOff x="0" y="0"/>
            <a:chExt cx="4604385" cy="3992880"/>
          </a:xfrm>
        </p:grpSpPr>
        <p:cxnSp>
          <p:nvCxnSpPr>
            <p:cNvPr id="4" name="Connettore 2 3"/>
            <p:cNvCxnSpPr/>
            <p:nvPr/>
          </p:nvCxnSpPr>
          <p:spPr>
            <a:xfrm>
              <a:off x="1076325" y="1438275"/>
              <a:ext cx="0" cy="533400"/>
            </a:xfrm>
            <a:prstGeom prst="straightConnector1">
              <a:avLst/>
            </a:prstGeom>
            <a:noFill/>
            <a:ln w="57150" cap="rnd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  <a:tailEnd type="arrow"/>
            </a:ln>
            <a:effectLst/>
          </p:spPr>
        </p:cxnSp>
        <p:grpSp>
          <p:nvGrpSpPr>
            <p:cNvPr id="5" name="Gruppo 4"/>
            <p:cNvGrpSpPr/>
            <p:nvPr/>
          </p:nvGrpSpPr>
          <p:grpSpPr>
            <a:xfrm>
              <a:off x="0" y="0"/>
              <a:ext cx="4604385" cy="3992880"/>
              <a:chOff x="0" y="0"/>
              <a:chExt cx="4604385" cy="3992880"/>
            </a:xfrm>
          </p:grpSpPr>
          <p:sp>
            <p:nvSpPr>
              <p:cNvPr id="6" name="Elaborazione 5"/>
              <p:cNvSpPr/>
              <p:nvPr/>
            </p:nvSpPr>
            <p:spPr>
              <a:xfrm>
                <a:off x="0" y="0"/>
                <a:ext cx="2156460" cy="449580"/>
              </a:xfrm>
              <a:prstGeom prst="flowChartProcess">
                <a:avLst/>
              </a:prstGeom>
              <a:solidFill>
                <a:srgbClr val="4F81BD">
                  <a:lumMod val="20000"/>
                  <a:lumOff val="80000"/>
                </a:srgbClr>
              </a:solidFill>
              <a:ln w="25400" cap="flat" cmpd="sng" algn="ctr">
                <a:solidFill>
                  <a:srgbClr val="4F81BD"/>
                </a:solidFill>
                <a:prstDash val="solid"/>
              </a:ln>
              <a:effectLst/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15000"/>
                  </a:lnSpc>
                  <a:spcAft>
                    <a:spcPts val="0"/>
                  </a:spcAft>
                </a:pPr>
                <a:r>
                  <a:rPr lang="it-IT" cap="small" dirty="0">
                    <a:solidFill>
                      <a:srgbClr val="0070C0"/>
                    </a:solidFill>
                    <a:effectLst/>
                    <a:latin typeface="Calibri"/>
                    <a:ea typeface="Calibri"/>
                    <a:cs typeface="Times New Roman"/>
                  </a:rPr>
                  <a:t>Avvio attività di progettazione</a:t>
                </a:r>
                <a:endParaRPr lang="it-IT" sz="1600" dirty="0">
                  <a:solidFill>
                    <a:srgbClr val="0070C0"/>
                  </a:solidFill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cxnSp>
            <p:nvCxnSpPr>
              <p:cNvPr id="7" name="Connettore 2 6"/>
              <p:cNvCxnSpPr/>
              <p:nvPr/>
            </p:nvCxnSpPr>
            <p:spPr>
              <a:xfrm>
                <a:off x="1076325" y="457200"/>
                <a:ext cx="0" cy="533400"/>
              </a:xfrm>
              <a:prstGeom prst="straightConnector1">
                <a:avLst/>
              </a:prstGeom>
              <a:noFill/>
              <a:ln w="57150" cap="rnd" cmpd="sng" algn="ctr">
                <a:solidFill>
                  <a:srgbClr val="4F81BD">
                    <a:shade val="95000"/>
                    <a:satMod val="105000"/>
                  </a:srgbClr>
                </a:solidFill>
                <a:prstDash val="solid"/>
                <a:tailEnd type="arrow"/>
              </a:ln>
              <a:effectLst/>
            </p:spPr>
          </p:cxnSp>
          <p:sp>
            <p:nvSpPr>
              <p:cNvPr id="8" name="Elaborazione 7"/>
              <p:cNvSpPr/>
              <p:nvPr/>
            </p:nvSpPr>
            <p:spPr>
              <a:xfrm>
                <a:off x="0" y="990600"/>
                <a:ext cx="2156460" cy="449580"/>
              </a:xfrm>
              <a:prstGeom prst="flowChartProcess">
                <a:avLst/>
              </a:prstGeom>
              <a:solidFill>
                <a:srgbClr val="4F81BD">
                  <a:lumMod val="20000"/>
                  <a:lumOff val="80000"/>
                </a:srgbClr>
              </a:solidFill>
              <a:ln w="25400" cap="flat" cmpd="sng" algn="ctr">
                <a:solidFill>
                  <a:srgbClr val="4F81BD"/>
                </a:solidFill>
                <a:prstDash val="solid"/>
              </a:ln>
              <a:effectLst/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15000"/>
                  </a:lnSpc>
                  <a:spcAft>
                    <a:spcPts val="0"/>
                  </a:spcAft>
                </a:pPr>
                <a:r>
                  <a:rPr lang="it-IT" cap="small">
                    <a:solidFill>
                      <a:srgbClr val="0070C0"/>
                    </a:solidFill>
                    <a:effectLst/>
                    <a:latin typeface="Calibri"/>
                    <a:ea typeface="Calibri"/>
                    <a:cs typeface="Times New Roman"/>
                  </a:rPr>
                  <a:t>Progetto preliminare</a:t>
                </a:r>
                <a:endParaRPr lang="it-IT" sz="1600">
                  <a:solidFill>
                    <a:srgbClr val="0070C0"/>
                  </a:solidFill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9" name="Elaborazione 8"/>
              <p:cNvSpPr/>
              <p:nvPr/>
            </p:nvSpPr>
            <p:spPr>
              <a:xfrm>
                <a:off x="0" y="1971675"/>
                <a:ext cx="2156460" cy="449580"/>
              </a:xfrm>
              <a:prstGeom prst="flowChartProcess">
                <a:avLst/>
              </a:prstGeom>
              <a:solidFill>
                <a:srgbClr val="4F81BD">
                  <a:lumMod val="20000"/>
                  <a:lumOff val="80000"/>
                </a:srgbClr>
              </a:solidFill>
              <a:ln w="25400" cap="flat" cmpd="sng" algn="ctr">
                <a:solidFill>
                  <a:srgbClr val="4F81BD"/>
                </a:solidFill>
                <a:prstDash val="solid"/>
              </a:ln>
              <a:effectLst/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15000"/>
                  </a:lnSpc>
                  <a:spcAft>
                    <a:spcPts val="0"/>
                  </a:spcAft>
                </a:pPr>
                <a:r>
                  <a:rPr lang="it-IT" cap="small">
                    <a:solidFill>
                      <a:srgbClr val="0070C0"/>
                    </a:solidFill>
                    <a:effectLst/>
                    <a:latin typeface="Calibri"/>
                    <a:ea typeface="Calibri"/>
                    <a:cs typeface="Times New Roman"/>
                  </a:rPr>
                  <a:t>Progetto definitivo</a:t>
                </a:r>
                <a:endParaRPr lang="it-IT" sz="1600">
                  <a:solidFill>
                    <a:srgbClr val="0070C0"/>
                  </a:solidFill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cxnSp>
            <p:nvCxnSpPr>
              <p:cNvPr id="10" name="Connettore 2 9"/>
              <p:cNvCxnSpPr/>
              <p:nvPr/>
            </p:nvCxnSpPr>
            <p:spPr>
              <a:xfrm>
                <a:off x="1066800" y="2419350"/>
                <a:ext cx="0" cy="531781"/>
              </a:xfrm>
              <a:prstGeom prst="straightConnector1">
                <a:avLst/>
              </a:prstGeom>
              <a:noFill/>
              <a:ln w="57150" cap="rnd" cmpd="sng" algn="ctr">
                <a:solidFill>
                  <a:srgbClr val="4F81BD">
                    <a:shade val="95000"/>
                    <a:satMod val="105000"/>
                  </a:srgbClr>
                </a:solidFill>
                <a:prstDash val="solid"/>
                <a:tailEnd type="arrow"/>
              </a:ln>
              <a:effectLst/>
            </p:spPr>
          </p:cxnSp>
          <p:sp>
            <p:nvSpPr>
              <p:cNvPr id="11" name="Elaborazione 10"/>
              <p:cNvSpPr/>
              <p:nvPr/>
            </p:nvSpPr>
            <p:spPr>
              <a:xfrm>
                <a:off x="0" y="2952750"/>
                <a:ext cx="2156460" cy="449580"/>
              </a:xfrm>
              <a:prstGeom prst="flowChartProcess">
                <a:avLst/>
              </a:prstGeom>
              <a:solidFill>
                <a:srgbClr val="4F81BD">
                  <a:lumMod val="20000"/>
                  <a:lumOff val="80000"/>
                </a:srgbClr>
              </a:solidFill>
              <a:ln w="25400" cap="flat" cmpd="sng" algn="ctr">
                <a:solidFill>
                  <a:srgbClr val="4F81BD"/>
                </a:solidFill>
                <a:prstDash val="solid"/>
              </a:ln>
              <a:effectLst/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15000"/>
                  </a:lnSpc>
                  <a:spcAft>
                    <a:spcPts val="0"/>
                  </a:spcAft>
                </a:pPr>
                <a:r>
                  <a:rPr lang="it-IT" cap="small">
                    <a:solidFill>
                      <a:srgbClr val="0070C0"/>
                    </a:solidFill>
                    <a:effectLst/>
                    <a:latin typeface="Calibri"/>
                    <a:ea typeface="Calibri"/>
                    <a:cs typeface="Times New Roman"/>
                  </a:rPr>
                  <a:t>Progetto esecutivo</a:t>
                </a:r>
                <a:endParaRPr lang="it-IT" sz="1600">
                  <a:solidFill>
                    <a:srgbClr val="0070C0"/>
                  </a:solidFill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12" name="Elaborazione 11"/>
              <p:cNvSpPr/>
              <p:nvPr/>
            </p:nvSpPr>
            <p:spPr>
              <a:xfrm>
                <a:off x="2447925" y="0"/>
                <a:ext cx="2156460" cy="449580"/>
              </a:xfrm>
              <a:prstGeom prst="flowChartProcess">
                <a:avLst/>
              </a:prstGeom>
              <a:solidFill>
                <a:srgbClr val="4F81BD">
                  <a:lumMod val="20000"/>
                  <a:lumOff val="80000"/>
                </a:srgbClr>
              </a:solidFill>
              <a:ln w="25400" cap="flat" cmpd="sng" algn="ctr">
                <a:solidFill>
                  <a:srgbClr val="4F81BD"/>
                </a:solidFill>
                <a:prstDash val="solid"/>
              </a:ln>
              <a:effectLst/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15000"/>
                  </a:lnSpc>
                  <a:spcAft>
                    <a:spcPts val="0"/>
                  </a:spcAft>
                </a:pPr>
                <a:r>
                  <a:rPr lang="it-IT" cap="small">
                    <a:solidFill>
                      <a:srgbClr val="0070C0"/>
                    </a:solidFill>
                    <a:effectLst/>
                    <a:latin typeface="Calibri"/>
                    <a:ea typeface="Calibri"/>
                    <a:cs typeface="Times New Roman"/>
                  </a:rPr>
                  <a:t>Attività di verifica</a:t>
                </a:r>
                <a:endParaRPr lang="it-IT" sz="1600">
                  <a:solidFill>
                    <a:srgbClr val="0070C0"/>
                  </a:solidFill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13" name="Elaborazione 12"/>
              <p:cNvSpPr/>
              <p:nvPr/>
            </p:nvSpPr>
            <p:spPr>
              <a:xfrm>
                <a:off x="2447925" y="600075"/>
                <a:ext cx="2156460" cy="2804160"/>
              </a:xfrm>
              <a:prstGeom prst="flowChartProcess">
                <a:avLst/>
              </a:prstGeom>
              <a:solidFill>
                <a:sysClr val="window" lastClr="FFFFFF"/>
              </a:solidFill>
              <a:ln w="25400" cap="flat" cmpd="sng" algn="ctr">
                <a:solidFill>
                  <a:srgbClr val="4F81BD"/>
                </a:solidFill>
                <a:prstDash val="solid"/>
              </a:ln>
              <a:effectLst/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15000"/>
                  </a:lnSpc>
                  <a:spcBef>
                    <a:spcPts val="1200"/>
                  </a:spcBef>
                  <a:spcAft>
                    <a:spcPts val="6000"/>
                  </a:spcAft>
                </a:pPr>
                <a:r>
                  <a:rPr lang="it-IT" sz="1600" cap="small" dirty="0" smtClean="0">
                    <a:solidFill>
                      <a:srgbClr val="0070C0"/>
                    </a:solidFill>
                    <a:effectLst/>
                    <a:latin typeface="Calibri"/>
                    <a:ea typeface="Calibri"/>
                    <a:cs typeface="Times New Roman"/>
                  </a:rPr>
                  <a:t>Verifica progetto preliminare</a:t>
                </a:r>
              </a:p>
              <a:p>
                <a:pPr algn="ctr">
                  <a:lnSpc>
                    <a:spcPct val="115000"/>
                  </a:lnSpc>
                  <a:spcBef>
                    <a:spcPts val="1200"/>
                  </a:spcBef>
                  <a:spcAft>
                    <a:spcPts val="6000"/>
                  </a:spcAft>
                </a:pPr>
                <a:r>
                  <a:rPr lang="it-IT" sz="1600" cap="small" dirty="0" smtClean="0">
                    <a:solidFill>
                      <a:srgbClr val="0070C0"/>
                    </a:solidFill>
                    <a:effectLst/>
                    <a:latin typeface="Calibri"/>
                    <a:ea typeface="Calibri"/>
                    <a:cs typeface="Times New Roman"/>
                  </a:rPr>
                  <a:t>Verifica progetto </a:t>
                </a:r>
                <a:r>
                  <a:rPr lang="it-IT" sz="1600" cap="small" dirty="0">
                    <a:solidFill>
                      <a:srgbClr val="0070C0"/>
                    </a:solidFill>
                    <a:effectLst/>
                    <a:latin typeface="Calibri"/>
                    <a:ea typeface="Calibri"/>
                    <a:cs typeface="Times New Roman"/>
                  </a:rPr>
                  <a:t>definito</a:t>
                </a:r>
                <a:endParaRPr lang="it-IT" sz="1400" dirty="0">
                  <a:solidFill>
                    <a:srgbClr val="0070C0"/>
                  </a:solidFill>
                  <a:effectLst/>
                  <a:latin typeface="Calibri"/>
                  <a:ea typeface="Calibri"/>
                  <a:cs typeface="Times New Roman"/>
                </a:endParaRPr>
              </a:p>
              <a:p>
                <a:pPr algn="ctr">
                  <a:lnSpc>
                    <a:spcPct val="115000"/>
                  </a:lnSpc>
                  <a:spcBef>
                    <a:spcPts val="3600"/>
                  </a:spcBef>
                  <a:spcAft>
                    <a:spcPts val="6000"/>
                  </a:spcAft>
                </a:pPr>
                <a:r>
                  <a:rPr lang="it-IT" sz="1600" cap="small" dirty="0" smtClean="0">
                    <a:solidFill>
                      <a:srgbClr val="0070C0"/>
                    </a:solidFill>
                    <a:effectLst/>
                    <a:latin typeface="Calibri"/>
                    <a:ea typeface="Calibri"/>
                    <a:cs typeface="Times New Roman"/>
                  </a:rPr>
                  <a:t>Verifica progetto </a:t>
                </a:r>
                <a:r>
                  <a:rPr lang="it-IT" sz="1600" cap="small" dirty="0">
                    <a:solidFill>
                      <a:srgbClr val="0070C0"/>
                    </a:solidFill>
                    <a:effectLst/>
                    <a:latin typeface="Calibri"/>
                    <a:ea typeface="Calibri"/>
                    <a:cs typeface="Times New Roman"/>
                  </a:rPr>
                  <a:t>esecutivo</a:t>
                </a:r>
                <a:endParaRPr lang="it-IT" sz="1600" dirty="0">
                  <a:solidFill>
                    <a:srgbClr val="0070C0"/>
                  </a:solidFill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14" name="Freccia a destra 13"/>
              <p:cNvSpPr/>
              <p:nvPr/>
            </p:nvSpPr>
            <p:spPr>
              <a:xfrm>
                <a:off x="1238250" y="628650"/>
                <a:ext cx="1138458" cy="132606"/>
              </a:xfrm>
              <a:prstGeom prst="rightArrow">
                <a:avLst/>
              </a:prstGeom>
              <a:solidFill>
                <a:sysClr val="window" lastClr="FFFFFF"/>
              </a:solidFill>
              <a:ln w="19050" cap="flat" cmpd="sng" algn="ctr">
                <a:solidFill>
                  <a:srgbClr val="4F81BD"/>
                </a:solidFill>
                <a:prstDash val="sysDash"/>
              </a:ln>
              <a:effectLst/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it-IT" sz="2800">
                  <a:solidFill>
                    <a:srgbClr val="0070C0"/>
                  </a:solidFill>
                </a:endParaRPr>
              </a:p>
            </p:txBody>
          </p:sp>
          <p:sp>
            <p:nvSpPr>
              <p:cNvPr id="15" name="Freccia a destra 14"/>
              <p:cNvSpPr/>
              <p:nvPr/>
            </p:nvSpPr>
            <p:spPr>
              <a:xfrm>
                <a:off x="1247775" y="1600200"/>
                <a:ext cx="1138458" cy="132606"/>
              </a:xfrm>
              <a:prstGeom prst="rightArrow">
                <a:avLst/>
              </a:prstGeom>
              <a:solidFill>
                <a:sysClr val="window" lastClr="FFFFFF"/>
              </a:solidFill>
              <a:ln w="19050" cap="flat" cmpd="sng" algn="ctr">
                <a:solidFill>
                  <a:srgbClr val="4F81BD"/>
                </a:solidFill>
                <a:prstDash val="sysDash"/>
              </a:ln>
              <a:effectLst/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it-IT" sz="2800">
                  <a:solidFill>
                    <a:srgbClr val="0070C0"/>
                  </a:solidFill>
                </a:endParaRPr>
              </a:p>
            </p:txBody>
          </p:sp>
          <p:sp>
            <p:nvSpPr>
              <p:cNvPr id="16" name="Freccia a destra 15"/>
              <p:cNvSpPr/>
              <p:nvPr/>
            </p:nvSpPr>
            <p:spPr>
              <a:xfrm>
                <a:off x="1247775" y="2619375"/>
                <a:ext cx="1137920" cy="132080"/>
              </a:xfrm>
              <a:prstGeom prst="rightArrow">
                <a:avLst/>
              </a:prstGeom>
              <a:solidFill>
                <a:sysClr val="window" lastClr="FFFFFF"/>
              </a:solidFill>
              <a:ln w="19050" cap="flat" cmpd="sng" algn="ctr">
                <a:solidFill>
                  <a:srgbClr val="4F81BD"/>
                </a:solidFill>
                <a:prstDash val="sysDash"/>
              </a:ln>
              <a:effectLst/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it-IT" sz="2800">
                  <a:solidFill>
                    <a:srgbClr val="0070C0"/>
                  </a:solidFill>
                </a:endParaRPr>
              </a:p>
            </p:txBody>
          </p:sp>
          <p:sp>
            <p:nvSpPr>
              <p:cNvPr id="17" name="Freccia a destra 16"/>
              <p:cNvSpPr/>
              <p:nvPr/>
            </p:nvSpPr>
            <p:spPr>
              <a:xfrm>
                <a:off x="2152650" y="1152525"/>
                <a:ext cx="229576" cy="132606"/>
              </a:xfrm>
              <a:prstGeom prst="rightArrow">
                <a:avLst/>
              </a:prstGeom>
              <a:solidFill>
                <a:srgbClr val="4F81BD"/>
              </a:solidFill>
              <a:ln w="19050" cap="flat" cmpd="sng" algn="ctr">
                <a:solidFill>
                  <a:srgbClr val="4F81BD"/>
                </a:solidFill>
                <a:prstDash val="solid"/>
              </a:ln>
              <a:effectLst/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it-IT" sz="2800">
                  <a:solidFill>
                    <a:srgbClr val="0070C0"/>
                  </a:solidFill>
                </a:endParaRPr>
              </a:p>
            </p:txBody>
          </p:sp>
          <p:sp>
            <p:nvSpPr>
              <p:cNvPr id="18" name="Freccia a destra 17"/>
              <p:cNvSpPr/>
              <p:nvPr/>
            </p:nvSpPr>
            <p:spPr>
              <a:xfrm>
                <a:off x="2162175" y="2143125"/>
                <a:ext cx="229576" cy="132606"/>
              </a:xfrm>
              <a:prstGeom prst="rightArrow">
                <a:avLst/>
              </a:prstGeom>
              <a:solidFill>
                <a:srgbClr val="4F81BD"/>
              </a:solidFill>
              <a:ln w="19050" cap="flat" cmpd="sng" algn="ctr">
                <a:solidFill>
                  <a:srgbClr val="4F81BD"/>
                </a:solidFill>
                <a:prstDash val="solid"/>
              </a:ln>
              <a:effectLst/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it-IT" sz="2800">
                  <a:solidFill>
                    <a:srgbClr val="0070C0"/>
                  </a:solidFill>
                </a:endParaRPr>
              </a:p>
            </p:txBody>
          </p:sp>
          <p:sp>
            <p:nvSpPr>
              <p:cNvPr id="19" name="Freccia a destra 18"/>
              <p:cNvSpPr/>
              <p:nvPr/>
            </p:nvSpPr>
            <p:spPr>
              <a:xfrm>
                <a:off x="2162175" y="3095625"/>
                <a:ext cx="229576" cy="132606"/>
              </a:xfrm>
              <a:prstGeom prst="rightArrow">
                <a:avLst/>
              </a:prstGeom>
              <a:solidFill>
                <a:srgbClr val="4F81BD"/>
              </a:solidFill>
              <a:ln w="19050" cap="flat" cmpd="sng" algn="ctr">
                <a:solidFill>
                  <a:srgbClr val="4F81BD"/>
                </a:solidFill>
                <a:prstDash val="solid"/>
              </a:ln>
              <a:effectLst/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it-IT" sz="2800">
                  <a:solidFill>
                    <a:srgbClr val="0070C0"/>
                  </a:solidFill>
                </a:endParaRPr>
              </a:p>
            </p:txBody>
          </p:sp>
          <p:sp>
            <p:nvSpPr>
              <p:cNvPr id="20" name="Elaborazione 19"/>
              <p:cNvSpPr/>
              <p:nvPr/>
            </p:nvSpPr>
            <p:spPr>
              <a:xfrm>
                <a:off x="2447925" y="3543300"/>
                <a:ext cx="2156460" cy="449580"/>
              </a:xfrm>
              <a:prstGeom prst="flowChartProcess">
                <a:avLst/>
              </a:prstGeom>
              <a:solidFill>
                <a:srgbClr val="4F81BD">
                  <a:lumMod val="20000"/>
                  <a:lumOff val="80000"/>
                </a:srgbClr>
              </a:solidFill>
              <a:ln w="25400" cap="flat" cmpd="sng" algn="ctr">
                <a:solidFill>
                  <a:srgbClr val="4F81BD"/>
                </a:solidFill>
                <a:prstDash val="solid"/>
              </a:ln>
              <a:effectLst/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15000"/>
                  </a:lnSpc>
                  <a:spcAft>
                    <a:spcPts val="0"/>
                  </a:spcAft>
                </a:pPr>
                <a:r>
                  <a:rPr lang="it-IT" cap="small">
                    <a:solidFill>
                      <a:srgbClr val="0070C0"/>
                    </a:solidFill>
                    <a:effectLst/>
                    <a:latin typeface="Calibri"/>
                    <a:ea typeface="Calibri"/>
                    <a:cs typeface="Times New Roman"/>
                  </a:rPr>
                  <a:t>RUP - Validazione</a:t>
                </a:r>
                <a:endParaRPr lang="it-IT" sz="1600">
                  <a:solidFill>
                    <a:srgbClr val="0070C0"/>
                  </a:solidFill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21" name="Freccia in giù 20"/>
              <p:cNvSpPr/>
              <p:nvPr/>
            </p:nvSpPr>
            <p:spPr>
              <a:xfrm>
                <a:off x="3381375" y="3400425"/>
                <a:ext cx="184364" cy="138875"/>
              </a:xfrm>
              <a:prstGeom prst="downArrow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/>
                </a:solidFill>
                <a:prstDash val="solid"/>
              </a:ln>
              <a:effectLst/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it-IT" sz="2800">
                  <a:solidFill>
                    <a:srgbClr val="0070C0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959642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5"/>
          <p:cNvSpPr>
            <a:spLocks noChangeArrowheads="1"/>
          </p:cNvSpPr>
          <p:nvPr/>
        </p:nvSpPr>
        <p:spPr bwMode="auto">
          <a:xfrm>
            <a:off x="337134" y="1240278"/>
            <a:ext cx="9599722" cy="61403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0794" tIns="50397" rIns="100794" bIns="50397">
            <a:spAutoFit/>
          </a:bodyPr>
          <a:lstStyle/>
          <a:p>
            <a:pPr algn="ctr">
              <a:lnSpc>
                <a:spcPct val="90000"/>
              </a:lnSpc>
            </a:pPr>
            <a:r>
              <a:rPr lang="it-IT" sz="2800" dirty="0">
                <a:solidFill>
                  <a:srgbClr val="006699"/>
                </a:solidFill>
              </a:rPr>
              <a:t>Art. 45: obiettivi della verifica</a:t>
            </a:r>
          </a:p>
          <a:p>
            <a:pPr algn="ctr">
              <a:lnSpc>
                <a:spcPct val="90000"/>
              </a:lnSpc>
            </a:pPr>
            <a:endParaRPr lang="it-IT" sz="2400" dirty="0">
              <a:solidFill>
                <a:srgbClr val="0070C0"/>
              </a:solidFill>
            </a:endParaRPr>
          </a:p>
          <a:p>
            <a:pPr>
              <a:lnSpc>
                <a:spcPct val="90000"/>
              </a:lnSpc>
            </a:pPr>
            <a:r>
              <a:rPr lang="it-IT" sz="2400" dirty="0">
                <a:solidFill>
                  <a:srgbClr val="0070C0"/>
                </a:solidFill>
              </a:rPr>
              <a:t>Accertare la conformità della soluzione progettuale prescelta alle specifiche disposizioni funzionali, prestazionali, normative e tecniche contenute nello studio di fattibilità, nel documento preliminare alla progettazione ovvero negli elaborati progettuali dei livelli già approvati.</a:t>
            </a:r>
          </a:p>
          <a:p>
            <a:pPr>
              <a:lnSpc>
                <a:spcPct val="90000"/>
              </a:lnSpc>
              <a:buFontTx/>
              <a:buAutoNum type="alphaLcParenR"/>
            </a:pPr>
            <a:r>
              <a:rPr lang="it-IT" sz="2400" dirty="0" smtClean="0">
                <a:solidFill>
                  <a:srgbClr val="0070C0"/>
                </a:solidFill>
              </a:rPr>
              <a:t> completezza </a:t>
            </a:r>
            <a:r>
              <a:rPr lang="it-IT" sz="2400" dirty="0">
                <a:solidFill>
                  <a:srgbClr val="0070C0"/>
                </a:solidFill>
              </a:rPr>
              <a:t>della progettazione;</a:t>
            </a:r>
          </a:p>
          <a:p>
            <a:pPr>
              <a:lnSpc>
                <a:spcPct val="90000"/>
              </a:lnSpc>
              <a:buFontTx/>
              <a:buAutoNum type="alphaLcParenR"/>
            </a:pPr>
            <a:r>
              <a:rPr lang="it-IT" sz="2400" dirty="0" smtClean="0">
                <a:solidFill>
                  <a:srgbClr val="0070C0"/>
                </a:solidFill>
              </a:rPr>
              <a:t> coerenza </a:t>
            </a:r>
            <a:r>
              <a:rPr lang="it-IT" sz="2400" dirty="0">
                <a:solidFill>
                  <a:srgbClr val="0070C0"/>
                </a:solidFill>
              </a:rPr>
              <a:t>e completezza del quadro economico in tutti i suoi aspetti;</a:t>
            </a:r>
          </a:p>
          <a:p>
            <a:pPr>
              <a:lnSpc>
                <a:spcPct val="90000"/>
              </a:lnSpc>
              <a:buFontTx/>
              <a:buAutoNum type="alphaLcParenR"/>
            </a:pPr>
            <a:r>
              <a:rPr lang="it-IT" sz="2400" dirty="0" smtClean="0">
                <a:solidFill>
                  <a:srgbClr val="0070C0"/>
                </a:solidFill>
              </a:rPr>
              <a:t> </a:t>
            </a:r>
            <a:r>
              <a:rPr lang="it-IT" sz="2400" dirty="0" err="1" smtClean="0">
                <a:solidFill>
                  <a:srgbClr val="0070C0"/>
                </a:solidFill>
              </a:rPr>
              <a:t>appaltabilità</a:t>
            </a:r>
            <a:r>
              <a:rPr lang="it-IT" sz="2400" dirty="0" smtClean="0">
                <a:solidFill>
                  <a:srgbClr val="0070C0"/>
                </a:solidFill>
              </a:rPr>
              <a:t> </a:t>
            </a:r>
            <a:r>
              <a:rPr lang="it-IT" sz="2400" dirty="0">
                <a:solidFill>
                  <a:srgbClr val="0070C0"/>
                </a:solidFill>
              </a:rPr>
              <a:t>della soluzione progettuale prescelta;</a:t>
            </a:r>
          </a:p>
          <a:p>
            <a:pPr>
              <a:lnSpc>
                <a:spcPct val="90000"/>
              </a:lnSpc>
              <a:buFontTx/>
              <a:buAutoNum type="alphaLcParenR"/>
            </a:pPr>
            <a:r>
              <a:rPr lang="it-IT" sz="2400" dirty="0" smtClean="0">
                <a:solidFill>
                  <a:srgbClr val="0070C0"/>
                </a:solidFill>
              </a:rPr>
              <a:t> presupposti </a:t>
            </a:r>
            <a:r>
              <a:rPr lang="it-IT" sz="2400" dirty="0">
                <a:solidFill>
                  <a:srgbClr val="0070C0"/>
                </a:solidFill>
              </a:rPr>
              <a:t>per la durabilità dell'opera nel tempo;</a:t>
            </a:r>
          </a:p>
          <a:p>
            <a:pPr>
              <a:lnSpc>
                <a:spcPct val="90000"/>
              </a:lnSpc>
              <a:buFontTx/>
              <a:buAutoNum type="alphaLcParenR"/>
            </a:pPr>
            <a:r>
              <a:rPr lang="it-IT" sz="2400" dirty="0" smtClean="0">
                <a:solidFill>
                  <a:srgbClr val="0070C0"/>
                </a:solidFill>
              </a:rPr>
              <a:t> minimizzazione </a:t>
            </a:r>
            <a:r>
              <a:rPr lang="it-IT" sz="2400" dirty="0">
                <a:solidFill>
                  <a:srgbClr val="0070C0"/>
                </a:solidFill>
              </a:rPr>
              <a:t>dei rischi di introduzione di varianti e di </a:t>
            </a:r>
            <a:r>
              <a:rPr lang="it-IT" sz="2400" dirty="0" smtClean="0">
                <a:solidFill>
                  <a:srgbClr val="0070C0"/>
                </a:solidFill>
              </a:rPr>
              <a:t>contenzioso</a:t>
            </a:r>
            <a:r>
              <a:rPr lang="it-IT" sz="2400" dirty="0">
                <a:solidFill>
                  <a:srgbClr val="0070C0"/>
                </a:solidFill>
              </a:rPr>
              <a:t>;</a:t>
            </a:r>
          </a:p>
          <a:p>
            <a:pPr>
              <a:lnSpc>
                <a:spcPct val="90000"/>
              </a:lnSpc>
              <a:buFontTx/>
              <a:buAutoNum type="alphaLcParenR"/>
            </a:pPr>
            <a:r>
              <a:rPr lang="it-IT" sz="2400" dirty="0" smtClean="0">
                <a:solidFill>
                  <a:srgbClr val="0070C0"/>
                </a:solidFill>
              </a:rPr>
              <a:t> possibilità </a:t>
            </a:r>
            <a:r>
              <a:rPr lang="it-IT" sz="2400" dirty="0">
                <a:solidFill>
                  <a:srgbClr val="0070C0"/>
                </a:solidFill>
              </a:rPr>
              <a:t>di ultimazione dell'opera entro i termini previsti;</a:t>
            </a:r>
          </a:p>
          <a:p>
            <a:pPr>
              <a:lnSpc>
                <a:spcPct val="90000"/>
              </a:lnSpc>
              <a:buFontTx/>
              <a:buAutoNum type="alphaLcParenR"/>
            </a:pPr>
            <a:r>
              <a:rPr lang="it-IT" sz="2400" dirty="0" smtClean="0">
                <a:solidFill>
                  <a:srgbClr val="0070C0"/>
                </a:solidFill>
              </a:rPr>
              <a:t> sicurezza </a:t>
            </a:r>
            <a:r>
              <a:rPr lang="it-IT" sz="2400" dirty="0">
                <a:solidFill>
                  <a:srgbClr val="0070C0"/>
                </a:solidFill>
              </a:rPr>
              <a:t>delle maestranze e degli utilizzatori;</a:t>
            </a:r>
          </a:p>
          <a:p>
            <a:pPr>
              <a:lnSpc>
                <a:spcPct val="90000"/>
              </a:lnSpc>
              <a:buFontTx/>
              <a:buAutoNum type="alphaLcParenR"/>
            </a:pPr>
            <a:r>
              <a:rPr lang="it-IT" sz="2400" dirty="0" smtClean="0">
                <a:solidFill>
                  <a:srgbClr val="0070C0"/>
                </a:solidFill>
              </a:rPr>
              <a:t> adeguatezza </a:t>
            </a:r>
            <a:r>
              <a:rPr lang="it-IT" sz="2400" dirty="0">
                <a:solidFill>
                  <a:srgbClr val="0070C0"/>
                </a:solidFill>
              </a:rPr>
              <a:t>dei prezzi unitari utilizzati;</a:t>
            </a:r>
          </a:p>
          <a:p>
            <a:pPr>
              <a:lnSpc>
                <a:spcPct val="90000"/>
              </a:lnSpc>
              <a:buFontTx/>
              <a:buAutoNum type="alphaLcParenR"/>
            </a:pPr>
            <a:r>
              <a:rPr lang="it-IT" sz="2400" dirty="0" smtClean="0">
                <a:solidFill>
                  <a:srgbClr val="0070C0"/>
                </a:solidFill>
              </a:rPr>
              <a:t> manutenibilità </a:t>
            </a:r>
            <a:r>
              <a:rPr lang="it-IT" sz="2400" dirty="0">
                <a:solidFill>
                  <a:srgbClr val="0070C0"/>
                </a:solidFill>
              </a:rPr>
              <a:t>delle opere, ove richiesto.</a:t>
            </a: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2808288" y="250825"/>
            <a:ext cx="7056437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defTabSz="914400"/>
            <a:r>
              <a:rPr lang="en-US" sz="2800" b="1" dirty="0" err="1" smtClean="0">
                <a:solidFill>
                  <a:srgbClr val="006699"/>
                </a:solidFill>
              </a:rPr>
              <a:t>Attività</a:t>
            </a:r>
            <a:r>
              <a:rPr lang="en-US" sz="2800" b="1" dirty="0" smtClean="0">
                <a:solidFill>
                  <a:srgbClr val="006699"/>
                </a:solidFill>
              </a:rPr>
              <a:t> di </a:t>
            </a:r>
            <a:r>
              <a:rPr lang="en-US" sz="2800" b="1" dirty="0" err="1" smtClean="0">
                <a:solidFill>
                  <a:srgbClr val="006699"/>
                </a:solidFill>
              </a:rPr>
              <a:t>verifica</a:t>
            </a:r>
            <a:r>
              <a:rPr lang="en-US" sz="2800" b="1" dirty="0" smtClean="0">
                <a:solidFill>
                  <a:srgbClr val="006699"/>
                </a:solidFill>
              </a:rPr>
              <a:t> </a:t>
            </a:r>
            <a:r>
              <a:rPr lang="it-IT" sz="2800" b="1" dirty="0">
                <a:solidFill>
                  <a:srgbClr val="006699"/>
                </a:solidFill>
              </a:rPr>
              <a:t>progettuale</a:t>
            </a:r>
            <a:br>
              <a:rPr lang="it-IT" sz="2800" b="1" dirty="0">
                <a:solidFill>
                  <a:srgbClr val="006699"/>
                </a:solidFill>
              </a:rPr>
            </a:br>
            <a:r>
              <a:rPr lang="it-IT" sz="2800" b="1" dirty="0">
                <a:solidFill>
                  <a:srgbClr val="006699"/>
                </a:solidFill>
              </a:rPr>
              <a:t>DPR 207/2010 (Parte II, Titolo II, Capo II) </a:t>
            </a:r>
            <a:endParaRPr lang="en-US" sz="2800" b="1" dirty="0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9027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ext Box 3"/>
          <p:cNvSpPr txBox="1">
            <a:spLocks noChangeArrowheads="1"/>
          </p:cNvSpPr>
          <p:nvPr/>
        </p:nvSpPr>
        <p:spPr bwMode="auto">
          <a:xfrm>
            <a:off x="2808288" y="250825"/>
            <a:ext cx="705643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defTabSz="914400"/>
            <a:r>
              <a:rPr lang="en-US" sz="2800" b="1" dirty="0" err="1" smtClean="0">
                <a:solidFill>
                  <a:srgbClr val="006699"/>
                </a:solidFill>
              </a:rPr>
              <a:t>Attività</a:t>
            </a:r>
            <a:r>
              <a:rPr lang="en-US" sz="2800" b="1" dirty="0" smtClean="0">
                <a:solidFill>
                  <a:srgbClr val="006699"/>
                </a:solidFill>
              </a:rPr>
              <a:t> </a:t>
            </a:r>
            <a:r>
              <a:rPr lang="en-US" sz="2800" b="1" dirty="0" err="1" smtClean="0">
                <a:solidFill>
                  <a:srgbClr val="006699"/>
                </a:solidFill>
              </a:rPr>
              <a:t>svolte</a:t>
            </a:r>
            <a:r>
              <a:rPr lang="en-US" sz="2800" b="1" dirty="0" smtClean="0">
                <a:solidFill>
                  <a:srgbClr val="006699"/>
                </a:solidFill>
              </a:rPr>
              <a:t> dal </a:t>
            </a:r>
            <a:r>
              <a:rPr lang="en-US" sz="2800" b="1" dirty="0" err="1" smtClean="0">
                <a:solidFill>
                  <a:srgbClr val="006699"/>
                </a:solidFill>
              </a:rPr>
              <a:t>giugno</a:t>
            </a:r>
            <a:r>
              <a:rPr lang="en-US" sz="2800" b="1" dirty="0" smtClean="0">
                <a:solidFill>
                  <a:srgbClr val="006699"/>
                </a:solidFill>
              </a:rPr>
              <a:t> 2011</a:t>
            </a:r>
            <a:endParaRPr lang="en-US" sz="2800" b="1" dirty="0">
              <a:solidFill>
                <a:srgbClr val="006699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722" y="3063550"/>
            <a:ext cx="9505056" cy="3024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ttangolo 1"/>
          <p:cNvSpPr/>
          <p:nvPr/>
        </p:nvSpPr>
        <p:spPr>
          <a:xfrm>
            <a:off x="288925" y="1032225"/>
            <a:ext cx="9287891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smtClean="0">
                <a:solidFill>
                  <a:srgbClr val="0070C0"/>
                </a:solidFill>
              </a:rPr>
              <a:t>L’Ufficio di </a:t>
            </a:r>
            <a:r>
              <a:rPr lang="it-IT" dirty="0">
                <a:solidFill>
                  <a:srgbClr val="0070C0"/>
                </a:solidFill>
              </a:rPr>
              <a:t>“Verifica dei progetti di opere </a:t>
            </a:r>
            <a:r>
              <a:rPr lang="it-IT" dirty="0" err="1" smtClean="0">
                <a:solidFill>
                  <a:srgbClr val="0070C0"/>
                </a:solidFill>
              </a:rPr>
              <a:t>pubbliche”ha</a:t>
            </a:r>
            <a:r>
              <a:rPr lang="it-IT" dirty="0" smtClean="0">
                <a:solidFill>
                  <a:srgbClr val="0070C0"/>
                </a:solidFill>
              </a:rPr>
              <a:t> svolto una attività </a:t>
            </a:r>
            <a:r>
              <a:rPr lang="it-IT" dirty="0">
                <a:solidFill>
                  <a:srgbClr val="0070C0"/>
                </a:solidFill>
              </a:rPr>
              <a:t>obbligatoria per le stazioni </a:t>
            </a:r>
            <a:r>
              <a:rPr lang="it-IT" dirty="0" smtClean="0">
                <a:solidFill>
                  <a:srgbClr val="0070C0"/>
                </a:solidFill>
              </a:rPr>
              <a:t>appaltanti, </a:t>
            </a:r>
            <a:r>
              <a:rPr lang="it-IT" dirty="0">
                <a:solidFill>
                  <a:srgbClr val="0070C0"/>
                </a:solidFill>
              </a:rPr>
              <a:t>a partire dal 9 giugno 2011, preside alle attività necessarie per svolgere le procedure previste dal  Regolamento dei lavori pubblici DPR 207/2010 (Parte II, Titolo II, Capo II, art. 44 ÷ 59), per ogni Progetto messo a base di gara. La normativa prevede che la verifica progettuale </a:t>
            </a:r>
            <a:r>
              <a:rPr lang="it-IT" dirty="0" smtClean="0">
                <a:solidFill>
                  <a:srgbClr val="0070C0"/>
                </a:solidFill>
              </a:rPr>
              <a:t>potesse </a:t>
            </a:r>
            <a:r>
              <a:rPr lang="it-IT" dirty="0">
                <a:solidFill>
                  <a:srgbClr val="0070C0"/>
                </a:solidFill>
              </a:rPr>
              <a:t>essere svolta sia da personale interno alla stazione appaltante (i cosiddetti uffici tecnici) sia con l’ausilio di strutture esterne (società di ingegneria, liberi professionisti, ecc.).</a:t>
            </a:r>
          </a:p>
        </p:txBody>
      </p:sp>
      <p:sp>
        <p:nvSpPr>
          <p:cNvPr id="3" name="Rettangolo 2"/>
          <p:cNvSpPr/>
          <p:nvPr/>
        </p:nvSpPr>
        <p:spPr>
          <a:xfrm>
            <a:off x="262936" y="6156101"/>
            <a:ext cx="96739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>
                <a:solidFill>
                  <a:srgbClr val="0070C0"/>
                </a:solidFill>
              </a:rPr>
              <a:t>A partire dal mese di giugno 2011 sono state attivate le verifiche di 46 progetti (13 nel 2011, 9 nel 2012, 6 nel 2013, 5 nel 2014 e 11 nel 2015), e sono stati pertanto istituiti 46 “Gruppi tecnici interni”, che hanno coinvolto 41 tra dirigenti e funzionari tecnici e amministrativi di AIPo.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2808288" y="250825"/>
            <a:ext cx="705643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defTabSz="914400"/>
            <a:r>
              <a:rPr lang="it-IT" sz="2800" b="1" dirty="0" smtClean="0">
                <a:solidFill>
                  <a:srgbClr val="006699"/>
                </a:solidFill>
              </a:rPr>
              <a:t>Certificazione di qualità: </a:t>
            </a:r>
            <a:r>
              <a:rPr lang="it-IT" sz="2800" b="1" dirty="0" err="1" smtClean="0">
                <a:solidFill>
                  <a:srgbClr val="006699"/>
                </a:solidFill>
              </a:rPr>
              <a:t>Perchè</a:t>
            </a:r>
            <a:endParaRPr lang="it-IT" sz="2800" b="1" dirty="0">
              <a:solidFill>
                <a:srgbClr val="006699"/>
              </a:solidFill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260252" y="899517"/>
            <a:ext cx="9576941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it-IT" u="sng" dirty="0" smtClean="0">
                <a:solidFill>
                  <a:srgbClr val="0070C0"/>
                </a:solidFill>
              </a:rPr>
              <a:t>Perché </a:t>
            </a:r>
            <a:r>
              <a:rPr lang="it-IT" u="sng" dirty="0">
                <a:solidFill>
                  <a:srgbClr val="0070C0"/>
                </a:solidFill>
              </a:rPr>
              <a:t>AIPo ha scelto  di procedere alla certificazione ISO9001/2008 dell’Attività di verifica progettuale</a:t>
            </a:r>
            <a:r>
              <a:rPr lang="it-IT" dirty="0">
                <a:solidFill>
                  <a:srgbClr val="0070C0"/>
                </a:solidFill>
              </a:rPr>
              <a:t>: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it-IT" dirty="0" smtClean="0">
                <a:solidFill>
                  <a:srgbClr val="0070C0"/>
                </a:solidFill>
              </a:rPr>
              <a:t>obbligo previsto </a:t>
            </a:r>
            <a:r>
              <a:rPr lang="it-IT" dirty="0">
                <a:solidFill>
                  <a:srgbClr val="0070C0"/>
                </a:solidFill>
              </a:rPr>
              <a:t>dal DPR 207/10 </a:t>
            </a:r>
            <a:r>
              <a:rPr lang="it-IT" b="1" dirty="0" smtClean="0">
                <a:solidFill>
                  <a:srgbClr val="0070C0"/>
                </a:solidFill>
              </a:rPr>
              <a:t>ABROGATO:</a:t>
            </a:r>
            <a:endParaRPr lang="it-IT" dirty="0">
              <a:solidFill>
                <a:srgbClr val="0070C0"/>
              </a:solidFill>
            </a:endParaRPr>
          </a:p>
          <a:p>
            <a:pPr lvl="1">
              <a:buFont typeface="Wingdings" pitchFamily="2" charset="2"/>
              <a:buChar char="q"/>
            </a:pPr>
            <a:r>
              <a:rPr lang="it-IT" dirty="0">
                <a:solidFill>
                  <a:srgbClr val="0070C0"/>
                </a:solidFill>
              </a:rPr>
              <a:t>specificava che per “sistema interno di controllo qualità”, si intendeva, che per la verifica di </a:t>
            </a:r>
            <a:r>
              <a:rPr lang="it-IT" u="sng" dirty="0">
                <a:solidFill>
                  <a:srgbClr val="0070C0"/>
                </a:solidFill>
              </a:rPr>
              <a:t>progetti relativi a lavori di importo pari o superiore alla soglia di rilevanza comunitaria, il sistema sia coerente con i requisiti della norma UNI EN ISO 9001</a:t>
            </a:r>
            <a:r>
              <a:rPr lang="it-IT" dirty="0">
                <a:solidFill>
                  <a:srgbClr val="0070C0"/>
                </a:solidFill>
              </a:rPr>
              <a:t> e, per la verifica di progetti relativi a lavori inferiori alla soglia di rilevanza comunitaria, il sistema utilizzato sia formalizzato attraverso procedure operative e manuali d’uso;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it-IT" dirty="0">
                <a:solidFill>
                  <a:srgbClr val="0070C0"/>
                </a:solidFill>
              </a:rPr>
              <a:t>il </a:t>
            </a:r>
            <a:r>
              <a:rPr lang="it-IT" dirty="0" err="1">
                <a:solidFill>
                  <a:srgbClr val="0070C0"/>
                </a:solidFill>
              </a:rPr>
              <a:t>Dlgs</a:t>
            </a:r>
            <a:r>
              <a:rPr lang="it-IT" dirty="0">
                <a:solidFill>
                  <a:srgbClr val="0070C0"/>
                </a:solidFill>
              </a:rPr>
              <a:t> 50/16 </a:t>
            </a:r>
            <a:r>
              <a:rPr lang="it-IT" b="1" dirty="0">
                <a:solidFill>
                  <a:srgbClr val="0070C0"/>
                </a:solidFill>
              </a:rPr>
              <a:t>COSA </a:t>
            </a:r>
            <a:r>
              <a:rPr lang="it-IT" b="1" dirty="0" smtClean="0">
                <a:solidFill>
                  <a:srgbClr val="0070C0"/>
                </a:solidFill>
              </a:rPr>
              <a:t>CAMBIA:</a:t>
            </a:r>
            <a:endParaRPr lang="it-IT" dirty="0">
              <a:solidFill>
                <a:srgbClr val="0070C0"/>
              </a:solidFill>
            </a:endParaRPr>
          </a:p>
          <a:p>
            <a:pPr marL="446088" lvl="1" indent="11113"/>
            <a:r>
              <a:rPr lang="it-IT" dirty="0">
                <a:solidFill>
                  <a:srgbClr val="0070C0"/>
                </a:solidFill>
              </a:rPr>
              <a:t>Il comma 6 del </a:t>
            </a:r>
            <a:r>
              <a:rPr lang="it-IT" dirty="0" smtClean="0">
                <a:solidFill>
                  <a:srgbClr val="0070C0"/>
                </a:solidFill>
              </a:rPr>
              <a:t>D.Lgs </a:t>
            </a:r>
            <a:r>
              <a:rPr lang="it-IT" dirty="0">
                <a:solidFill>
                  <a:srgbClr val="0070C0"/>
                </a:solidFill>
              </a:rPr>
              <a:t>50/16 prevede che la stazione appaltante possa svolgere l’attività di Verifica progettuale, nei seguenti casi:</a:t>
            </a:r>
          </a:p>
          <a:p>
            <a:pPr lvl="1">
              <a:buFont typeface="Wingdings" pitchFamily="2" charset="2"/>
              <a:buChar char="q"/>
            </a:pPr>
            <a:r>
              <a:rPr lang="it-IT" dirty="0">
                <a:solidFill>
                  <a:srgbClr val="0070C0"/>
                </a:solidFill>
              </a:rPr>
              <a:t>sopra la soglia comunitaria la stazione appaltante non può più effettuare la verifica progettuale;</a:t>
            </a:r>
          </a:p>
          <a:p>
            <a:pPr lvl="1">
              <a:buFont typeface="Wingdings" pitchFamily="2" charset="2"/>
              <a:buChar char="q"/>
            </a:pPr>
            <a:r>
              <a:rPr lang="it-IT" dirty="0">
                <a:solidFill>
                  <a:srgbClr val="0070C0"/>
                </a:solidFill>
              </a:rPr>
              <a:t>lettera c) per i lavori di importo inferiore alla soglia di cui all’articolo 35 (soglia comunitaria) e fino a un milione di euro, ove il progetto sia stato redatto da progettisti esterni o le stesse stazioni appaltanti dispongano di un sistema interno di controllo di qualità ove il progetto sia stato redatto da progettisti interni; </a:t>
            </a:r>
            <a:r>
              <a:rPr lang="it-IT" b="1" dirty="0">
                <a:solidFill>
                  <a:srgbClr val="0070C0"/>
                </a:solidFill>
              </a:rPr>
              <a:t>OBBLIGO</a:t>
            </a:r>
            <a:endParaRPr lang="it-IT" dirty="0">
              <a:solidFill>
                <a:srgbClr val="0070C0"/>
              </a:solidFill>
            </a:endParaRPr>
          </a:p>
          <a:p>
            <a:pPr lvl="1">
              <a:buFont typeface="Wingdings" pitchFamily="2" charset="2"/>
              <a:buChar char="q"/>
            </a:pPr>
            <a:r>
              <a:rPr lang="it-IT" dirty="0">
                <a:solidFill>
                  <a:srgbClr val="0070C0"/>
                </a:solidFill>
              </a:rPr>
              <a:t>lettera d) per i lavori di importo inferiore a un milione di euro, qual ora il RUP decida di avvalersi del Servizio di Verifica progettuale facente parte della struttura di cui all’articolo 31, comma 9. </a:t>
            </a:r>
            <a:r>
              <a:rPr lang="it-IT" b="1" dirty="0">
                <a:solidFill>
                  <a:srgbClr val="0070C0"/>
                </a:solidFill>
              </a:rPr>
              <a:t>FACOLTA’ DEL RUP DI AVVALERSI DEL </a:t>
            </a:r>
            <a:r>
              <a:rPr lang="it-IT" b="1" dirty="0" smtClean="0">
                <a:solidFill>
                  <a:srgbClr val="0070C0"/>
                </a:solidFill>
              </a:rPr>
              <a:t>SERVIZIO</a:t>
            </a:r>
          </a:p>
          <a:p>
            <a:pPr marL="446088" lvl="1" indent="11113"/>
            <a:r>
              <a:rPr lang="it-IT" dirty="0" smtClean="0">
                <a:solidFill>
                  <a:srgbClr val="0070C0"/>
                </a:solidFill>
              </a:rPr>
              <a:t>Le </a:t>
            </a:r>
            <a:r>
              <a:rPr lang="it-IT" b="1" dirty="0" smtClean="0">
                <a:solidFill>
                  <a:srgbClr val="0070C0"/>
                </a:solidFill>
              </a:rPr>
              <a:t>Linee-guida ANAC n.1 </a:t>
            </a:r>
            <a:r>
              <a:rPr lang="it-IT" dirty="0" smtClean="0">
                <a:solidFill>
                  <a:srgbClr val="0070C0"/>
                </a:solidFill>
              </a:rPr>
              <a:t>– Indirizzi generali sull’affidamento dei servizi attinenti all’architettura ingegneria, specifica </a:t>
            </a:r>
            <a:r>
              <a:rPr lang="it-IT" b="1" dirty="0" smtClean="0">
                <a:solidFill>
                  <a:srgbClr val="0070C0"/>
                </a:solidFill>
              </a:rPr>
              <a:t> </a:t>
            </a:r>
            <a:r>
              <a:rPr lang="fi-FI" b="1" dirty="0">
                <a:solidFill>
                  <a:srgbClr val="0070C0"/>
                </a:solidFill>
              </a:rPr>
              <a:t>norma UNI EN ISO 9001 </a:t>
            </a:r>
            <a:r>
              <a:rPr lang="it-IT" dirty="0">
                <a:solidFill>
                  <a:srgbClr val="0070C0"/>
                </a:solidFill>
              </a:rPr>
              <a:t>ove </a:t>
            </a:r>
            <a:r>
              <a:rPr lang="it-IT" dirty="0" smtClean="0">
                <a:solidFill>
                  <a:srgbClr val="0070C0"/>
                </a:solidFill>
              </a:rPr>
              <a:t>il progetto </a:t>
            </a:r>
            <a:r>
              <a:rPr lang="it-IT" dirty="0">
                <a:solidFill>
                  <a:srgbClr val="0070C0"/>
                </a:solidFill>
              </a:rPr>
              <a:t>sia stato redatto </a:t>
            </a:r>
            <a:r>
              <a:rPr lang="it-IT" dirty="0" smtClean="0">
                <a:solidFill>
                  <a:srgbClr val="0070C0"/>
                </a:solidFill>
              </a:rPr>
              <a:t>da progettisti interni</a:t>
            </a:r>
            <a:endParaRPr lang="it-IT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6116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2808288" y="250825"/>
            <a:ext cx="705643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defTabSz="914400"/>
            <a:r>
              <a:rPr lang="it-IT" sz="2400" b="1" dirty="0" smtClean="0">
                <a:solidFill>
                  <a:srgbClr val="006699"/>
                </a:solidFill>
              </a:rPr>
              <a:t>Attività 2016 Certificazione </a:t>
            </a:r>
            <a:r>
              <a:rPr lang="it-IT" sz="2400" b="1" dirty="0">
                <a:solidFill>
                  <a:srgbClr val="006699"/>
                </a:solidFill>
              </a:rPr>
              <a:t>ISO9001:2008 </a:t>
            </a:r>
            <a:r>
              <a:rPr lang="it-IT" sz="2400" b="1" dirty="0" smtClean="0">
                <a:solidFill>
                  <a:srgbClr val="006699"/>
                </a:solidFill>
              </a:rPr>
              <a:t>Servizio </a:t>
            </a:r>
            <a:r>
              <a:rPr lang="it-IT" sz="2400" b="1" dirty="0">
                <a:solidFill>
                  <a:srgbClr val="006699"/>
                </a:solidFill>
              </a:rPr>
              <a:t>di verifica progettuale</a:t>
            </a:r>
          </a:p>
        </p:txBody>
      </p:sp>
      <p:sp>
        <p:nvSpPr>
          <p:cNvPr id="3" name="Rettangolo 2"/>
          <p:cNvSpPr/>
          <p:nvPr/>
        </p:nvSpPr>
        <p:spPr>
          <a:xfrm>
            <a:off x="231768" y="1259557"/>
            <a:ext cx="9576941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dirty="0">
                <a:solidFill>
                  <a:srgbClr val="006699"/>
                </a:solidFill>
              </a:rPr>
              <a:t>Le attività propedeutiche alla certificazione ISO9001:2008 del Servizio di verifica progettuale condotte nel 2016 sono le seguenti: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it-IT" sz="2000" dirty="0">
                <a:solidFill>
                  <a:srgbClr val="006699"/>
                </a:solidFill>
              </a:rPr>
              <a:t>Redazione delle procedure e della documentazione coerente con la ISO 9001 per il Servizio di Verifica progettuale. Predisposizione della parte tecnica e della parte qualità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it-IT" sz="2000" dirty="0">
                <a:solidFill>
                  <a:srgbClr val="006699"/>
                </a:solidFill>
              </a:rPr>
              <a:t>Arruolamento del personale dell'Agenzia quale Membro del Gruppo Tecnico interno per la verifica progettuale. Formazione del personale prevista dalla Certificazione ISO 9001/2008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it-IT" sz="2000" dirty="0">
                <a:solidFill>
                  <a:srgbClr val="006699"/>
                </a:solidFill>
              </a:rPr>
              <a:t>Aggiornamento delle procedure alle modifiche e novità introdotte a giugno dal nuovo Codice degli appalti, revisione della documentazione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it-IT" sz="2000" dirty="0">
                <a:solidFill>
                  <a:srgbClr val="006699"/>
                </a:solidFill>
              </a:rPr>
              <a:t>Approvazione delle procedure da parte dell'Amministrazione. Predisposizione della Determina di approvazione e atti collegati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it-IT" sz="2000" dirty="0">
                <a:solidFill>
                  <a:srgbClr val="006699"/>
                </a:solidFill>
              </a:rPr>
              <a:t>Svolgimento di una verifica sperimentale, per testare le procedure e formare il personale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it-IT" sz="2000" dirty="0">
                <a:solidFill>
                  <a:srgbClr val="006699"/>
                </a:solidFill>
              </a:rPr>
              <a:t>Acquisizione del Servizi di certificazione SGQ per la certificazione ISO 9001:2008</a:t>
            </a:r>
          </a:p>
          <a:p>
            <a:r>
              <a:rPr lang="it-IT" sz="2000" dirty="0">
                <a:solidFill>
                  <a:srgbClr val="006699"/>
                </a:solidFill>
              </a:rPr>
              <a:t>Si specifica che la Certificazione ISO9001:2008 è rilasciata all’Ente richiedente da un Organismo accreditato, al termine di un Audit di controllo, che deve avere avuto un esito positivo.</a:t>
            </a:r>
          </a:p>
        </p:txBody>
      </p:sp>
    </p:spTree>
    <p:extLst>
      <p:ext uri="{BB962C8B-B14F-4D97-AF65-F5344CB8AC3E}">
        <p14:creationId xmlns:p14="http://schemas.microsoft.com/office/powerpoint/2010/main" val="1659395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Tema di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i Office">
      <a:majorFont>
        <a:latin typeface="Arial"/>
        <a:ea typeface=""/>
        <a:cs typeface="Arial Unicode MS"/>
      </a:majorFont>
      <a:minorFont>
        <a:latin typeface="Arial"/>
        <a:ea typeface=""/>
        <a:cs typeface="Arial Unicode M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 Unicode M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 Unicode MS" charset="0"/>
          </a:defRPr>
        </a:defPPr>
      </a:lstStyle>
    </a:lnDef>
  </a:objectDefaults>
  <a:extraClrSchemeLst>
    <a:extraClrScheme>
      <a:clrScheme name="Tema di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i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3170</TotalTime>
  <Words>2374</Words>
  <Application>Microsoft Office PowerPoint</Application>
  <PresentationFormat>Personalizzato</PresentationFormat>
  <Paragraphs>134</Paragraphs>
  <Slides>18</Slides>
  <Notes>6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18</vt:i4>
      </vt:variant>
    </vt:vector>
  </HeadingPairs>
  <TitlesOfParts>
    <vt:vector size="20" baseType="lpstr">
      <vt:lpstr>Tema di Office</vt:lpstr>
      <vt:lpstr>Foglio di lavoro</vt:lpstr>
      <vt:lpstr>  La certificazione di qualità del gruppo interno di verifica dei progetti di AIPo Ing. Sandro Bortolotto – Dirigente AIPo PIM Dott.ssa Federica Filippi – Funzionaria AIPo PIM   GIORNATA DELLA TRASPARENZA 2016  Parma, venerdì 16 dicembre 2016 ore 10.00 – 12.45 Sala riunioni  - Strada Garibaldi, n. 75 – 3° piano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  La certificazione di qualità del gruppo interno di verifica dei progetti di AIPo Ing. Sandro Bortolotto – Dirigente AIPo PIM Dott.ssa Federica Filippi – Funzionaria AIPo PIM   GIORNATA DELLA TRASPARENZA 2016  Parma, venerdì 16 dicembre 2016 ore 10.00 – 12.45 Sala riunioni  - Strada Garibaldi, n. 75 – 3° piano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Metodologia per la redazione di un piano di gestione della vegetazione ripariale</dc:title>
  <dc:creator>Annalaura Tezzon</dc:creator>
  <cp:lastModifiedBy>FF</cp:lastModifiedBy>
  <cp:revision>350</cp:revision>
  <cp:lastPrinted>2014-09-25T14:00:40Z</cp:lastPrinted>
  <dcterms:created xsi:type="dcterms:W3CDTF">2011-08-05T18:27:41Z</dcterms:created>
  <dcterms:modified xsi:type="dcterms:W3CDTF">2016-12-14T18:43:30Z</dcterms:modified>
</cp:coreProperties>
</file>