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6" r:id="rId2"/>
    <p:sldId id="448" r:id="rId3"/>
    <p:sldId id="450" r:id="rId4"/>
    <p:sldId id="452" r:id="rId5"/>
    <p:sldId id="449" r:id="rId6"/>
    <p:sldId id="455" r:id="rId7"/>
    <p:sldId id="409" r:id="rId8"/>
    <p:sldId id="453" r:id="rId9"/>
    <p:sldId id="456" r:id="rId10"/>
    <p:sldId id="454" r:id="rId11"/>
    <p:sldId id="459" r:id="rId12"/>
    <p:sldId id="460" r:id="rId13"/>
    <p:sldId id="457" r:id="rId14"/>
    <p:sldId id="458" r:id="rId15"/>
    <p:sldId id="461" r:id="rId16"/>
    <p:sldId id="463" r:id="rId17"/>
    <p:sldId id="462" r:id="rId18"/>
    <p:sldId id="451" r:id="rId19"/>
  </p:sldIdLst>
  <p:sldSz cx="10080625" cy="7559675"/>
  <p:notesSz cx="6669088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99FF"/>
    <a:srgbClr val="FFFF00"/>
    <a:srgbClr val="CC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7273" autoAdjust="0"/>
  </p:normalViewPr>
  <p:slideViewPr>
    <p:cSldViewPr>
      <p:cViewPr>
        <p:scale>
          <a:sx n="90" d="100"/>
          <a:sy n="90" d="100"/>
        </p:scale>
        <p:origin x="-141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018BC6EA-FF16-4D26-872D-7DBBDC366C5B}" type="datetimeFigureOut">
              <a:rPr lang="it-IT"/>
              <a:pPr>
                <a:defRPr/>
              </a:pPr>
              <a:t>14/12/2016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31ECB06-8D3A-4460-9D91-AAEC0445D4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186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83512" tIns="41756" rIns="83512" bIns="41756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it-IT">
              <a:ea typeface="+mn-ea"/>
              <a:cs typeface="Arial Unicode MS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5663" y="755650"/>
            <a:ext cx="495458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4875"/>
            <a:ext cx="5332413" cy="4464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924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75000"/>
              </a:lnSpc>
              <a:buClrTx/>
              <a:buSzPct val="100000"/>
              <a:buFontTx/>
              <a:buNone/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775075" y="0"/>
            <a:ext cx="28908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75000"/>
              </a:lnSpc>
              <a:buClrTx/>
              <a:buSzPct val="100000"/>
              <a:buFontTx/>
              <a:buNone/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892425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75000"/>
              </a:lnSpc>
              <a:buClrTx/>
              <a:buSzPct val="100000"/>
              <a:buFontTx/>
              <a:buNone/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5075" y="9429750"/>
            <a:ext cx="28908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75000"/>
              </a:lnSpc>
              <a:buClrTx/>
              <a:buSzPct val="100000"/>
              <a:buFontTx/>
              <a:buNone/>
              <a:tabLst>
                <a:tab pos="0" algn="l"/>
                <a:tab pos="408862" algn="l"/>
                <a:tab pos="819173" algn="l"/>
                <a:tab pos="1229484" algn="l"/>
                <a:tab pos="1639796" algn="l"/>
                <a:tab pos="2050107" algn="l"/>
                <a:tab pos="2460419" algn="l"/>
                <a:tab pos="2870730" algn="l"/>
                <a:tab pos="3281042" algn="l"/>
                <a:tab pos="3691353" algn="l"/>
                <a:tab pos="4101665" algn="l"/>
                <a:tab pos="4511976" algn="l"/>
                <a:tab pos="4922288" algn="l"/>
                <a:tab pos="5332599" algn="l"/>
                <a:tab pos="5742911" algn="l"/>
                <a:tab pos="6153222" algn="l"/>
                <a:tab pos="6563534" algn="l"/>
                <a:tab pos="6973845" algn="l"/>
                <a:tab pos="7384157" algn="l"/>
                <a:tab pos="7794468" algn="l"/>
                <a:tab pos="82047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4D7DA9B-7DBA-4D59-A5DB-A0C9BC5E04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156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04813" algn="l"/>
                <a:tab pos="814388" algn="l"/>
                <a:tab pos="1222375" algn="l"/>
                <a:tab pos="1631950" algn="l"/>
                <a:tab pos="2038350" algn="l"/>
                <a:tab pos="2447925" algn="l"/>
                <a:tab pos="2855913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2138" algn="l"/>
                <a:tab pos="7348538" algn="l"/>
                <a:tab pos="7758113" algn="l"/>
                <a:tab pos="8167688" algn="l"/>
              </a:tabLst>
            </a:pPr>
            <a:fld id="{E9C2751B-856B-4D94-9069-DB347A45B297}" type="slidenum">
              <a:rPr 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4813" algn="l"/>
                  <a:tab pos="814388" algn="l"/>
                  <a:tab pos="1222375" algn="l"/>
                  <a:tab pos="1631950" algn="l"/>
                  <a:tab pos="2038350" algn="l"/>
                  <a:tab pos="2447925" algn="l"/>
                  <a:tab pos="2855913" algn="l"/>
                  <a:tab pos="3265488" algn="l"/>
                  <a:tab pos="3673475" algn="l"/>
                  <a:tab pos="4081463" algn="l"/>
                  <a:tab pos="4491038" algn="l"/>
                  <a:tab pos="4899025" algn="l"/>
                  <a:tab pos="5307013" algn="l"/>
                  <a:tab pos="5715000" algn="l"/>
                  <a:tab pos="6124575" algn="l"/>
                  <a:tab pos="6532563" algn="l"/>
                  <a:tab pos="6942138" algn="l"/>
                  <a:tab pos="7348538" algn="l"/>
                  <a:tab pos="7758113" algn="l"/>
                  <a:tab pos="8167688" algn="l"/>
                </a:tabLst>
              </a:pPr>
              <a:t>1</a:t>
            </a:fld>
            <a:endParaRPr 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40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>
              <a:tabLst>
                <a:tab pos="0" algn="l"/>
                <a:tab pos="407326" algn="l"/>
                <a:tab pos="817691" algn="l"/>
                <a:tab pos="1228057" algn="l"/>
                <a:tab pos="1638423" algn="l"/>
                <a:tab pos="2048788" algn="l"/>
                <a:tab pos="2459154" algn="l"/>
                <a:tab pos="2869519" algn="l"/>
                <a:tab pos="3279885" algn="l"/>
                <a:tab pos="3690250" algn="l"/>
                <a:tab pos="4100616" algn="l"/>
                <a:tab pos="4510982" algn="l"/>
                <a:tab pos="4921347" algn="l"/>
                <a:tab pos="5331713" algn="l"/>
                <a:tab pos="5742078" algn="l"/>
                <a:tab pos="6152444" algn="l"/>
                <a:tab pos="6561290" algn="l"/>
                <a:tab pos="6971656" algn="l"/>
                <a:tab pos="7382021" algn="l"/>
                <a:tab pos="7792387" algn="l"/>
                <a:tab pos="8202752" algn="l"/>
              </a:tabLst>
            </a:pPr>
            <a:fld id="{4E574997-8C7C-412B-9D7A-76E9513218D7}" type="slidenum">
              <a:rPr lang="it-IT" smtClean="0">
                <a:solidFill>
                  <a:srgbClr val="000000"/>
                </a:solidFill>
                <a:ea typeface="Arial Unicode MS"/>
                <a:cs typeface="Arial Unicode MS"/>
              </a:rPr>
              <a:pPr eaLnBrk="1">
                <a:tabLst>
                  <a:tab pos="0" algn="l"/>
                  <a:tab pos="407326" algn="l"/>
                  <a:tab pos="817691" algn="l"/>
                  <a:tab pos="1228057" algn="l"/>
                  <a:tab pos="1638423" algn="l"/>
                  <a:tab pos="2048788" algn="l"/>
                  <a:tab pos="2459154" algn="l"/>
                  <a:tab pos="2869519" algn="l"/>
                  <a:tab pos="3279885" algn="l"/>
                  <a:tab pos="3690250" algn="l"/>
                  <a:tab pos="4100616" algn="l"/>
                  <a:tab pos="4510982" algn="l"/>
                  <a:tab pos="4921347" algn="l"/>
                  <a:tab pos="5331713" algn="l"/>
                  <a:tab pos="5742078" algn="l"/>
                  <a:tab pos="6152444" algn="l"/>
                  <a:tab pos="6561290" algn="l"/>
                  <a:tab pos="6971656" algn="l"/>
                  <a:tab pos="7382021" algn="l"/>
                  <a:tab pos="7792387" algn="l"/>
                  <a:tab pos="8202752" algn="l"/>
                </a:tabLst>
              </a:pPr>
              <a:t>2</a:t>
            </a:fld>
            <a:endParaRPr lang="it-IT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11" y="4714653"/>
            <a:ext cx="5335867" cy="4383611"/>
          </a:xfrm>
          <a:extLst/>
        </p:spPr>
        <p:txBody>
          <a:bodyPr wrap="none" anchor="ctr"/>
          <a:lstStyle/>
          <a:p>
            <a:pPr algn="just">
              <a:defRPr/>
            </a:pPr>
            <a:r>
              <a:rPr lang="it-IT" sz="1000" dirty="0">
                <a:latin typeface="+mn-lt"/>
              </a:rPr>
              <a:t>Le principali attività consistono nella progettazione ed esecuzione degli interventi sulle opere idrauliche di prima, seconda e terza categoria, di cui al Testo Unico n. 523/1904, sull’intero bacino del Po; nonché nei compiti Polizia Idraulica e Servizio di Piena sulle opere idrauliche di prima, seconda (R.D. 2669/1937) e terza categoria arginata (art. 4 comma 10ter Legge 677/1996).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Dal 2007 la Regione Lombardia, in base alla Legge Regionale 30/2006 e a una convenzione triennale con </a:t>
            </a:r>
            <a:r>
              <a:rPr lang="it-IT" sz="1100" dirty="0" err="1">
                <a:latin typeface="+mn-lt"/>
              </a:rPr>
              <a:t>Aipo</a:t>
            </a:r>
            <a:r>
              <a:rPr lang="it-IT" sz="1100" dirty="0">
                <a:latin typeface="+mn-lt"/>
              </a:rPr>
              <a:t>, ha affidato all'Agenzia le competenze in materia di navigazione interna del sistema idroviario padano-veneto e demanio fluviale in precedenza gestite dalla soppressa Azienda Porti di Cremona e Mantova.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'AZIENDA REGIONALE PER LA NAVIGAZIONE INTERNA (ARNI) dal 1° febbraio 2010, Da tale data le funzioni di ARNI sono esercitate dalla Agenzia interregionale per il fiume Po </a:t>
            </a:r>
            <a:r>
              <a:rPr lang="it-IT" sz="1100" dirty="0" err="1">
                <a:latin typeface="+mn-lt"/>
              </a:rPr>
              <a:t>A.I.Po</a:t>
            </a:r>
            <a:r>
              <a:rPr lang="it-IT" sz="1100" dirty="0">
                <a:latin typeface="+mn-lt"/>
              </a:rPr>
              <a:t>, come disposto dalla delibera della Giunta Regionale n. 88 del 25/01/2010 che approva la convenzione con </a:t>
            </a:r>
            <a:r>
              <a:rPr lang="it-IT" sz="1100" dirty="0" err="1">
                <a:latin typeface="+mn-lt"/>
              </a:rPr>
              <a:t>A.I.Po</a:t>
            </a:r>
            <a:r>
              <a:rPr lang="it-IT" sz="1100" dirty="0">
                <a:latin typeface="+mn-lt"/>
              </a:rPr>
              <a:t>, sottoscritta in data 29 gennaio 2010.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Il verificarsi della catastrofica alluvione del 1951 determinò l'istituzione del Magistrato per il Po, quale efficace struttura unitaria operante a livello di bacino. La legge istitutiva è del 12 luglio 1956, n. 735 alla quale seguì quella del 18 marzo 1958, n. 240 e quella del 10 ottobre 1962, n. 1484 che lo trasformarono da semplice ufficio di coordinamento in organo di amministrazione attiva con pieni poteri in materia di programmazione, esecuzione e gestione delle opere di difesa dell'intero bacino.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Il Magistrato per il Po, già organo decentrato interregionale del Ministero dei Lavori Pubblici, poi organo decentrato interregionale del Ministero delle Infrastrutture e dei Trasporti e del Ministero dell’Ambiente e del Territorio, dal gennaio 2003 è </a:t>
            </a:r>
            <a:r>
              <a:rPr lang="it-IT" sz="1100" b="1" dirty="0">
                <a:latin typeface="+mn-lt"/>
              </a:rPr>
              <a:t>Agenzia Interregionale per il fiume Po (A.I.PO)</a:t>
            </a:r>
            <a:r>
              <a:rPr lang="it-IT" sz="1100" dirty="0">
                <a:latin typeface="+mn-lt"/>
              </a:rPr>
              <a:t>, in attuazione dell’art. 89 del D.L. 112/1998. Le regioni interessate sono la Regione Piemonte, la Regione Lombardia, la Regione Emilia Romagna e la Regione Veneto.</a:t>
            </a:r>
            <a:endParaRPr lang="it-IT" sz="10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>
              <a:tabLst>
                <a:tab pos="0" algn="l"/>
                <a:tab pos="407326" algn="l"/>
                <a:tab pos="817691" algn="l"/>
                <a:tab pos="1228057" algn="l"/>
                <a:tab pos="1638423" algn="l"/>
                <a:tab pos="2048788" algn="l"/>
                <a:tab pos="2459154" algn="l"/>
                <a:tab pos="2869519" algn="l"/>
                <a:tab pos="3279885" algn="l"/>
                <a:tab pos="3690250" algn="l"/>
                <a:tab pos="4100616" algn="l"/>
                <a:tab pos="4510982" algn="l"/>
                <a:tab pos="4921347" algn="l"/>
                <a:tab pos="5331713" algn="l"/>
                <a:tab pos="5742078" algn="l"/>
                <a:tab pos="6152444" algn="l"/>
                <a:tab pos="6561290" algn="l"/>
                <a:tab pos="6971656" algn="l"/>
                <a:tab pos="7382021" algn="l"/>
                <a:tab pos="7792387" algn="l"/>
                <a:tab pos="8202752" algn="l"/>
              </a:tabLst>
            </a:pPr>
            <a:fld id="{4E574997-8C7C-412B-9D7A-76E9513218D7}" type="slidenum">
              <a:rPr lang="it-IT" smtClean="0">
                <a:solidFill>
                  <a:srgbClr val="000000"/>
                </a:solidFill>
                <a:ea typeface="Arial Unicode MS"/>
                <a:cs typeface="Arial Unicode MS"/>
              </a:rPr>
              <a:pPr eaLnBrk="1">
                <a:tabLst>
                  <a:tab pos="0" algn="l"/>
                  <a:tab pos="407326" algn="l"/>
                  <a:tab pos="817691" algn="l"/>
                  <a:tab pos="1228057" algn="l"/>
                  <a:tab pos="1638423" algn="l"/>
                  <a:tab pos="2048788" algn="l"/>
                  <a:tab pos="2459154" algn="l"/>
                  <a:tab pos="2869519" algn="l"/>
                  <a:tab pos="3279885" algn="l"/>
                  <a:tab pos="3690250" algn="l"/>
                  <a:tab pos="4100616" algn="l"/>
                  <a:tab pos="4510982" algn="l"/>
                  <a:tab pos="4921347" algn="l"/>
                  <a:tab pos="5331713" algn="l"/>
                  <a:tab pos="5742078" algn="l"/>
                  <a:tab pos="6152444" algn="l"/>
                  <a:tab pos="6561290" algn="l"/>
                  <a:tab pos="6971656" algn="l"/>
                  <a:tab pos="7382021" algn="l"/>
                  <a:tab pos="7792387" algn="l"/>
                  <a:tab pos="8202752" algn="l"/>
                </a:tabLst>
              </a:pPr>
              <a:t>3</a:t>
            </a:fld>
            <a:endParaRPr lang="it-IT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11" y="4714653"/>
            <a:ext cx="5335867" cy="4383611"/>
          </a:xfrm>
          <a:extLst/>
        </p:spPr>
        <p:txBody>
          <a:bodyPr wrap="none" anchor="ctr"/>
          <a:lstStyle/>
          <a:p>
            <a:pPr algn="just">
              <a:defRPr/>
            </a:pPr>
            <a:r>
              <a:rPr lang="it-IT" sz="1000" dirty="0">
                <a:latin typeface="+mn-lt"/>
              </a:rPr>
              <a:t>Le principali attività consistono nella progettazione ed esecuzione degli interventi sulle opere idrauliche di prima, seconda e terza categoria, di cui al Testo Unico n. 523/1904, sull’intero bacino del Po; nonché nei compiti Polizia Idraulica e Servizio di Piena sulle opere idrauliche di prima, seconda (R.D. 2669/1937) e terza categoria arginata (art. 4 comma 10ter Legge 677/1996).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Dal 2007 la Regione Lombardia, in base alla Legge Regionale 30/2006 e a una convenzione triennale con </a:t>
            </a:r>
            <a:r>
              <a:rPr lang="it-IT" sz="1100" dirty="0" err="1">
                <a:latin typeface="+mn-lt"/>
              </a:rPr>
              <a:t>Aipo</a:t>
            </a:r>
            <a:r>
              <a:rPr lang="it-IT" sz="1100" dirty="0">
                <a:latin typeface="+mn-lt"/>
              </a:rPr>
              <a:t>, ha affidato all'Agenzia le competenze in materia di navigazione interna del sistema idroviario padano-veneto e demanio fluviale in precedenza gestite dalla soppressa Azienda Porti di Cremona e Mantova.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'AZIENDA REGIONALE PER LA NAVIGAZIONE INTERNA (ARNI) dal 1° febbraio 2010, Da tale data le funzioni di ARNI sono esercitate dalla Agenzia interregionale per il fiume Po </a:t>
            </a:r>
            <a:r>
              <a:rPr lang="it-IT" sz="1100" dirty="0" err="1">
                <a:latin typeface="+mn-lt"/>
              </a:rPr>
              <a:t>A.I.Po</a:t>
            </a:r>
            <a:r>
              <a:rPr lang="it-IT" sz="1100" dirty="0">
                <a:latin typeface="+mn-lt"/>
              </a:rPr>
              <a:t>, come disposto dalla delibera della Giunta Regionale n. 88 del 25/01/2010 che approva la convenzione con </a:t>
            </a:r>
            <a:r>
              <a:rPr lang="it-IT" sz="1100" dirty="0" err="1">
                <a:latin typeface="+mn-lt"/>
              </a:rPr>
              <a:t>A.I.Po</a:t>
            </a:r>
            <a:r>
              <a:rPr lang="it-IT" sz="1100" dirty="0">
                <a:latin typeface="+mn-lt"/>
              </a:rPr>
              <a:t>, sottoscritta in data 29 gennaio 2010.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Il verificarsi della catastrofica alluvione del 1951 determinò l'istituzione del Magistrato per il Po, quale efficace struttura unitaria operante a livello di bacino. La legge istitutiva è del 12 luglio 1956, n. 735 alla quale seguì quella del 18 marzo 1958, n. 240 e quella del 10 ottobre 1962, n. 1484 che lo trasformarono da semplice ufficio di coordinamento in organo di amministrazione attiva con pieni poteri in materia di programmazione, esecuzione e gestione delle opere di difesa dell'intero bacino.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Il Magistrato per il Po, già organo decentrato interregionale del Ministero dei Lavori Pubblici, poi organo decentrato interregionale del Ministero delle Infrastrutture e dei Trasporti e del Ministero dell’Ambiente e del Territorio, dal gennaio 2003 è </a:t>
            </a:r>
            <a:r>
              <a:rPr lang="it-IT" sz="1100" b="1" dirty="0">
                <a:latin typeface="+mn-lt"/>
              </a:rPr>
              <a:t>Agenzia Interregionale per il fiume Po (A.I.PO)</a:t>
            </a:r>
            <a:r>
              <a:rPr lang="it-IT" sz="1100" dirty="0">
                <a:latin typeface="+mn-lt"/>
              </a:rPr>
              <a:t>, in attuazione dell’art. 89 del D.L. 112/1998. Le regioni interessate sono la Regione Piemonte, la Regione Lombardia, la Regione Emilia Romagna e la Regione Veneto.</a:t>
            </a:r>
            <a:endParaRPr lang="it-IT" sz="10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>
              <a:tabLst>
                <a:tab pos="0" algn="l"/>
                <a:tab pos="407326" algn="l"/>
                <a:tab pos="817691" algn="l"/>
                <a:tab pos="1228057" algn="l"/>
                <a:tab pos="1638423" algn="l"/>
                <a:tab pos="2048788" algn="l"/>
                <a:tab pos="2459154" algn="l"/>
                <a:tab pos="2869519" algn="l"/>
                <a:tab pos="3279885" algn="l"/>
                <a:tab pos="3690250" algn="l"/>
                <a:tab pos="4100616" algn="l"/>
                <a:tab pos="4510982" algn="l"/>
                <a:tab pos="4921347" algn="l"/>
                <a:tab pos="5331713" algn="l"/>
                <a:tab pos="5742078" algn="l"/>
                <a:tab pos="6152444" algn="l"/>
                <a:tab pos="6561290" algn="l"/>
                <a:tab pos="6971656" algn="l"/>
                <a:tab pos="7382021" algn="l"/>
                <a:tab pos="7792387" algn="l"/>
                <a:tab pos="8202752" algn="l"/>
              </a:tabLst>
            </a:pPr>
            <a:fld id="{4E574997-8C7C-412B-9D7A-76E9513218D7}" type="slidenum">
              <a:rPr lang="it-IT" smtClean="0">
                <a:solidFill>
                  <a:srgbClr val="000000"/>
                </a:solidFill>
                <a:ea typeface="Arial Unicode MS"/>
                <a:cs typeface="Arial Unicode MS"/>
              </a:rPr>
              <a:pPr eaLnBrk="1">
                <a:tabLst>
                  <a:tab pos="0" algn="l"/>
                  <a:tab pos="407326" algn="l"/>
                  <a:tab pos="817691" algn="l"/>
                  <a:tab pos="1228057" algn="l"/>
                  <a:tab pos="1638423" algn="l"/>
                  <a:tab pos="2048788" algn="l"/>
                  <a:tab pos="2459154" algn="l"/>
                  <a:tab pos="2869519" algn="l"/>
                  <a:tab pos="3279885" algn="l"/>
                  <a:tab pos="3690250" algn="l"/>
                  <a:tab pos="4100616" algn="l"/>
                  <a:tab pos="4510982" algn="l"/>
                  <a:tab pos="4921347" algn="l"/>
                  <a:tab pos="5331713" algn="l"/>
                  <a:tab pos="5742078" algn="l"/>
                  <a:tab pos="6152444" algn="l"/>
                  <a:tab pos="6561290" algn="l"/>
                  <a:tab pos="6971656" algn="l"/>
                  <a:tab pos="7382021" algn="l"/>
                  <a:tab pos="7792387" algn="l"/>
                  <a:tab pos="8202752" algn="l"/>
                </a:tabLst>
              </a:pPr>
              <a:t>4</a:t>
            </a:fld>
            <a:endParaRPr lang="it-IT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5650"/>
            <a:ext cx="4959350" cy="3719513"/>
          </a:xfrm>
          <a:solidFill>
            <a:srgbClr val="FFFFFF"/>
          </a:solidFill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11" y="4714653"/>
            <a:ext cx="5335867" cy="4383611"/>
          </a:xfrm>
          <a:extLst/>
        </p:spPr>
        <p:txBody>
          <a:bodyPr wrap="none" anchor="ctr"/>
          <a:lstStyle/>
          <a:p>
            <a:pPr algn="just">
              <a:defRPr/>
            </a:pPr>
            <a:r>
              <a:rPr lang="it-IT" sz="1000" dirty="0">
                <a:latin typeface="+mn-lt"/>
              </a:rPr>
              <a:t>Le principali attività consistono nella progettazione ed esecuzione degli interventi sulle opere idrauliche di prima, seconda e terza categoria, di cui al Testo Unico n. 523/1904, sull’intero bacino del Po; nonché nei compiti Polizia Idraulica e Servizio di Piena sulle opere idrauliche di prima, seconda (R.D. 2669/1937) e terza categoria arginata (art. 4 comma 10ter Legge 677/1996).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Dal 2007 la Regione Lombardia, in base alla Legge Regionale 30/2006 e a una convenzione triennale con </a:t>
            </a:r>
            <a:r>
              <a:rPr lang="it-IT" sz="1100" dirty="0" err="1">
                <a:latin typeface="+mn-lt"/>
              </a:rPr>
              <a:t>Aipo</a:t>
            </a:r>
            <a:r>
              <a:rPr lang="it-IT" sz="1100" dirty="0">
                <a:latin typeface="+mn-lt"/>
              </a:rPr>
              <a:t>, ha affidato all'Agenzia le competenze in materia di navigazione interna del sistema idroviario padano-veneto e demanio fluviale in precedenza gestite dalla soppressa Azienda Porti di Cremona e Mantova.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'AZIENDA REGIONALE PER LA NAVIGAZIONE INTERNA (ARNI) dal 1° febbraio 2010, Da tale data le funzioni di ARNI sono esercitate dalla Agenzia interregionale per il fiume Po </a:t>
            </a:r>
            <a:r>
              <a:rPr lang="it-IT" sz="1100" dirty="0" err="1">
                <a:latin typeface="+mn-lt"/>
              </a:rPr>
              <a:t>A.I.Po</a:t>
            </a:r>
            <a:r>
              <a:rPr lang="it-IT" sz="1100" dirty="0">
                <a:latin typeface="+mn-lt"/>
              </a:rPr>
              <a:t>, come disposto dalla delibera della Giunta Regionale n. 88 del 25/01/2010 che approva la convenzione con </a:t>
            </a:r>
            <a:r>
              <a:rPr lang="it-IT" sz="1100" dirty="0" err="1">
                <a:latin typeface="+mn-lt"/>
              </a:rPr>
              <a:t>A.I.Po</a:t>
            </a:r>
            <a:r>
              <a:rPr lang="it-IT" sz="1100" dirty="0">
                <a:latin typeface="+mn-lt"/>
              </a:rPr>
              <a:t>, sottoscritta in data 29 gennaio 2010.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Il verificarsi della catastrofica alluvione del 1951 determinò l'istituzione del Magistrato per il Po, quale efficace struttura unitaria operante a livello di bacino. La legge istitutiva è del 12 luglio 1956, n. 735 alla quale seguì quella del 18 marzo 1958, n. 240 e quella del 10 ottobre 1962, n. 1484 che lo trasformarono da semplice ufficio di coordinamento in organo di amministrazione attiva con pieni poteri in materia di programmazione, esecuzione e gestione delle opere di difesa dell'intero bacino.</a:t>
            </a:r>
          </a:p>
          <a:p>
            <a:pPr algn="just">
              <a:defRPr/>
            </a:pPr>
            <a:r>
              <a:rPr lang="it-IT" sz="1100" dirty="0">
                <a:latin typeface="+mn-lt"/>
              </a:rPr>
              <a:t>Il Magistrato per il Po, già organo decentrato interregionale del Ministero dei Lavori Pubblici, poi organo decentrato interregionale del Ministero delle Infrastrutture e dei Trasporti e del Ministero dell’Ambiente e del Territorio, dal gennaio 2003 è </a:t>
            </a:r>
            <a:r>
              <a:rPr lang="it-IT" sz="1100" b="1" dirty="0">
                <a:latin typeface="+mn-lt"/>
              </a:rPr>
              <a:t>Agenzia Interregionale per il fiume Po (A.I.PO)</a:t>
            </a:r>
            <a:r>
              <a:rPr lang="it-IT" sz="1100" dirty="0">
                <a:latin typeface="+mn-lt"/>
              </a:rPr>
              <a:t>, in attuazione dell’art. 89 del D.L. 112/1998. Le regioni interessate sono la Regione Piemonte, la Regione Lombardia, la Regione Emilia Romagna e la Regione Veneto.</a:t>
            </a:r>
            <a:endParaRPr lang="it-IT" sz="10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</a:rPr>
              <a:t>FIUME SECCHIA - Vegetazione presente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</a:rPr>
              <a:t>Saliceto </a:t>
            </a:r>
          </a:p>
          <a:p>
            <a:r>
              <a:rPr lang="it-IT" dirty="0" smtClean="0">
                <a:solidFill>
                  <a:schemeClr val="tx1"/>
                </a:solidFill>
                <a:latin typeface="Times New Roman" pitchFamily="18" charset="0"/>
              </a:rPr>
              <a:t>Pioppeti in golena </a:t>
            </a:r>
          </a:p>
          <a:p>
            <a:r>
              <a:rPr lang="it-IT" dirty="0" err="1" smtClean="0">
                <a:solidFill>
                  <a:schemeClr val="tx1"/>
                </a:solidFill>
                <a:latin typeface="Times New Roman" pitchFamily="18" charset="0"/>
              </a:rPr>
              <a:t>Amorpheto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</a:rPr>
              <a:t> che risale dal Po verso monte, sostituendo formazioni autoctone (resta al margine fino a quando il saliceto non viene tagliato 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sym typeface="Wingdings" pitchFamily="2" charset="2"/>
              </a:rPr>
              <a:t> principali interventi di taglio a valle)</a:t>
            </a:r>
            <a:endParaRPr lang="it-IT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04813" algn="l"/>
                <a:tab pos="814388" algn="l"/>
                <a:tab pos="1222375" algn="l"/>
                <a:tab pos="1631950" algn="l"/>
                <a:tab pos="2038350" algn="l"/>
                <a:tab pos="2447925" algn="l"/>
                <a:tab pos="2855913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2138" algn="l"/>
                <a:tab pos="7348538" algn="l"/>
                <a:tab pos="7758113" algn="l"/>
                <a:tab pos="8167688" algn="l"/>
              </a:tabLst>
            </a:pPr>
            <a:fld id="{E9C2751B-856B-4D94-9069-DB347A45B297}" type="slidenum">
              <a:rPr lang="it-IT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04813" algn="l"/>
                  <a:tab pos="814388" algn="l"/>
                  <a:tab pos="1222375" algn="l"/>
                  <a:tab pos="1631950" algn="l"/>
                  <a:tab pos="2038350" algn="l"/>
                  <a:tab pos="2447925" algn="l"/>
                  <a:tab pos="2855913" algn="l"/>
                  <a:tab pos="3265488" algn="l"/>
                  <a:tab pos="3673475" algn="l"/>
                  <a:tab pos="4081463" algn="l"/>
                  <a:tab pos="4491038" algn="l"/>
                  <a:tab pos="4899025" algn="l"/>
                  <a:tab pos="5307013" algn="l"/>
                  <a:tab pos="5715000" algn="l"/>
                  <a:tab pos="6124575" algn="l"/>
                  <a:tab pos="6532563" algn="l"/>
                  <a:tab pos="6942138" algn="l"/>
                  <a:tab pos="7348538" algn="l"/>
                  <a:tab pos="7758113" algn="l"/>
                  <a:tab pos="8167688" algn="l"/>
                </a:tabLst>
              </a:pPr>
              <a:t>18</a:t>
            </a:fld>
            <a:endParaRPr lang="it-IT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4075" y="754063"/>
            <a:ext cx="4960938" cy="3722687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55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40ADBA6-7E7A-418B-901F-C851C1D36C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FA8AD98-2FCA-4E0D-8E9A-3C326864BE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1768475"/>
            <a:ext cx="9067800" cy="4986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8CD8D72-0381-41B8-A650-CE58366B7B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  <a:prstGeom prst="rect">
            <a:avLst/>
          </a:prstGeom>
        </p:spPr>
        <p:txBody>
          <a:bodyPr/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632FAA9-3174-4FF7-9DFB-8D57544A4B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792" y="1115541"/>
            <a:ext cx="9067800" cy="504056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4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5892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57" r:id="rId8"/>
    <p:sldLayoutId id="2147483663" r:id="rId9"/>
    <p:sldLayoutId id="214748366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.xlsx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package" Target="../embeddings/Microsoft_Excel_Worksheet2.xlsx"/><Relationship Id="rId5" Type="http://schemas.openxmlformats.org/officeDocument/2006/relationships/image" Target="../media/image6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jpeg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203575"/>
            <a:ext cx="9070975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38880" rIns="91440" bIns="45720" numCol="1" anchor="t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cs typeface="Arial Unicode MS" pitchFamily="34" charset="-128"/>
              </a:rPr>
              <a:t/>
            </a:r>
            <a:br>
              <a:rPr lang="it-IT" dirty="0">
                <a:cs typeface="Arial Unicode MS" pitchFamily="34" charset="-128"/>
              </a:rPr>
            </a:br>
            <a:r>
              <a:rPr lang="it-IT" dirty="0">
                <a:cs typeface="Arial Unicode MS" pitchFamily="34" charset="-128"/>
              </a:rPr>
              <a:t/>
            </a:r>
            <a:br>
              <a:rPr lang="it-IT" dirty="0">
                <a:cs typeface="Arial Unicode MS" pitchFamily="34" charset="-128"/>
              </a:rPr>
            </a:br>
            <a:r>
              <a:rPr lang="it-IT" sz="2800" b="1" dirty="0">
                <a:solidFill>
                  <a:srgbClr val="0070C0"/>
                </a:solidFill>
                <a:cs typeface="Arial Unicode MS" pitchFamily="34" charset="-128"/>
              </a:rPr>
              <a:t>La certificazione di qualità del gruppo interno di verifica dei progetti di AIPo</a:t>
            </a:r>
            <a:r>
              <a:rPr lang="it-IT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Ing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. Sandro Bortolotto – Dirigente </a:t>
            </a: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AIPo PIM</a:t>
            </a:r>
            <a:b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Dott.ssa Federica Filippi – Funzionaria AIPo PIM</a:t>
            </a:r>
            <a: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GIORNATA DELLA TRASPARENZA 2016 </a:t>
            </a:r>
            <a:b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Parma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, venerdì 16 dicembre 2016 ore 10.00 – 12.45</a:t>
            </a:r>
            <a:b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Sala riunioni </a:t>
            </a: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 - Strada 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Garibaldi, n. 75 – 3° piano</a:t>
            </a:r>
            <a:endParaRPr lang="it-IT" sz="2200" i="1" dirty="0" smtClean="0">
              <a:solidFill>
                <a:srgbClr val="0070C0"/>
              </a:solidFill>
              <a:cs typeface="Arial Unicode MS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08288" y="107429"/>
            <a:ext cx="7056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800" b="1" dirty="0" smtClean="0">
                <a:solidFill>
                  <a:srgbClr val="006699"/>
                </a:solidFill>
              </a:rPr>
              <a:t>Politica della qualità</a:t>
            </a:r>
            <a:endParaRPr lang="en-US" sz="2800" b="1" dirty="0">
              <a:solidFill>
                <a:srgbClr val="006699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43645" y="899517"/>
            <a:ext cx="97210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La </a:t>
            </a:r>
            <a:r>
              <a:rPr lang="it-IT" sz="1400" dirty="0">
                <a:solidFill>
                  <a:srgbClr val="FF0000"/>
                </a:solidFill>
              </a:rPr>
              <a:t>direzione di AIPo</a:t>
            </a:r>
            <a:r>
              <a:rPr lang="it-IT" sz="1400" dirty="0">
                <a:solidFill>
                  <a:srgbClr val="0070C0"/>
                </a:solidFill>
              </a:rPr>
              <a:t>, relativamente a il Servizio di verifica progettuale si impegna a rispettare i seguenti principi generali: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</a:rPr>
              <a:t>individuare le esigenze dei Responsabili del Procedimento che si avvalgono del Servizio di verifica progettuale e ricercare con gli stessi la realizzazione di un costruttivo rapporto di collaborazione per migliorare la qualità della progettazione relativa alle opere di competenza;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</a:rPr>
              <a:t>osservare le leggi vigenti e rispettare i requisiti espressi negli politiche dell’AIPo;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</a:rPr>
              <a:t>pianificare , attuare, controllare ed eventualmente correggere i processi legati alla effettuazione delle attività di verifica progettuale e dei relativi processi di supporto al fine di raggiungere la massima efficacia ed efficienza;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</a:rPr>
              <a:t>coinvolgere , sensibilizzare, formare ed addestrare il personale alla cultura della gestione della Qualità;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</a:rPr>
              <a:t>attivare un processo di miglioramento continuo, in funzione delle evoluzione delle esigenze dei tutte le parti interessate (Responsabili Procedimento, Progettisti, membri del Gruppo Tecnico Interno);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</a:rPr>
              <a:t>assumere le proprie decisioni in base all’analisi di dati ed informazioni oggettive;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400" dirty="0">
                <a:solidFill>
                  <a:srgbClr val="0070C0"/>
                </a:solidFill>
              </a:rPr>
              <a:t>effettuare verifiche di progetti solo nei casi in cui sia possibile garantire indipendenza ed imparzialità nelle conduzioni delle stesse.</a:t>
            </a:r>
          </a:p>
          <a:p>
            <a:r>
              <a:rPr lang="it-IT" sz="1400" dirty="0">
                <a:solidFill>
                  <a:srgbClr val="0070C0"/>
                </a:solidFill>
              </a:rPr>
              <a:t> </a:t>
            </a:r>
          </a:p>
          <a:p>
            <a:r>
              <a:rPr lang="it-IT" sz="1400" dirty="0">
                <a:solidFill>
                  <a:srgbClr val="0070C0"/>
                </a:solidFill>
              </a:rPr>
              <a:t>Realizzare ed implementare un Sistema Qualità organico ed aderente ai requisiti della Norma UNI EN ISO 9001 ed. 2008 è lo strumento gestionale deputato dall’AIPo per soddisfare i requisiti sopra menzionati.</a:t>
            </a:r>
          </a:p>
          <a:p>
            <a:r>
              <a:rPr lang="it-IT" sz="1400" dirty="0">
                <a:solidFill>
                  <a:srgbClr val="0070C0"/>
                </a:solidFill>
              </a:rPr>
              <a:t> </a:t>
            </a:r>
          </a:p>
          <a:p>
            <a:r>
              <a:rPr lang="it-IT" sz="1400" dirty="0">
                <a:solidFill>
                  <a:srgbClr val="0070C0"/>
                </a:solidFill>
              </a:rPr>
              <a:t>La Direzione di AIPo si impegna, in fase di riesame, a verificare l’adeguatezza di questa Politica per la Qualità e a definire obiettivi specifici, coerenti con le strategie dell'ente, ed indicatori che ne permettano il costante monitoraggio. </a:t>
            </a:r>
          </a:p>
          <a:p>
            <a:r>
              <a:rPr lang="it-IT" sz="1400" dirty="0">
                <a:solidFill>
                  <a:srgbClr val="0070C0"/>
                </a:solidFill>
              </a:rPr>
              <a:t>La Direzione, in accordo con definisce come prioritari per il servizio interno di verifica della progettazione i seguenti elementi:</a:t>
            </a:r>
          </a:p>
          <a:p>
            <a:r>
              <a:rPr lang="it-IT" sz="1400" dirty="0">
                <a:solidFill>
                  <a:srgbClr val="0070C0"/>
                </a:solidFill>
              </a:rPr>
              <a:t>a) la completezza della progettazione e la rispondenza all’art. 23 del codice;</a:t>
            </a:r>
          </a:p>
          <a:p>
            <a:r>
              <a:rPr lang="it-IT" sz="1400" dirty="0">
                <a:solidFill>
                  <a:srgbClr val="0070C0"/>
                </a:solidFill>
              </a:rPr>
              <a:t>b) la coerenza e completezza del quadro economico in tutti i suoi aspetti;</a:t>
            </a:r>
          </a:p>
          <a:p>
            <a:r>
              <a:rPr lang="it-IT" sz="1400" dirty="0">
                <a:solidFill>
                  <a:srgbClr val="0070C0"/>
                </a:solidFill>
              </a:rPr>
              <a:t>c) l’</a:t>
            </a:r>
            <a:r>
              <a:rPr lang="it-IT" sz="1400" dirty="0" err="1">
                <a:solidFill>
                  <a:srgbClr val="0070C0"/>
                </a:solidFill>
              </a:rPr>
              <a:t>appaltabilità</a:t>
            </a:r>
            <a:r>
              <a:rPr lang="it-IT" sz="1400" dirty="0">
                <a:solidFill>
                  <a:srgbClr val="0070C0"/>
                </a:solidFill>
              </a:rPr>
              <a:t> della soluzione progettuale prescelta;</a:t>
            </a:r>
          </a:p>
          <a:p>
            <a:r>
              <a:rPr lang="it-IT" sz="1400" dirty="0">
                <a:solidFill>
                  <a:srgbClr val="0070C0"/>
                </a:solidFill>
              </a:rPr>
              <a:t>d) i presupposti per la durabilità dell'opera nel tempo;</a:t>
            </a:r>
          </a:p>
          <a:p>
            <a:r>
              <a:rPr lang="it-IT" sz="1400" dirty="0">
                <a:solidFill>
                  <a:srgbClr val="0070C0"/>
                </a:solidFill>
              </a:rPr>
              <a:t>e) la minimizzazione dei rischi di introduzione di varianti e di contenzioso;</a:t>
            </a:r>
          </a:p>
          <a:p>
            <a:r>
              <a:rPr lang="it-IT" sz="1400" dirty="0">
                <a:solidFill>
                  <a:srgbClr val="0070C0"/>
                </a:solidFill>
              </a:rPr>
              <a:t>f) la possibilità di ultimazione dell'opera entro i termini previsti;</a:t>
            </a:r>
          </a:p>
          <a:p>
            <a:r>
              <a:rPr lang="it-IT" sz="1400" dirty="0">
                <a:solidFill>
                  <a:srgbClr val="0070C0"/>
                </a:solidFill>
              </a:rPr>
              <a:t>g) la sicurezza delle maestranze e degli utilizzatori;</a:t>
            </a:r>
          </a:p>
          <a:p>
            <a:r>
              <a:rPr lang="it-IT" sz="1400" dirty="0">
                <a:solidFill>
                  <a:srgbClr val="0070C0"/>
                </a:solidFill>
              </a:rPr>
              <a:t>h) l’adeguatezza dei prezzi unitari utilizzati;</a:t>
            </a:r>
          </a:p>
          <a:p>
            <a:r>
              <a:rPr lang="it-IT" sz="1400" dirty="0">
                <a:solidFill>
                  <a:srgbClr val="0070C0"/>
                </a:solidFill>
              </a:rPr>
              <a:t>i) la manutenibilità e la presenza del piano di monitoraggio delle opere, ove richiesto.</a:t>
            </a:r>
          </a:p>
        </p:txBody>
      </p:sp>
    </p:spTree>
    <p:extLst>
      <p:ext uri="{BB962C8B-B14F-4D97-AF65-F5344CB8AC3E}">
        <p14:creationId xmlns:p14="http://schemas.microsoft.com/office/powerpoint/2010/main" val="517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5816" y="1547589"/>
            <a:ext cx="8496944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dirty="0" smtClean="0">
                <a:solidFill>
                  <a:srgbClr val="0070C0"/>
                </a:solidFill>
              </a:rPr>
              <a:t>ITER </a:t>
            </a:r>
            <a:r>
              <a:rPr lang="it-IT" sz="2400" b="1" dirty="0">
                <a:solidFill>
                  <a:srgbClr val="0070C0"/>
                </a:solidFill>
              </a:rPr>
              <a:t>DI CERTIFICAZIONE </a:t>
            </a:r>
            <a:endParaRPr lang="it-IT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rgbClr val="0070C0"/>
                </a:solidFill>
              </a:rPr>
              <a:t>Domanda </a:t>
            </a:r>
            <a:r>
              <a:rPr lang="it-IT" sz="2400" dirty="0">
                <a:solidFill>
                  <a:srgbClr val="0070C0"/>
                </a:solidFill>
              </a:rPr>
              <a:t>all’Ente di certificazione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rgbClr val="0070C0"/>
                </a:solidFill>
              </a:rPr>
              <a:t>Stage </a:t>
            </a:r>
            <a:r>
              <a:rPr lang="it-IT" sz="2400" dirty="0">
                <a:solidFill>
                  <a:srgbClr val="0070C0"/>
                </a:solidFill>
              </a:rPr>
              <a:t>1 </a:t>
            </a:r>
            <a:r>
              <a:rPr lang="it-IT" sz="2400" dirty="0" smtClean="0">
                <a:solidFill>
                  <a:srgbClr val="0070C0"/>
                </a:solidFill>
              </a:rPr>
              <a:t>- Esame documentale </a:t>
            </a:r>
            <a:endParaRPr lang="it-IT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rgbClr val="0070C0"/>
                </a:solidFill>
              </a:rPr>
              <a:t>Stage </a:t>
            </a:r>
            <a:r>
              <a:rPr lang="it-IT" sz="2400" dirty="0">
                <a:solidFill>
                  <a:srgbClr val="0070C0"/>
                </a:solidFill>
              </a:rPr>
              <a:t>2 </a:t>
            </a:r>
            <a:r>
              <a:rPr lang="it-IT" sz="2400" dirty="0" smtClean="0">
                <a:solidFill>
                  <a:srgbClr val="0070C0"/>
                </a:solidFill>
              </a:rPr>
              <a:t>- Verifica </a:t>
            </a:r>
            <a:r>
              <a:rPr lang="it-IT" sz="2400" dirty="0">
                <a:solidFill>
                  <a:srgbClr val="0070C0"/>
                </a:solidFill>
              </a:rPr>
              <a:t>dell’applicazione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rgbClr val="0070C0"/>
                </a:solidFill>
              </a:rPr>
              <a:t>Esame </a:t>
            </a:r>
            <a:r>
              <a:rPr lang="it-IT" sz="2400" dirty="0">
                <a:solidFill>
                  <a:srgbClr val="0070C0"/>
                </a:solidFill>
              </a:rPr>
              <a:t>e </a:t>
            </a:r>
            <a:r>
              <a:rPr lang="it-IT" sz="2400" dirty="0" smtClean="0">
                <a:solidFill>
                  <a:srgbClr val="0070C0"/>
                </a:solidFill>
              </a:rPr>
              <a:t>-Delibera </a:t>
            </a:r>
            <a:r>
              <a:rPr lang="it-IT" sz="2400" dirty="0">
                <a:solidFill>
                  <a:srgbClr val="0070C0"/>
                </a:solidFill>
              </a:rPr>
              <a:t>di certificazione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rgbClr val="0070C0"/>
                </a:solidFill>
              </a:rPr>
              <a:t>Emissione </a:t>
            </a:r>
            <a:r>
              <a:rPr lang="it-IT" sz="2400" dirty="0">
                <a:solidFill>
                  <a:srgbClr val="0070C0"/>
                </a:solidFill>
              </a:rPr>
              <a:t>del certificato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rgbClr val="0070C0"/>
                </a:solidFill>
              </a:rPr>
              <a:t>Sorveglianze </a:t>
            </a:r>
            <a:endParaRPr lang="it-IT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it-IT" sz="2400" dirty="0" smtClean="0">
                <a:solidFill>
                  <a:srgbClr val="0070C0"/>
                </a:solidFill>
              </a:rPr>
              <a:t>Rinnovo </a:t>
            </a:r>
            <a:r>
              <a:rPr lang="it-IT" sz="2400" dirty="0">
                <a:solidFill>
                  <a:srgbClr val="0070C0"/>
                </a:solidFill>
              </a:rPr>
              <a:t>triennale del certificato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08288" y="107429"/>
            <a:ext cx="7056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800" b="1" dirty="0">
                <a:solidFill>
                  <a:srgbClr val="006699"/>
                </a:solidFill>
              </a:rPr>
              <a:t>Processo di certificazione </a:t>
            </a:r>
          </a:p>
        </p:txBody>
      </p:sp>
    </p:spTree>
    <p:extLst>
      <p:ext uri="{BB962C8B-B14F-4D97-AF65-F5344CB8AC3E}">
        <p14:creationId xmlns:p14="http://schemas.microsoft.com/office/powerpoint/2010/main" val="7512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5816" y="1039560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</a:rPr>
              <a:t>PQ </a:t>
            </a:r>
            <a:r>
              <a:rPr lang="it-IT" sz="1600" b="1" dirty="0">
                <a:solidFill>
                  <a:srgbClr val="0070C0"/>
                </a:solidFill>
              </a:rPr>
              <a:t>Politica della Qualità. Dove l’Ente sancisce quali obiettivi intende perseguire con la certificazione. La Politica della Qualità è formalizzata dal Direttore AIPO in un documento indipendente e riesaminata periodicamente in fase di riesame della direzione , al fine di renderla coerente con le strategie generali di AIPO e di accertarne la continua idoneità. Gli obiettivi a breve termine ,coerenti con la Politica della Qualità, relativi all’efficienza e all’efficacia dei processi sono definiti dalla Direzione in fase di riesame del Sistema Qualità. In base agli obiettivi decisi sono sviluppati adeguati indicatori della Qualità, i target da raggiungere e le modalità di monitoraggio.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</a:rPr>
              <a:t>RVP </a:t>
            </a:r>
            <a:r>
              <a:rPr lang="it-IT" sz="1600" b="1" dirty="0">
                <a:solidFill>
                  <a:srgbClr val="0070C0"/>
                </a:solidFill>
              </a:rPr>
              <a:t>Regolamento di Verifica Progettuale. E' un documento formale che disciplina le attività di verifica progettuale svolte all’interno di AIPo e definisce le prescrizioni che i RUP richiedenti si impegnano a seguire.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</a:rPr>
              <a:t>Disposizione </a:t>
            </a:r>
            <a:r>
              <a:rPr lang="it-IT" sz="1600" b="1" dirty="0">
                <a:solidFill>
                  <a:srgbClr val="0070C0"/>
                </a:solidFill>
              </a:rPr>
              <a:t>Organizzativa / Organigramma nominativo. E’ il documento che fissa nominalmente le responsabilità del personale coinvolto nel Servizio di Verifica progettuale di AIPo.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</a:rPr>
              <a:t>Le </a:t>
            </a:r>
            <a:r>
              <a:rPr lang="it-IT" sz="1600" b="1" dirty="0">
                <a:solidFill>
                  <a:srgbClr val="0070C0"/>
                </a:solidFill>
              </a:rPr>
              <a:t>procedure per la Qualità:</a:t>
            </a:r>
          </a:p>
          <a:p>
            <a:pPr lvl="1"/>
            <a:r>
              <a:rPr lang="it-IT" sz="1600" b="1" dirty="0">
                <a:solidFill>
                  <a:srgbClr val="0070C0"/>
                </a:solidFill>
              </a:rPr>
              <a:t>o	PRO S 02 Procedura per la gestione della documentazione</a:t>
            </a:r>
          </a:p>
          <a:p>
            <a:pPr lvl="1"/>
            <a:r>
              <a:rPr lang="it-IT" sz="1600" b="1" dirty="0">
                <a:solidFill>
                  <a:srgbClr val="0070C0"/>
                </a:solidFill>
              </a:rPr>
              <a:t>o	PRO S 03 Procedura per la gestione della registrazioni</a:t>
            </a:r>
          </a:p>
          <a:p>
            <a:pPr lvl="1"/>
            <a:r>
              <a:rPr lang="it-IT" sz="1600" b="1" dirty="0">
                <a:solidFill>
                  <a:srgbClr val="0070C0"/>
                </a:solidFill>
              </a:rPr>
              <a:t>o	PRO S 04 Procedura per la gestione della formazione</a:t>
            </a:r>
          </a:p>
          <a:p>
            <a:pPr lvl="1"/>
            <a:r>
              <a:rPr lang="it-IT" sz="1600" b="1" dirty="0">
                <a:solidFill>
                  <a:srgbClr val="0070C0"/>
                </a:solidFill>
              </a:rPr>
              <a:t>o	PRO S 05 Procedura per la Gestione degli Audit </a:t>
            </a:r>
          </a:p>
          <a:p>
            <a:pPr lvl="1"/>
            <a:r>
              <a:rPr lang="it-IT" sz="1600" b="1" dirty="0">
                <a:solidFill>
                  <a:srgbClr val="0070C0"/>
                </a:solidFill>
              </a:rPr>
              <a:t>o	PRO S 06 Procedura per la gestione della Non Conformità </a:t>
            </a:r>
          </a:p>
          <a:p>
            <a:pPr lvl="1"/>
            <a:r>
              <a:rPr lang="it-IT" sz="1600" b="1" dirty="0">
                <a:solidFill>
                  <a:srgbClr val="0070C0"/>
                </a:solidFill>
              </a:rPr>
              <a:t>o	PRO S 07 Procedura per la gestione delle Azioni Preventive e Correttive </a:t>
            </a:r>
          </a:p>
          <a:p>
            <a:pPr lvl="1"/>
            <a:r>
              <a:rPr lang="it-IT" sz="1600" b="1" dirty="0">
                <a:solidFill>
                  <a:srgbClr val="0070C0"/>
                </a:solidFill>
              </a:rPr>
              <a:t>o	PRO S 08 Procedura per la gestione delle comunicazioni </a:t>
            </a:r>
          </a:p>
          <a:p>
            <a:pPr lvl="1"/>
            <a:r>
              <a:rPr lang="it-IT" sz="1600" b="1" dirty="0">
                <a:solidFill>
                  <a:srgbClr val="0070C0"/>
                </a:solidFill>
              </a:rPr>
              <a:t>o	PRO S 09 Procedura per il riesame del Sistema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b="1" dirty="0" smtClean="0">
                <a:solidFill>
                  <a:srgbClr val="0070C0"/>
                </a:solidFill>
              </a:rPr>
              <a:t>MQ </a:t>
            </a:r>
            <a:r>
              <a:rPr lang="it-IT" sz="1600" b="1" dirty="0">
                <a:solidFill>
                  <a:srgbClr val="0070C0"/>
                </a:solidFill>
              </a:rPr>
              <a:t>Manuale della Qualità. E’ il documento che riassume il Sistema qualità adottato.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08288" y="107429"/>
            <a:ext cx="7056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800" b="1" dirty="0" smtClean="0">
                <a:solidFill>
                  <a:srgbClr val="006699"/>
                </a:solidFill>
              </a:rPr>
              <a:t>Documentazione</a:t>
            </a:r>
            <a:endParaRPr lang="it-IT" sz="28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08288" y="250825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Attività 2016 Certificazione </a:t>
            </a:r>
            <a:r>
              <a:rPr lang="it-IT" sz="2400" b="1" dirty="0">
                <a:solidFill>
                  <a:srgbClr val="006699"/>
                </a:solidFill>
              </a:rPr>
              <a:t>ISO9001:2008 </a:t>
            </a:r>
            <a:r>
              <a:rPr lang="it-IT" sz="2400" b="1" dirty="0" smtClean="0">
                <a:solidFill>
                  <a:srgbClr val="006699"/>
                </a:solidFill>
              </a:rPr>
              <a:t>Mappatura procedure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1081822"/>
            <a:ext cx="8013524" cy="56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7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08288" y="250825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Attività 2016 Certificazione </a:t>
            </a:r>
            <a:r>
              <a:rPr lang="it-IT" sz="2400" b="1" dirty="0">
                <a:solidFill>
                  <a:srgbClr val="006699"/>
                </a:solidFill>
              </a:rPr>
              <a:t>ISO9001:2008 </a:t>
            </a:r>
            <a:r>
              <a:rPr lang="it-IT" sz="2400" b="1" dirty="0" smtClean="0">
                <a:solidFill>
                  <a:srgbClr val="006699"/>
                </a:solidFill>
              </a:rPr>
              <a:t>Mappatura procedure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331565"/>
            <a:ext cx="8547248" cy="595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44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08288" y="250825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Attività 2016 Certificazione </a:t>
            </a:r>
            <a:r>
              <a:rPr lang="it-IT" sz="2400" b="1" dirty="0">
                <a:solidFill>
                  <a:srgbClr val="006699"/>
                </a:solidFill>
              </a:rPr>
              <a:t>ISO9001:2008 </a:t>
            </a:r>
            <a:r>
              <a:rPr lang="it-IT" sz="2400" b="1" dirty="0" smtClean="0">
                <a:solidFill>
                  <a:srgbClr val="006699"/>
                </a:solidFill>
              </a:rPr>
              <a:t>Personale coinvolto nei GTI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03" y="1547589"/>
            <a:ext cx="637949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4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22184" y="113425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Attività 2016 Certificazione ISO9001:2008</a:t>
            </a:r>
            <a:br>
              <a:rPr lang="it-IT" sz="2400" b="1" dirty="0" smtClean="0">
                <a:solidFill>
                  <a:srgbClr val="006699"/>
                </a:solidFill>
              </a:rPr>
            </a:br>
            <a:r>
              <a:rPr lang="it-IT" sz="2400" b="1" dirty="0" smtClean="0">
                <a:solidFill>
                  <a:srgbClr val="006699"/>
                </a:solidFill>
              </a:rPr>
              <a:t>Aree tecniche – requisiti GTI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"/>
          <a:stretch/>
        </p:blipFill>
        <p:spPr bwMode="auto">
          <a:xfrm>
            <a:off x="1151880" y="891684"/>
            <a:ext cx="7067476" cy="663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08288" y="250825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Attività 2016 Certificazione </a:t>
            </a:r>
            <a:r>
              <a:rPr lang="it-IT" sz="2400" b="1" dirty="0">
                <a:solidFill>
                  <a:srgbClr val="006699"/>
                </a:solidFill>
              </a:rPr>
              <a:t>ISO9001:2008 </a:t>
            </a:r>
            <a:r>
              <a:rPr lang="it-IT" sz="2400" b="1" dirty="0" smtClean="0">
                <a:solidFill>
                  <a:srgbClr val="006699"/>
                </a:solidFill>
              </a:rPr>
              <a:t>Personale coinvolto nei GTI</a:t>
            </a:r>
            <a:endParaRPr lang="it-IT" sz="2400" b="1" dirty="0">
              <a:solidFill>
                <a:srgbClr val="006699"/>
              </a:solidFill>
            </a:endParaRPr>
          </a:p>
        </p:txBody>
      </p:sp>
      <p:pic>
        <p:nvPicPr>
          <p:cNvPr id="8200" name="Picture 8" descr="C:\Users\filippifederica\Desktop\COPERTINE_FIRMATE\ALLEGATO 1_Organigramma_MGTI_rev.0_DET_n_1184_del_28-10-2016_Pagina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1" y="971583"/>
            <a:ext cx="4630033" cy="32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filippifederica\Desktop\COPERTINE_FIRMATE\ALLEGATO 1_Organigramma_MGTI_rev.0_DET_n_1184_del_28-10-2016_Pagina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98" y="1629258"/>
            <a:ext cx="4630033" cy="32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filippifederica\Desktop\COPERTINE_FIRMATE\ALLEGATO 1_Organigramma_MGTI_rev.0_DET_n_1184_del_28-10-2016_Pagina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67" y="2286933"/>
            <a:ext cx="4630033" cy="32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filippifederica\Desktop\COPERTINE_FIRMATE\ALLEGATO 1_Organigramma_MGTI_rev.0_DET_n_1184_del_28-10-2016_Pagina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36" y="2944608"/>
            <a:ext cx="4630033" cy="32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filippifederica\Desktop\COPERTINE_FIRMATE\ALLEGATO 1_Organigramma_MGTI_rev.0_DET_n_1184_del_28-10-2016_Pagina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05" y="3602283"/>
            <a:ext cx="4630033" cy="32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filippifederica\Desktop\COPERTINE_FIRMATE\ALLEGATO 1_Organigramma_MGTI_rev.0_DET_n_1184_del_28-10-2016_Pagina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75" y="4259957"/>
            <a:ext cx="4630033" cy="32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9038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203575"/>
            <a:ext cx="9070975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38880" rIns="91440" bIns="45720" numCol="1" anchor="t" anchorCtr="0" compatLnSpc="1">
            <a:prstTxWarp prst="textNoShape">
              <a:avLst/>
            </a:prstTxWarp>
          </a:bodyPr>
          <a:lstStyle/>
          <a:p>
            <a:pPr eaLnBrk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>
                <a:cs typeface="Arial Unicode MS" pitchFamily="34" charset="-128"/>
              </a:rPr>
              <a:t/>
            </a:r>
            <a:br>
              <a:rPr lang="it-IT" dirty="0">
                <a:cs typeface="Arial Unicode MS" pitchFamily="34" charset="-128"/>
              </a:rPr>
            </a:br>
            <a:r>
              <a:rPr lang="it-IT" dirty="0">
                <a:cs typeface="Arial Unicode MS" pitchFamily="34" charset="-128"/>
              </a:rPr>
              <a:t/>
            </a:r>
            <a:br>
              <a:rPr lang="it-IT" dirty="0">
                <a:cs typeface="Arial Unicode MS" pitchFamily="34" charset="-128"/>
              </a:rPr>
            </a:br>
            <a:r>
              <a:rPr lang="it-IT" sz="2800" b="1" dirty="0">
                <a:solidFill>
                  <a:srgbClr val="0070C0"/>
                </a:solidFill>
                <a:cs typeface="Arial Unicode MS" pitchFamily="34" charset="-128"/>
              </a:rPr>
              <a:t>La certificazione di qualità del gruppo interno di verifica dei progetti di AIPo</a:t>
            </a:r>
            <a:r>
              <a:rPr lang="it-IT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Ing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. Sandro Bortolotto – Dirigente </a:t>
            </a: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AIPo PIM</a:t>
            </a:r>
            <a:b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Dott.ssa Federica Filippi – Funzionaria AIPo PIM</a:t>
            </a:r>
            <a: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8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/>
            </a:r>
            <a:b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GIORNATA DELLA TRASPARENZA 2016 </a:t>
            </a:r>
            <a:b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Parma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, venerdì 16 dicembre 2016 ore 10.00 – 12.45</a:t>
            </a:r>
            <a:b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</a:b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Sala riunioni </a:t>
            </a:r>
            <a:r>
              <a:rPr lang="it-IT" sz="2000" dirty="0" smtClean="0">
                <a:solidFill>
                  <a:srgbClr val="0070C0"/>
                </a:solidFill>
                <a:cs typeface="Arial Unicode MS" pitchFamily="34" charset="-128"/>
              </a:rPr>
              <a:t> - Strada </a:t>
            </a:r>
            <a:r>
              <a:rPr lang="it-IT" sz="2000" dirty="0">
                <a:solidFill>
                  <a:srgbClr val="0070C0"/>
                </a:solidFill>
                <a:cs typeface="Arial Unicode MS" pitchFamily="34" charset="-128"/>
              </a:rPr>
              <a:t>Garibaldi, n. 75 – 3° piano</a:t>
            </a:r>
            <a:endParaRPr lang="it-IT" sz="2200" i="1" dirty="0" smtClean="0">
              <a:solidFill>
                <a:srgbClr val="0070C0"/>
              </a:solidFill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605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ruppo 3"/>
          <p:cNvGrpSpPr>
            <a:grpSpLocks/>
          </p:cNvGrpSpPr>
          <p:nvPr/>
        </p:nvGrpSpPr>
        <p:grpSpPr bwMode="auto">
          <a:xfrm>
            <a:off x="0" y="3499850"/>
            <a:ext cx="8481026" cy="3881333"/>
            <a:chOff x="131041" y="3238901"/>
            <a:chExt cx="7692480" cy="3521169"/>
          </a:xfrm>
        </p:grpSpPr>
        <p:pic>
          <p:nvPicPr>
            <p:cNvPr id="1081" name="Immagine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41" y="3238901"/>
              <a:ext cx="7692480" cy="3521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82" name="Gruppo 3"/>
            <p:cNvGrpSpPr>
              <a:grpSpLocks/>
            </p:cNvGrpSpPr>
            <p:nvPr/>
          </p:nvGrpSpPr>
          <p:grpSpPr bwMode="auto">
            <a:xfrm>
              <a:off x="1241280" y="4539357"/>
              <a:ext cx="5618880" cy="1736822"/>
              <a:chOff x="1337259" y="4753956"/>
              <a:chExt cx="6193598" cy="1914857"/>
            </a:xfrm>
          </p:grpSpPr>
          <p:sp>
            <p:nvSpPr>
              <p:cNvPr id="1084" name="Triangolo isoscele 2"/>
              <p:cNvSpPr>
                <a:spLocks noChangeArrowheads="1"/>
              </p:cNvSpPr>
              <p:nvPr/>
            </p:nvSpPr>
            <p:spPr bwMode="auto">
              <a:xfrm>
                <a:off x="5063541" y="6228109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5" name="Triangolo isoscele 10"/>
              <p:cNvSpPr>
                <a:spLocks noChangeArrowheads="1"/>
              </p:cNvSpPr>
              <p:nvPr/>
            </p:nvSpPr>
            <p:spPr bwMode="auto">
              <a:xfrm>
                <a:off x="7011963" y="6026042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6" name="Triangolo isoscele 11"/>
              <p:cNvSpPr>
                <a:spLocks noChangeArrowheads="1"/>
              </p:cNvSpPr>
              <p:nvPr/>
            </p:nvSpPr>
            <p:spPr bwMode="auto">
              <a:xfrm>
                <a:off x="7266054" y="5565846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7" name="Triangolo isoscele 12"/>
              <p:cNvSpPr>
                <a:spLocks noChangeArrowheads="1"/>
              </p:cNvSpPr>
              <p:nvPr/>
            </p:nvSpPr>
            <p:spPr bwMode="auto">
              <a:xfrm>
                <a:off x="5811676" y="5452172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8" name="Triangolo isoscele 13"/>
              <p:cNvSpPr>
                <a:spLocks noChangeArrowheads="1"/>
              </p:cNvSpPr>
              <p:nvPr/>
            </p:nvSpPr>
            <p:spPr bwMode="auto">
              <a:xfrm>
                <a:off x="3456136" y="5364013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89" name="Triangolo isoscele 14"/>
              <p:cNvSpPr>
                <a:spLocks noChangeArrowheads="1"/>
              </p:cNvSpPr>
              <p:nvPr/>
            </p:nvSpPr>
            <p:spPr bwMode="auto">
              <a:xfrm>
                <a:off x="4680272" y="5452172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0" name="Triangolo isoscele 15"/>
              <p:cNvSpPr>
                <a:spLocks noChangeArrowheads="1"/>
              </p:cNvSpPr>
              <p:nvPr/>
            </p:nvSpPr>
            <p:spPr bwMode="auto">
              <a:xfrm>
                <a:off x="4176216" y="5710495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1" name="Triangolo isoscele 16"/>
              <p:cNvSpPr>
                <a:spLocks noChangeArrowheads="1"/>
              </p:cNvSpPr>
              <p:nvPr/>
            </p:nvSpPr>
            <p:spPr bwMode="auto">
              <a:xfrm>
                <a:off x="2619011" y="5952730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2" name="Triangolo isoscele 17"/>
              <p:cNvSpPr>
                <a:spLocks noChangeArrowheads="1"/>
              </p:cNvSpPr>
              <p:nvPr/>
            </p:nvSpPr>
            <p:spPr bwMode="auto">
              <a:xfrm>
                <a:off x="2486609" y="5494471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3" name="Triangolo isoscele 18"/>
              <p:cNvSpPr>
                <a:spLocks noChangeArrowheads="1"/>
              </p:cNvSpPr>
              <p:nvPr/>
            </p:nvSpPr>
            <p:spPr bwMode="auto">
              <a:xfrm>
                <a:off x="3456135" y="4753956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4" name="Triangolo isoscele 19"/>
              <p:cNvSpPr>
                <a:spLocks noChangeArrowheads="1"/>
              </p:cNvSpPr>
              <p:nvPr/>
            </p:nvSpPr>
            <p:spPr bwMode="auto">
              <a:xfrm>
                <a:off x="1337259" y="5665780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095" name="Triangolo isoscele 20"/>
              <p:cNvSpPr>
                <a:spLocks noChangeArrowheads="1"/>
              </p:cNvSpPr>
              <p:nvPr/>
            </p:nvSpPr>
            <p:spPr bwMode="auto">
              <a:xfrm>
                <a:off x="6077534" y="6452789"/>
                <a:ext cx="264803" cy="216024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83" name="Triangolo isoscele 9"/>
            <p:cNvSpPr>
              <a:spLocks noChangeArrowheads="1"/>
            </p:cNvSpPr>
            <p:nvPr/>
          </p:nvSpPr>
          <p:spPr bwMode="auto">
            <a:xfrm>
              <a:off x="4572001" y="5780767"/>
              <a:ext cx="370080" cy="326915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it-IT"/>
            </a:p>
          </p:txBody>
        </p:sp>
      </p:grpSp>
      <p:pic>
        <p:nvPicPr>
          <p:cNvPr id="1075" name="Immagine 1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67" y="3736090"/>
            <a:ext cx="1282829" cy="14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77" name="Gruppo 4"/>
          <p:cNvGrpSpPr>
            <a:grpSpLocks/>
          </p:cNvGrpSpPr>
          <p:nvPr/>
        </p:nvGrpSpPr>
        <p:grpSpPr bwMode="auto">
          <a:xfrm>
            <a:off x="8481026" y="4075576"/>
            <a:ext cx="1431589" cy="3377355"/>
            <a:chOff x="7593121" y="3328190"/>
            <a:chExt cx="1550880" cy="3230259"/>
          </a:xfrm>
        </p:grpSpPr>
        <p:pic>
          <p:nvPicPr>
            <p:cNvPr id="1079" name="Immagin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3121" y="3328190"/>
              <a:ext cx="1550880" cy="3230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0" name="Triangolo isoscele 9"/>
            <p:cNvSpPr>
              <a:spLocks noChangeArrowheads="1"/>
            </p:cNvSpPr>
            <p:nvPr/>
          </p:nvSpPr>
          <p:spPr bwMode="auto">
            <a:xfrm>
              <a:off x="7741441" y="3493807"/>
              <a:ext cx="240480" cy="195861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it-IT"/>
            </a:p>
          </p:txBody>
        </p:sp>
      </p:grpSp>
      <p:graphicFrame>
        <p:nvGraphicFramePr>
          <p:cNvPr id="1072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391919"/>
              </p:ext>
            </p:extLst>
          </p:nvPr>
        </p:nvGraphicFramePr>
        <p:xfrm>
          <a:off x="7019685" y="769938"/>
          <a:ext cx="2177135" cy="1231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Foglio di lavoro" r:id="rId8" imgW="2038502" imgH="1152550" progId="">
                  <p:embed/>
                </p:oleObj>
              </mc:Choice>
              <mc:Fallback>
                <p:oleObj name="Foglio di lavoro" r:id="rId8" imgW="2038502" imgH="1152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685" y="769938"/>
                        <a:ext cx="2177135" cy="12319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8" name="Rettangolo 5"/>
          <p:cNvSpPr>
            <a:spLocks noChangeArrowheads="1"/>
          </p:cNvSpPr>
          <p:nvPr/>
        </p:nvSpPr>
        <p:spPr bwMode="auto">
          <a:xfrm>
            <a:off x="1" y="838214"/>
            <a:ext cx="7031936" cy="25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marL="188989" indent="-188989">
              <a:lnSpc>
                <a:spcPct val="150000"/>
              </a:lnSpc>
              <a:buFont typeface="Arial" charset="0"/>
              <a:buChar char="•"/>
            </a:pPr>
            <a:r>
              <a:rPr lang="it-IT" sz="1600" b="1" u="sng" dirty="0">
                <a:solidFill>
                  <a:srgbClr val="0070C0"/>
                </a:solidFill>
                <a:latin typeface="Calibri" pitchFamily="34" charset="0"/>
              </a:rPr>
              <a:t>la programmazione operativa, la </a:t>
            </a:r>
            <a:r>
              <a:rPr lang="it-IT" sz="1600" b="1" u="sng" dirty="0">
                <a:solidFill>
                  <a:srgbClr val="FF0000"/>
                </a:solidFill>
                <a:latin typeface="Calibri" pitchFamily="34" charset="0"/>
              </a:rPr>
              <a:t>progettazione</a:t>
            </a:r>
            <a:r>
              <a:rPr lang="it-IT" sz="1600" b="1" u="sng" dirty="0">
                <a:solidFill>
                  <a:srgbClr val="0070C0"/>
                </a:solidFill>
                <a:latin typeface="Calibri" pitchFamily="34" charset="0"/>
              </a:rPr>
              <a:t> e l’attuazione degli interventi deputati alla sicurezza idraulica e di navigazione</a:t>
            </a:r>
          </a:p>
          <a:p>
            <a:pPr marL="188989" indent="-188989">
              <a:lnSpc>
                <a:spcPct val="150000"/>
              </a:lnSpc>
              <a:buFont typeface="Arial" charset="0"/>
              <a:buChar char="•"/>
            </a:pPr>
            <a:r>
              <a:rPr lang="it-IT" sz="1500" dirty="0">
                <a:solidFill>
                  <a:srgbClr val="0070C0"/>
                </a:solidFill>
                <a:latin typeface="Calibri" pitchFamily="34" charset="0"/>
              </a:rPr>
              <a:t>la polizia idraulica delle aree demaniali e di pertinenza, oltre alla istruttoria per il rilascio delle concessioni demaniali</a:t>
            </a:r>
          </a:p>
          <a:p>
            <a:pPr marL="188989" indent="-188989">
              <a:lnSpc>
                <a:spcPct val="150000"/>
              </a:lnSpc>
              <a:buFont typeface="Arial" charset="0"/>
              <a:buChar char="•"/>
            </a:pPr>
            <a:r>
              <a:rPr lang="it-IT" sz="1500" dirty="0">
                <a:solidFill>
                  <a:srgbClr val="0070C0"/>
                </a:solidFill>
                <a:latin typeface="Calibri" pitchFamily="34" charset="0"/>
              </a:rPr>
              <a:t>la gestione del servizio di piena</a:t>
            </a:r>
          </a:p>
          <a:p>
            <a:pPr marL="188989" indent="-188989">
              <a:lnSpc>
                <a:spcPct val="150000"/>
              </a:lnSpc>
              <a:buFont typeface="Arial" charset="0"/>
              <a:buChar char="•"/>
            </a:pPr>
            <a:r>
              <a:rPr lang="it-IT" sz="1500" dirty="0">
                <a:solidFill>
                  <a:srgbClr val="0070C0"/>
                </a:solidFill>
                <a:latin typeface="Calibri" pitchFamily="34" charset="0"/>
              </a:rPr>
              <a:t>il monitoraggio idrografico</a:t>
            </a:r>
          </a:p>
          <a:p>
            <a:pPr marL="188989" indent="-188989">
              <a:lnSpc>
                <a:spcPct val="150000"/>
              </a:lnSpc>
              <a:buFont typeface="Arial" charset="0"/>
              <a:buChar char="•"/>
            </a:pPr>
            <a:r>
              <a:rPr lang="it-IT" sz="1500" dirty="0">
                <a:solidFill>
                  <a:srgbClr val="0070C0"/>
                </a:solidFill>
                <a:latin typeface="Calibri" pitchFamily="34" charset="0"/>
              </a:rPr>
              <a:t>la gestione delle idrovie e della navigazione interna, per i tratti navigabili</a:t>
            </a:r>
          </a:p>
        </p:txBody>
      </p:sp>
      <p:graphicFrame>
        <p:nvGraphicFramePr>
          <p:cNvPr id="1073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3259"/>
              </p:ext>
            </p:extLst>
          </p:nvPr>
        </p:nvGraphicFramePr>
        <p:xfrm>
          <a:off x="7031937" y="2022913"/>
          <a:ext cx="2829925" cy="147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Foglio di lavoro" r:id="rId11" imgW="2648102" imgH="1381110" progId="">
                  <p:embed/>
                </p:oleObj>
              </mc:Choice>
              <mc:Fallback>
                <p:oleObj name="Foglio di lavoro" r:id="rId11" imgW="2648102" imgH="13811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937" y="2022913"/>
                        <a:ext cx="2829925" cy="147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278039" y="179437"/>
            <a:ext cx="363457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/>
            <a:r>
              <a:rPr lang="en-US" sz="2800" b="1" dirty="0" err="1" smtClean="0">
                <a:solidFill>
                  <a:srgbClr val="006699"/>
                </a:solidFill>
              </a:rPr>
              <a:t>Funzioni</a:t>
            </a:r>
            <a:r>
              <a:rPr lang="en-US" sz="2800" b="1" dirty="0" smtClean="0">
                <a:solidFill>
                  <a:srgbClr val="006699"/>
                </a:solidFill>
              </a:rPr>
              <a:t> di AIPo</a:t>
            </a:r>
            <a:endParaRPr lang="en-US" sz="28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24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Rettangolo 5"/>
          <p:cNvSpPr>
            <a:spLocks noChangeArrowheads="1"/>
          </p:cNvSpPr>
          <p:nvPr/>
        </p:nvSpPr>
        <p:spPr bwMode="auto">
          <a:xfrm>
            <a:off x="1" y="838214"/>
            <a:ext cx="7031936" cy="68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b="1" u="sng" dirty="0" smtClean="0">
                <a:solidFill>
                  <a:srgbClr val="0070C0"/>
                </a:solidFill>
                <a:latin typeface="Calibri" pitchFamily="34" charset="0"/>
              </a:rPr>
              <a:t>PROGRAMMA TRIENNALE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808064" y="179437"/>
            <a:ext cx="7104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/>
            <a:r>
              <a:rPr lang="en-US" sz="2800" b="1" dirty="0" err="1" smtClean="0">
                <a:solidFill>
                  <a:srgbClr val="006699"/>
                </a:solidFill>
              </a:rPr>
              <a:t>Funzioni</a:t>
            </a:r>
            <a:r>
              <a:rPr lang="en-US" sz="2800" b="1" dirty="0" smtClean="0">
                <a:solidFill>
                  <a:srgbClr val="006699"/>
                </a:solidFill>
              </a:rPr>
              <a:t> di AIPo</a:t>
            </a:r>
            <a:endParaRPr lang="en-US" sz="2800" b="1" dirty="0">
              <a:solidFill>
                <a:srgbClr val="00669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536813"/>
            <a:ext cx="9445646" cy="584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826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Rettangolo 5"/>
          <p:cNvSpPr>
            <a:spLocks noChangeArrowheads="1"/>
          </p:cNvSpPr>
          <p:nvPr/>
        </p:nvSpPr>
        <p:spPr bwMode="auto">
          <a:xfrm>
            <a:off x="0" y="838214"/>
            <a:ext cx="7030215" cy="139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r>
              <a:rPr lang="it-IT" sz="2800" b="1" u="sng" dirty="0" smtClean="0">
                <a:solidFill>
                  <a:srgbClr val="0070C0"/>
                </a:solidFill>
                <a:latin typeface="Calibri" pitchFamily="34" charset="0"/>
              </a:rPr>
              <a:t>PROGETTAZIONE: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70C0"/>
                </a:solidFill>
                <a:latin typeface="Calibri" pitchFamily="34" charset="0"/>
              </a:rPr>
              <a:t>Interna, funzionari e tecnici della PA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70C0"/>
                </a:solidFill>
                <a:latin typeface="Calibri" pitchFamily="34" charset="0"/>
              </a:rPr>
              <a:t>Esterna, incarichi a professionisti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278039" y="179437"/>
            <a:ext cx="363457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/>
            <a:r>
              <a:rPr lang="it-IT" sz="2800" b="1" dirty="0" smtClean="0">
                <a:solidFill>
                  <a:srgbClr val="006699"/>
                </a:solidFill>
              </a:rPr>
              <a:t>Funzioni</a:t>
            </a:r>
            <a:r>
              <a:rPr lang="en-US" sz="2800" b="1" dirty="0" smtClean="0">
                <a:solidFill>
                  <a:srgbClr val="006699"/>
                </a:solidFill>
              </a:rPr>
              <a:t> di AIPo</a:t>
            </a:r>
            <a:endParaRPr lang="en-US" sz="2800" b="1" dirty="0">
              <a:solidFill>
                <a:srgbClr val="006699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5976416" y="698550"/>
            <a:ext cx="3936199" cy="1534104"/>
            <a:chOff x="2808064" y="2873210"/>
            <a:chExt cx="6867179" cy="3032675"/>
          </a:xfrm>
        </p:grpSpPr>
        <p:pic>
          <p:nvPicPr>
            <p:cNvPr id="3074" name="Picture 2" descr="C:\Users\filippifederica\Downloads\unspecifi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384" y="2915741"/>
              <a:ext cx="3986859" cy="2990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Users\filippifederica\Downloads\unspecified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064" y="2873210"/>
              <a:ext cx="3722616" cy="279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" y="2957938"/>
            <a:ext cx="3406576" cy="225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2232654"/>
            <a:ext cx="2569606" cy="169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3204432"/>
            <a:ext cx="2948940" cy="176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142" y="2411685"/>
            <a:ext cx="3503532" cy="191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155" y="5486160"/>
            <a:ext cx="2254623" cy="15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0" y="5375594"/>
            <a:ext cx="2725953" cy="192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1" y="5486160"/>
            <a:ext cx="4599595" cy="196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723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08288" y="250825"/>
            <a:ext cx="70564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en-US" sz="2800" b="1" dirty="0" err="1" smtClean="0">
                <a:solidFill>
                  <a:srgbClr val="006699"/>
                </a:solidFill>
              </a:rPr>
              <a:t>Attività</a:t>
            </a:r>
            <a:r>
              <a:rPr lang="en-US" sz="2800" b="1" dirty="0" smtClean="0">
                <a:solidFill>
                  <a:srgbClr val="006699"/>
                </a:solidFill>
              </a:rPr>
              <a:t> di </a:t>
            </a:r>
            <a:r>
              <a:rPr lang="en-US" sz="2800" b="1" dirty="0" err="1" smtClean="0">
                <a:solidFill>
                  <a:srgbClr val="006699"/>
                </a:solidFill>
              </a:rPr>
              <a:t>verifica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it-IT" sz="2800" b="1" dirty="0">
                <a:solidFill>
                  <a:srgbClr val="006699"/>
                </a:solidFill>
              </a:rPr>
              <a:t>progettuale</a:t>
            </a:r>
            <a:br>
              <a:rPr lang="it-IT" sz="2800" b="1" dirty="0">
                <a:solidFill>
                  <a:srgbClr val="006699"/>
                </a:solidFill>
              </a:rPr>
            </a:br>
            <a:r>
              <a:rPr lang="it-IT" sz="2800" b="1" dirty="0">
                <a:solidFill>
                  <a:srgbClr val="006699"/>
                </a:solidFill>
              </a:rPr>
              <a:t>DPR 207/2010 (Parte II, Titolo II, Capo II) </a:t>
            </a:r>
            <a:endParaRPr lang="en-US" sz="2800" b="1" dirty="0">
              <a:solidFill>
                <a:srgbClr val="006699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1651266" y="1658927"/>
            <a:ext cx="4968552" cy="5268483"/>
            <a:chOff x="0" y="0"/>
            <a:chExt cx="4604385" cy="3992880"/>
          </a:xfrm>
        </p:grpSpPr>
        <p:cxnSp>
          <p:nvCxnSpPr>
            <p:cNvPr id="4" name="Connettore 2 3"/>
            <p:cNvCxnSpPr/>
            <p:nvPr/>
          </p:nvCxnSpPr>
          <p:spPr>
            <a:xfrm>
              <a:off x="1076325" y="1438275"/>
              <a:ext cx="0" cy="533400"/>
            </a:xfrm>
            <a:prstGeom prst="straightConnector1">
              <a:avLst/>
            </a:prstGeom>
            <a:noFill/>
            <a:ln w="57150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grpSp>
          <p:nvGrpSpPr>
            <p:cNvPr id="5" name="Gruppo 4"/>
            <p:cNvGrpSpPr/>
            <p:nvPr/>
          </p:nvGrpSpPr>
          <p:grpSpPr>
            <a:xfrm>
              <a:off x="0" y="0"/>
              <a:ext cx="4604385" cy="3992880"/>
              <a:chOff x="0" y="0"/>
              <a:chExt cx="4604385" cy="3992880"/>
            </a:xfrm>
          </p:grpSpPr>
          <p:sp>
            <p:nvSpPr>
              <p:cNvPr id="6" name="Elaborazione 5"/>
              <p:cNvSpPr/>
              <p:nvPr/>
            </p:nvSpPr>
            <p:spPr>
              <a:xfrm>
                <a:off x="0" y="0"/>
                <a:ext cx="2156460" cy="449580"/>
              </a:xfrm>
              <a:prstGeom prst="flowChartProcess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cap="small" dirty="0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Avvio attività di progettazione</a:t>
                </a:r>
                <a:endParaRPr lang="it-IT" sz="1600" dirty="0">
                  <a:solidFill>
                    <a:srgbClr val="0070C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7" name="Connettore 2 6"/>
              <p:cNvCxnSpPr/>
              <p:nvPr/>
            </p:nvCxnSpPr>
            <p:spPr>
              <a:xfrm>
                <a:off x="1076325" y="457200"/>
                <a:ext cx="0" cy="533400"/>
              </a:xfrm>
              <a:prstGeom prst="straightConnector1">
                <a:avLst/>
              </a:prstGeom>
              <a:noFill/>
              <a:ln w="5715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8" name="Elaborazione 7"/>
              <p:cNvSpPr/>
              <p:nvPr/>
            </p:nvSpPr>
            <p:spPr>
              <a:xfrm>
                <a:off x="0" y="990600"/>
                <a:ext cx="2156460" cy="449580"/>
              </a:xfrm>
              <a:prstGeom prst="flowChartProcess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cap="small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Progetto preliminare</a:t>
                </a:r>
                <a:endParaRPr lang="it-IT" sz="1600">
                  <a:solidFill>
                    <a:srgbClr val="0070C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" name="Elaborazione 8"/>
              <p:cNvSpPr/>
              <p:nvPr/>
            </p:nvSpPr>
            <p:spPr>
              <a:xfrm>
                <a:off x="0" y="1971675"/>
                <a:ext cx="2156460" cy="449580"/>
              </a:xfrm>
              <a:prstGeom prst="flowChartProcess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cap="small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Progetto definitivo</a:t>
                </a:r>
                <a:endParaRPr lang="it-IT" sz="1600">
                  <a:solidFill>
                    <a:srgbClr val="0070C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10" name="Connettore 2 9"/>
              <p:cNvCxnSpPr/>
              <p:nvPr/>
            </p:nvCxnSpPr>
            <p:spPr>
              <a:xfrm>
                <a:off x="1066800" y="2419350"/>
                <a:ext cx="0" cy="531781"/>
              </a:xfrm>
              <a:prstGeom prst="straightConnector1">
                <a:avLst/>
              </a:prstGeom>
              <a:noFill/>
              <a:ln w="5715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1" name="Elaborazione 10"/>
              <p:cNvSpPr/>
              <p:nvPr/>
            </p:nvSpPr>
            <p:spPr>
              <a:xfrm>
                <a:off x="0" y="2952750"/>
                <a:ext cx="2156460" cy="449580"/>
              </a:xfrm>
              <a:prstGeom prst="flowChartProcess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cap="small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Progetto esecutivo</a:t>
                </a:r>
                <a:endParaRPr lang="it-IT" sz="1600">
                  <a:solidFill>
                    <a:srgbClr val="0070C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" name="Elaborazione 11"/>
              <p:cNvSpPr/>
              <p:nvPr/>
            </p:nvSpPr>
            <p:spPr>
              <a:xfrm>
                <a:off x="2447925" y="0"/>
                <a:ext cx="2156460" cy="449580"/>
              </a:xfrm>
              <a:prstGeom prst="flowChartProcess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cap="small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Attività di verifica</a:t>
                </a:r>
                <a:endParaRPr lang="it-IT" sz="1600">
                  <a:solidFill>
                    <a:srgbClr val="0070C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" name="Elaborazione 12"/>
              <p:cNvSpPr/>
              <p:nvPr/>
            </p:nvSpPr>
            <p:spPr>
              <a:xfrm>
                <a:off x="2447925" y="600075"/>
                <a:ext cx="2156460" cy="2804160"/>
              </a:xfrm>
              <a:prstGeom prst="flowChartProcess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1200"/>
                  </a:spcBef>
                  <a:spcAft>
                    <a:spcPts val="6000"/>
                  </a:spcAft>
                </a:pPr>
                <a:r>
                  <a:rPr lang="it-IT" sz="1600" cap="small" dirty="0" smtClean="0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Verifica progetto preliminare</a:t>
                </a:r>
              </a:p>
              <a:p>
                <a:pPr algn="ctr">
                  <a:lnSpc>
                    <a:spcPct val="115000"/>
                  </a:lnSpc>
                  <a:spcBef>
                    <a:spcPts val="1200"/>
                  </a:spcBef>
                  <a:spcAft>
                    <a:spcPts val="6000"/>
                  </a:spcAft>
                </a:pPr>
                <a:r>
                  <a:rPr lang="it-IT" sz="1600" cap="small" dirty="0" smtClean="0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Verifica progetto </a:t>
                </a:r>
                <a:r>
                  <a:rPr lang="it-IT" sz="1600" cap="small" dirty="0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definito</a:t>
                </a:r>
                <a:endParaRPr lang="it-IT" sz="1400" dirty="0">
                  <a:solidFill>
                    <a:srgbClr val="0070C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Bef>
                    <a:spcPts val="3600"/>
                  </a:spcBef>
                  <a:spcAft>
                    <a:spcPts val="6000"/>
                  </a:spcAft>
                </a:pPr>
                <a:r>
                  <a:rPr lang="it-IT" sz="1600" cap="small" dirty="0" smtClean="0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Verifica progetto </a:t>
                </a:r>
                <a:r>
                  <a:rPr lang="it-IT" sz="1600" cap="small" dirty="0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esecutivo</a:t>
                </a:r>
                <a:endParaRPr lang="it-IT" sz="1600" dirty="0">
                  <a:solidFill>
                    <a:srgbClr val="0070C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Freccia a destra 13"/>
              <p:cNvSpPr/>
              <p:nvPr/>
            </p:nvSpPr>
            <p:spPr>
              <a:xfrm>
                <a:off x="1238250" y="628650"/>
                <a:ext cx="1138458" cy="132606"/>
              </a:xfrm>
              <a:prstGeom prst="rightArrow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F81BD"/>
                </a:solidFill>
                <a:prstDash val="sys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 sz="2800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Freccia a destra 14"/>
              <p:cNvSpPr/>
              <p:nvPr/>
            </p:nvSpPr>
            <p:spPr>
              <a:xfrm>
                <a:off x="1247775" y="1600200"/>
                <a:ext cx="1138458" cy="132606"/>
              </a:xfrm>
              <a:prstGeom prst="rightArrow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F81BD"/>
                </a:solidFill>
                <a:prstDash val="sys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 sz="2800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Freccia a destra 15"/>
              <p:cNvSpPr/>
              <p:nvPr/>
            </p:nvSpPr>
            <p:spPr>
              <a:xfrm>
                <a:off x="1247775" y="2619375"/>
                <a:ext cx="1137920" cy="132080"/>
              </a:xfrm>
              <a:prstGeom prst="rightArrow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4F81BD"/>
                </a:solidFill>
                <a:prstDash val="sys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 sz="2800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Freccia a destra 16"/>
              <p:cNvSpPr/>
              <p:nvPr/>
            </p:nvSpPr>
            <p:spPr>
              <a:xfrm>
                <a:off x="2152650" y="1152525"/>
                <a:ext cx="229576" cy="132606"/>
              </a:xfrm>
              <a:prstGeom prst="rightArrow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 sz="2800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Freccia a destra 17"/>
              <p:cNvSpPr/>
              <p:nvPr/>
            </p:nvSpPr>
            <p:spPr>
              <a:xfrm>
                <a:off x="2162175" y="2143125"/>
                <a:ext cx="229576" cy="132606"/>
              </a:xfrm>
              <a:prstGeom prst="rightArrow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 sz="280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Freccia a destra 18"/>
              <p:cNvSpPr/>
              <p:nvPr/>
            </p:nvSpPr>
            <p:spPr>
              <a:xfrm>
                <a:off x="2162175" y="3095625"/>
                <a:ext cx="229576" cy="132606"/>
              </a:xfrm>
              <a:prstGeom prst="rightArrow">
                <a:avLst/>
              </a:prstGeom>
              <a:solidFill>
                <a:srgbClr val="4F81BD"/>
              </a:solidFill>
              <a:ln w="1905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 sz="2800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Elaborazione 19"/>
              <p:cNvSpPr/>
              <p:nvPr/>
            </p:nvSpPr>
            <p:spPr>
              <a:xfrm>
                <a:off x="2447925" y="3543300"/>
                <a:ext cx="2156460" cy="449580"/>
              </a:xfrm>
              <a:prstGeom prst="flowChartProcess">
                <a:avLst/>
              </a:prstGeom>
              <a:solidFill>
                <a:srgbClr val="4F81BD">
                  <a:lumMod val="20000"/>
                  <a:lumOff val="80000"/>
                </a:srgbClr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cap="small">
                    <a:solidFill>
                      <a:srgbClr val="0070C0"/>
                    </a:solidFill>
                    <a:effectLst/>
                    <a:latin typeface="Calibri"/>
                    <a:ea typeface="Calibri"/>
                    <a:cs typeface="Times New Roman"/>
                  </a:rPr>
                  <a:t>RUP - Validazione</a:t>
                </a:r>
                <a:endParaRPr lang="it-IT" sz="1600">
                  <a:solidFill>
                    <a:srgbClr val="0070C0"/>
                  </a:solidFill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Freccia in giù 20"/>
              <p:cNvSpPr/>
              <p:nvPr/>
            </p:nvSpPr>
            <p:spPr>
              <a:xfrm>
                <a:off x="3381375" y="3400425"/>
                <a:ext cx="184364" cy="138875"/>
              </a:xfrm>
              <a:prstGeom prst="down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 sz="280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96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7134" y="1240278"/>
            <a:ext cx="9599722" cy="614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800" dirty="0">
                <a:solidFill>
                  <a:srgbClr val="006699"/>
                </a:solidFill>
              </a:rPr>
              <a:t>Art. 45: obiettivi della verifica</a:t>
            </a:r>
          </a:p>
          <a:p>
            <a:pPr algn="ctr">
              <a:lnSpc>
                <a:spcPct val="90000"/>
              </a:lnSpc>
            </a:pPr>
            <a:endParaRPr lang="it-IT" sz="24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2400" dirty="0">
                <a:solidFill>
                  <a:srgbClr val="0070C0"/>
                </a:solidFill>
              </a:rPr>
              <a:t>Accertare la conformità della soluzione progettuale prescelta alle specifiche disposizioni funzionali, prestazionali, normative e tecniche contenute nello studio di fattibilità, nel documento preliminare alla progettazione ovvero negli elaborati progettuali dei livelli già approvati.</a:t>
            </a:r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it-IT" sz="2400" dirty="0" smtClean="0">
                <a:solidFill>
                  <a:srgbClr val="0070C0"/>
                </a:solidFill>
              </a:rPr>
              <a:t> completezza </a:t>
            </a:r>
            <a:r>
              <a:rPr lang="it-IT" sz="2400" dirty="0">
                <a:solidFill>
                  <a:srgbClr val="0070C0"/>
                </a:solidFill>
              </a:rPr>
              <a:t>della progettazione;</a:t>
            </a:r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it-IT" sz="2400" dirty="0" smtClean="0">
                <a:solidFill>
                  <a:srgbClr val="0070C0"/>
                </a:solidFill>
              </a:rPr>
              <a:t> coerenza </a:t>
            </a:r>
            <a:r>
              <a:rPr lang="it-IT" sz="2400" dirty="0">
                <a:solidFill>
                  <a:srgbClr val="0070C0"/>
                </a:solidFill>
              </a:rPr>
              <a:t>e completezza del quadro economico in tutti i suoi aspetti;</a:t>
            </a:r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appaltabilità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>
                <a:solidFill>
                  <a:srgbClr val="0070C0"/>
                </a:solidFill>
              </a:rPr>
              <a:t>della soluzione progettuale prescelta;</a:t>
            </a:r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it-IT" sz="2400" dirty="0" smtClean="0">
                <a:solidFill>
                  <a:srgbClr val="0070C0"/>
                </a:solidFill>
              </a:rPr>
              <a:t> presupposti </a:t>
            </a:r>
            <a:r>
              <a:rPr lang="it-IT" sz="2400" dirty="0">
                <a:solidFill>
                  <a:srgbClr val="0070C0"/>
                </a:solidFill>
              </a:rPr>
              <a:t>per la durabilità dell'opera nel tempo;</a:t>
            </a:r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it-IT" sz="2400" dirty="0" smtClean="0">
                <a:solidFill>
                  <a:srgbClr val="0070C0"/>
                </a:solidFill>
              </a:rPr>
              <a:t> minimizzazione </a:t>
            </a:r>
            <a:r>
              <a:rPr lang="it-IT" sz="2400" dirty="0">
                <a:solidFill>
                  <a:srgbClr val="0070C0"/>
                </a:solidFill>
              </a:rPr>
              <a:t>dei rischi di introduzione di varianti e di </a:t>
            </a:r>
            <a:r>
              <a:rPr lang="it-IT" sz="2400" dirty="0" smtClean="0">
                <a:solidFill>
                  <a:srgbClr val="0070C0"/>
                </a:solidFill>
              </a:rPr>
              <a:t>contenzioso</a:t>
            </a:r>
            <a:r>
              <a:rPr lang="it-IT" sz="2400" dirty="0">
                <a:solidFill>
                  <a:srgbClr val="0070C0"/>
                </a:solidFill>
              </a:rPr>
              <a:t>;</a:t>
            </a:r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it-IT" sz="2400" dirty="0" smtClean="0">
                <a:solidFill>
                  <a:srgbClr val="0070C0"/>
                </a:solidFill>
              </a:rPr>
              <a:t> possibilità </a:t>
            </a:r>
            <a:r>
              <a:rPr lang="it-IT" sz="2400" dirty="0">
                <a:solidFill>
                  <a:srgbClr val="0070C0"/>
                </a:solidFill>
              </a:rPr>
              <a:t>di ultimazione dell'opera entro i termini previsti;</a:t>
            </a:r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it-IT" sz="2400" dirty="0" smtClean="0">
                <a:solidFill>
                  <a:srgbClr val="0070C0"/>
                </a:solidFill>
              </a:rPr>
              <a:t> sicurezza </a:t>
            </a:r>
            <a:r>
              <a:rPr lang="it-IT" sz="2400" dirty="0">
                <a:solidFill>
                  <a:srgbClr val="0070C0"/>
                </a:solidFill>
              </a:rPr>
              <a:t>delle maestranze e degli utilizzatori;</a:t>
            </a:r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it-IT" sz="2400" dirty="0" smtClean="0">
                <a:solidFill>
                  <a:srgbClr val="0070C0"/>
                </a:solidFill>
              </a:rPr>
              <a:t> adeguatezza </a:t>
            </a:r>
            <a:r>
              <a:rPr lang="it-IT" sz="2400" dirty="0">
                <a:solidFill>
                  <a:srgbClr val="0070C0"/>
                </a:solidFill>
              </a:rPr>
              <a:t>dei prezzi unitari utilizzati;</a:t>
            </a:r>
          </a:p>
          <a:p>
            <a:pPr>
              <a:lnSpc>
                <a:spcPct val="90000"/>
              </a:lnSpc>
              <a:buFontTx/>
              <a:buAutoNum type="alphaLcParenR"/>
            </a:pPr>
            <a:r>
              <a:rPr lang="it-IT" sz="2400" dirty="0" smtClean="0">
                <a:solidFill>
                  <a:srgbClr val="0070C0"/>
                </a:solidFill>
              </a:rPr>
              <a:t> manutenibilità </a:t>
            </a:r>
            <a:r>
              <a:rPr lang="it-IT" sz="2400" dirty="0">
                <a:solidFill>
                  <a:srgbClr val="0070C0"/>
                </a:solidFill>
              </a:rPr>
              <a:t>delle opere, ove richiesto.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08288" y="250825"/>
            <a:ext cx="70564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en-US" sz="2800" b="1" dirty="0" err="1" smtClean="0">
                <a:solidFill>
                  <a:srgbClr val="006699"/>
                </a:solidFill>
              </a:rPr>
              <a:t>Attività</a:t>
            </a:r>
            <a:r>
              <a:rPr lang="en-US" sz="2800" b="1" dirty="0" smtClean="0">
                <a:solidFill>
                  <a:srgbClr val="006699"/>
                </a:solidFill>
              </a:rPr>
              <a:t> di </a:t>
            </a:r>
            <a:r>
              <a:rPr lang="en-US" sz="2800" b="1" dirty="0" err="1" smtClean="0">
                <a:solidFill>
                  <a:srgbClr val="006699"/>
                </a:solidFill>
              </a:rPr>
              <a:t>verifica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it-IT" sz="2800" b="1" dirty="0">
                <a:solidFill>
                  <a:srgbClr val="006699"/>
                </a:solidFill>
              </a:rPr>
              <a:t>progettuale</a:t>
            </a:r>
            <a:br>
              <a:rPr lang="it-IT" sz="2800" b="1" dirty="0">
                <a:solidFill>
                  <a:srgbClr val="006699"/>
                </a:solidFill>
              </a:rPr>
            </a:br>
            <a:r>
              <a:rPr lang="it-IT" sz="2800" b="1" dirty="0">
                <a:solidFill>
                  <a:srgbClr val="006699"/>
                </a:solidFill>
              </a:rPr>
              <a:t>DPR 207/2010 (Parte II, Titolo II, Capo II) </a:t>
            </a:r>
            <a:endParaRPr lang="en-US" sz="28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2808288" y="250825"/>
            <a:ext cx="7056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en-US" sz="2800" b="1" dirty="0" err="1" smtClean="0">
                <a:solidFill>
                  <a:srgbClr val="006699"/>
                </a:solidFill>
              </a:rPr>
              <a:t>Attività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svolte</a:t>
            </a:r>
            <a:r>
              <a:rPr lang="en-US" sz="2800" b="1" dirty="0" smtClean="0">
                <a:solidFill>
                  <a:srgbClr val="006699"/>
                </a:solidFill>
              </a:rPr>
              <a:t> dal </a:t>
            </a:r>
            <a:r>
              <a:rPr lang="en-US" sz="2800" b="1" dirty="0" err="1" smtClean="0">
                <a:solidFill>
                  <a:srgbClr val="006699"/>
                </a:solidFill>
              </a:rPr>
              <a:t>giugno</a:t>
            </a:r>
            <a:r>
              <a:rPr lang="en-US" sz="2800" b="1" dirty="0" smtClean="0">
                <a:solidFill>
                  <a:srgbClr val="006699"/>
                </a:solidFill>
              </a:rPr>
              <a:t> 2011</a:t>
            </a:r>
            <a:endParaRPr lang="en-US" sz="2800" b="1" dirty="0">
              <a:solidFill>
                <a:srgbClr val="0066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2" y="3063550"/>
            <a:ext cx="9505056" cy="302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8925" y="1032225"/>
            <a:ext cx="92878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L’Ufficio di </a:t>
            </a:r>
            <a:r>
              <a:rPr lang="it-IT" dirty="0">
                <a:solidFill>
                  <a:srgbClr val="0070C0"/>
                </a:solidFill>
              </a:rPr>
              <a:t>“Verifica dei progetti di opere </a:t>
            </a:r>
            <a:r>
              <a:rPr lang="it-IT" dirty="0" err="1" smtClean="0">
                <a:solidFill>
                  <a:srgbClr val="0070C0"/>
                </a:solidFill>
              </a:rPr>
              <a:t>pubbliche”ha</a:t>
            </a:r>
            <a:r>
              <a:rPr lang="it-IT" dirty="0" smtClean="0">
                <a:solidFill>
                  <a:srgbClr val="0070C0"/>
                </a:solidFill>
              </a:rPr>
              <a:t> svolto una attività </a:t>
            </a:r>
            <a:r>
              <a:rPr lang="it-IT" dirty="0">
                <a:solidFill>
                  <a:srgbClr val="0070C0"/>
                </a:solidFill>
              </a:rPr>
              <a:t>obbligatoria per le stazioni </a:t>
            </a:r>
            <a:r>
              <a:rPr lang="it-IT" dirty="0" smtClean="0">
                <a:solidFill>
                  <a:srgbClr val="0070C0"/>
                </a:solidFill>
              </a:rPr>
              <a:t>appaltanti, </a:t>
            </a:r>
            <a:r>
              <a:rPr lang="it-IT" dirty="0">
                <a:solidFill>
                  <a:srgbClr val="0070C0"/>
                </a:solidFill>
              </a:rPr>
              <a:t>a partire dal 9 giugno 2011, preside alle attività necessarie per svolgere le procedure previste dal  Regolamento dei lavori pubblici DPR 207/2010 (Parte II, Titolo II, Capo II, art. 44 ÷ 59), per ogni Progetto messo a base di gara. La normativa prevede che la verifica progettuale </a:t>
            </a:r>
            <a:r>
              <a:rPr lang="it-IT" dirty="0" smtClean="0">
                <a:solidFill>
                  <a:srgbClr val="0070C0"/>
                </a:solidFill>
              </a:rPr>
              <a:t>potesse </a:t>
            </a:r>
            <a:r>
              <a:rPr lang="it-IT" dirty="0">
                <a:solidFill>
                  <a:srgbClr val="0070C0"/>
                </a:solidFill>
              </a:rPr>
              <a:t>essere svolta sia da personale interno alla stazione appaltante (i cosiddetti uffici tecnici) sia con l’ausilio di strutture esterne (società di ingegneria, liberi professionisti, ecc.).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62936" y="6156101"/>
            <a:ext cx="9673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A partire dal mese di giugno 2011 sono state attivate le verifiche di 46 progetti (13 nel 2011, 9 nel 2012, 6 nel 2013, 5 nel 2014 e 11 nel 2015), e sono stati pertanto istituiti 46 “Gruppi tecnici interni”, che hanno coinvolto 41 tra dirigenti e funzionari tecnici e amministrativi di AIPo.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08288" y="250825"/>
            <a:ext cx="7056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800" b="1" dirty="0" smtClean="0">
                <a:solidFill>
                  <a:srgbClr val="006699"/>
                </a:solidFill>
              </a:rPr>
              <a:t>Certificazione di qualità: </a:t>
            </a:r>
            <a:r>
              <a:rPr lang="it-IT" sz="2800" b="1" dirty="0" err="1" smtClean="0">
                <a:solidFill>
                  <a:srgbClr val="006699"/>
                </a:solidFill>
              </a:rPr>
              <a:t>Perchè</a:t>
            </a:r>
            <a:endParaRPr lang="it-IT" sz="2800" b="1" dirty="0">
              <a:solidFill>
                <a:srgbClr val="00669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0252" y="899517"/>
            <a:ext cx="957694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u="sng" dirty="0" smtClean="0">
                <a:solidFill>
                  <a:srgbClr val="0070C0"/>
                </a:solidFill>
              </a:rPr>
              <a:t>Perché </a:t>
            </a:r>
            <a:r>
              <a:rPr lang="it-IT" u="sng" dirty="0">
                <a:solidFill>
                  <a:srgbClr val="0070C0"/>
                </a:solidFill>
              </a:rPr>
              <a:t>AIPo ha scelto  di procedere alla certificazione ISO9001/2008 dell’Attività di verifica progettuale</a:t>
            </a:r>
            <a:r>
              <a:rPr lang="it-IT" dirty="0">
                <a:solidFill>
                  <a:srgbClr val="0070C0"/>
                </a:solidFill>
              </a:rPr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70C0"/>
                </a:solidFill>
              </a:rPr>
              <a:t>obbligo previsto </a:t>
            </a:r>
            <a:r>
              <a:rPr lang="it-IT" dirty="0">
                <a:solidFill>
                  <a:srgbClr val="0070C0"/>
                </a:solidFill>
              </a:rPr>
              <a:t>dal DPR 207/10 </a:t>
            </a:r>
            <a:r>
              <a:rPr lang="it-IT" b="1" dirty="0" smtClean="0">
                <a:solidFill>
                  <a:srgbClr val="0070C0"/>
                </a:solidFill>
              </a:rPr>
              <a:t>ABROGATO:</a:t>
            </a:r>
            <a:endParaRPr lang="it-IT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it-IT" dirty="0">
                <a:solidFill>
                  <a:srgbClr val="0070C0"/>
                </a:solidFill>
              </a:rPr>
              <a:t>specificava che per “sistema interno di controllo qualità”, si intendeva, che per la verifica di </a:t>
            </a:r>
            <a:r>
              <a:rPr lang="it-IT" u="sng" dirty="0">
                <a:solidFill>
                  <a:srgbClr val="0070C0"/>
                </a:solidFill>
              </a:rPr>
              <a:t>progetti relativi a lavori di importo pari o superiore alla soglia di rilevanza comunitaria, il sistema sia coerente con i requisiti della norma UNI EN ISO 9001</a:t>
            </a:r>
            <a:r>
              <a:rPr lang="it-IT" dirty="0">
                <a:solidFill>
                  <a:srgbClr val="0070C0"/>
                </a:solidFill>
              </a:rPr>
              <a:t> e, per la verifica di progetti relativi a lavori inferiori alla soglia di rilevanza comunitaria, il sistema utilizzato sia formalizzato attraverso procedure operative e manuali d’uso;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il </a:t>
            </a:r>
            <a:r>
              <a:rPr lang="it-IT" dirty="0" err="1">
                <a:solidFill>
                  <a:srgbClr val="0070C0"/>
                </a:solidFill>
              </a:rPr>
              <a:t>Dlgs</a:t>
            </a:r>
            <a:r>
              <a:rPr lang="it-IT" dirty="0">
                <a:solidFill>
                  <a:srgbClr val="0070C0"/>
                </a:solidFill>
              </a:rPr>
              <a:t> 50/16 </a:t>
            </a:r>
            <a:r>
              <a:rPr lang="it-IT" b="1" dirty="0">
                <a:solidFill>
                  <a:srgbClr val="0070C0"/>
                </a:solidFill>
              </a:rPr>
              <a:t>COSA </a:t>
            </a:r>
            <a:r>
              <a:rPr lang="it-IT" b="1" dirty="0" smtClean="0">
                <a:solidFill>
                  <a:srgbClr val="0070C0"/>
                </a:solidFill>
              </a:rPr>
              <a:t>CAMBIA:</a:t>
            </a:r>
            <a:endParaRPr lang="it-IT" dirty="0">
              <a:solidFill>
                <a:srgbClr val="0070C0"/>
              </a:solidFill>
            </a:endParaRPr>
          </a:p>
          <a:p>
            <a:pPr marL="446088" lvl="1" indent="11113"/>
            <a:r>
              <a:rPr lang="it-IT" dirty="0">
                <a:solidFill>
                  <a:srgbClr val="0070C0"/>
                </a:solidFill>
              </a:rPr>
              <a:t>Il comma 6 del </a:t>
            </a:r>
            <a:r>
              <a:rPr lang="it-IT" dirty="0" smtClean="0">
                <a:solidFill>
                  <a:srgbClr val="0070C0"/>
                </a:solidFill>
              </a:rPr>
              <a:t>D.Lgs </a:t>
            </a:r>
            <a:r>
              <a:rPr lang="it-IT" dirty="0">
                <a:solidFill>
                  <a:srgbClr val="0070C0"/>
                </a:solidFill>
              </a:rPr>
              <a:t>50/16 prevede che la stazione appaltante possa svolgere l’attività di Verifica progettuale, nei seguenti casi:</a:t>
            </a:r>
          </a:p>
          <a:p>
            <a:pPr lvl="1">
              <a:buFont typeface="Wingdings" pitchFamily="2" charset="2"/>
              <a:buChar char="q"/>
            </a:pPr>
            <a:r>
              <a:rPr lang="it-IT" dirty="0">
                <a:solidFill>
                  <a:srgbClr val="0070C0"/>
                </a:solidFill>
              </a:rPr>
              <a:t>sopra la soglia comunitaria la stazione appaltante non può più effettuare la verifica progettuale;</a:t>
            </a:r>
          </a:p>
          <a:p>
            <a:pPr lvl="1">
              <a:buFont typeface="Wingdings" pitchFamily="2" charset="2"/>
              <a:buChar char="q"/>
            </a:pPr>
            <a:r>
              <a:rPr lang="it-IT" dirty="0">
                <a:solidFill>
                  <a:srgbClr val="0070C0"/>
                </a:solidFill>
              </a:rPr>
              <a:t>lettera c) per i lavori di importo inferiore alla soglia di cui all’articolo 35 (soglia comunitaria) e fino a un milione di euro, ove il progetto sia stato redatto da progettisti esterni o le stesse stazioni appaltanti dispongano di un sistema interno di controllo di qualità ove il progetto sia stato redatto da progettisti interni; </a:t>
            </a:r>
            <a:r>
              <a:rPr lang="it-IT" b="1" dirty="0">
                <a:solidFill>
                  <a:srgbClr val="0070C0"/>
                </a:solidFill>
              </a:rPr>
              <a:t>OBBLIGO</a:t>
            </a:r>
            <a:endParaRPr lang="it-IT" dirty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it-IT" dirty="0">
                <a:solidFill>
                  <a:srgbClr val="0070C0"/>
                </a:solidFill>
              </a:rPr>
              <a:t>lettera d) per i lavori di importo inferiore a un milione di euro, qual ora il RUP decida di avvalersi del Servizio di Verifica progettuale facente parte della struttura di cui all’articolo 31, comma 9. </a:t>
            </a:r>
            <a:r>
              <a:rPr lang="it-IT" b="1" dirty="0">
                <a:solidFill>
                  <a:srgbClr val="0070C0"/>
                </a:solidFill>
              </a:rPr>
              <a:t>FACOLTA’ DEL RUP DI AVVALERSI DEL </a:t>
            </a:r>
            <a:r>
              <a:rPr lang="it-IT" b="1" dirty="0" smtClean="0">
                <a:solidFill>
                  <a:srgbClr val="0070C0"/>
                </a:solidFill>
              </a:rPr>
              <a:t>SERVIZIO</a:t>
            </a:r>
          </a:p>
          <a:p>
            <a:pPr marL="446088" lvl="1" indent="11113"/>
            <a:r>
              <a:rPr lang="it-IT" dirty="0" smtClean="0">
                <a:solidFill>
                  <a:srgbClr val="0070C0"/>
                </a:solidFill>
              </a:rPr>
              <a:t>Le </a:t>
            </a:r>
            <a:r>
              <a:rPr lang="it-IT" b="1" dirty="0" smtClean="0">
                <a:solidFill>
                  <a:srgbClr val="0070C0"/>
                </a:solidFill>
              </a:rPr>
              <a:t>Linee-guida ANAC n.1 </a:t>
            </a:r>
            <a:r>
              <a:rPr lang="it-IT" dirty="0" smtClean="0">
                <a:solidFill>
                  <a:srgbClr val="0070C0"/>
                </a:solidFill>
              </a:rPr>
              <a:t>– Indirizzi generali sull’affidamento dei servizi attinenti all’architettura ingegneria, specifica 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fi-FI" b="1" dirty="0">
                <a:solidFill>
                  <a:srgbClr val="0070C0"/>
                </a:solidFill>
              </a:rPr>
              <a:t>norma UNI EN ISO 9001 </a:t>
            </a:r>
            <a:r>
              <a:rPr lang="it-IT" dirty="0">
                <a:solidFill>
                  <a:srgbClr val="0070C0"/>
                </a:solidFill>
              </a:rPr>
              <a:t>ove </a:t>
            </a:r>
            <a:r>
              <a:rPr lang="it-IT" dirty="0" smtClean="0">
                <a:solidFill>
                  <a:srgbClr val="0070C0"/>
                </a:solidFill>
              </a:rPr>
              <a:t>il progetto </a:t>
            </a:r>
            <a:r>
              <a:rPr lang="it-IT" dirty="0">
                <a:solidFill>
                  <a:srgbClr val="0070C0"/>
                </a:solidFill>
              </a:rPr>
              <a:t>sia stato redatto </a:t>
            </a:r>
            <a:r>
              <a:rPr lang="it-IT" dirty="0" smtClean="0">
                <a:solidFill>
                  <a:srgbClr val="0070C0"/>
                </a:solidFill>
              </a:rPr>
              <a:t>da progettisti interni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808288" y="250825"/>
            <a:ext cx="7056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4400"/>
            <a:r>
              <a:rPr lang="it-IT" sz="2400" b="1" dirty="0" smtClean="0">
                <a:solidFill>
                  <a:srgbClr val="006699"/>
                </a:solidFill>
              </a:rPr>
              <a:t>Attività 2016 Certificazione </a:t>
            </a:r>
            <a:r>
              <a:rPr lang="it-IT" sz="2400" b="1" dirty="0">
                <a:solidFill>
                  <a:srgbClr val="006699"/>
                </a:solidFill>
              </a:rPr>
              <a:t>ISO9001:2008 </a:t>
            </a:r>
            <a:r>
              <a:rPr lang="it-IT" sz="2400" b="1" dirty="0" smtClean="0">
                <a:solidFill>
                  <a:srgbClr val="006699"/>
                </a:solidFill>
              </a:rPr>
              <a:t>Servizio </a:t>
            </a:r>
            <a:r>
              <a:rPr lang="it-IT" sz="2400" b="1" dirty="0">
                <a:solidFill>
                  <a:srgbClr val="006699"/>
                </a:solidFill>
              </a:rPr>
              <a:t>di verifica progettuale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231768" y="1259557"/>
            <a:ext cx="957694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6699"/>
                </a:solidFill>
              </a:rPr>
              <a:t>Le attività propedeutiche alla certificazione ISO9001:2008 del Servizio di verifica progettuale condotte nel 2016 sono le seguenti: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000" dirty="0">
                <a:solidFill>
                  <a:srgbClr val="006699"/>
                </a:solidFill>
              </a:rPr>
              <a:t>Redazione delle procedure e della documentazione coerente con la ISO 9001 per il Servizio di Verifica progettuale. Predisposizione della parte tecnica e della parte qualità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000" dirty="0">
                <a:solidFill>
                  <a:srgbClr val="006699"/>
                </a:solidFill>
              </a:rPr>
              <a:t>Arruolamento del personale dell'Agenzia quale Membro del Gruppo Tecnico interno per la verifica progettuale. Formazione del personale prevista dalla Certificazione ISO 9001/2008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000" dirty="0">
                <a:solidFill>
                  <a:srgbClr val="006699"/>
                </a:solidFill>
              </a:rPr>
              <a:t>Aggiornamento delle procedure alle modifiche e novità introdotte a giugno dal nuovo Codice degli appalti, revisione della documentazione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000" dirty="0">
                <a:solidFill>
                  <a:srgbClr val="006699"/>
                </a:solidFill>
              </a:rPr>
              <a:t>Approvazione delle procedure da parte dell'Amministrazione. Predisposizione della Determina di approvazione e atti collegati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000" dirty="0">
                <a:solidFill>
                  <a:srgbClr val="006699"/>
                </a:solidFill>
              </a:rPr>
              <a:t>Svolgimento di una verifica sperimentale, per testare le procedure e formare il personale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000" dirty="0">
                <a:solidFill>
                  <a:srgbClr val="006699"/>
                </a:solidFill>
              </a:rPr>
              <a:t>Acquisizione del Servizi di certificazione SGQ per la certificazione ISO 9001:2008</a:t>
            </a:r>
          </a:p>
          <a:p>
            <a:r>
              <a:rPr lang="it-IT" sz="2000" dirty="0">
                <a:solidFill>
                  <a:srgbClr val="006699"/>
                </a:solidFill>
              </a:rPr>
              <a:t>Si specifica che la Certificazione ISO9001:2008 è rilasciata all’Ente richiedente da un Organismo accreditato, al termine di un Audit di controllo, che deve avere avuto un esito positivo.</a:t>
            </a:r>
          </a:p>
        </p:txBody>
      </p:sp>
    </p:spTree>
    <p:extLst>
      <p:ext uri="{BB962C8B-B14F-4D97-AF65-F5344CB8AC3E}">
        <p14:creationId xmlns:p14="http://schemas.microsoft.com/office/powerpoint/2010/main" val="1659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</TotalTime>
  <Words>2374</Words>
  <Application>Microsoft Office PowerPoint</Application>
  <PresentationFormat>Personalizzato</PresentationFormat>
  <Paragraphs>134</Paragraphs>
  <Slides>18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 di Office</vt:lpstr>
      <vt:lpstr>Foglio di lavoro</vt:lpstr>
      <vt:lpstr>  La certificazione di qualità del gruppo interno di verifica dei progetti di AIPo Ing. Sandro Bortolotto – Dirigente AIPo PIM Dott.ssa Federica Filippi – Funzionaria AIPo PIM   GIORNATA DELLA TRASPARENZA 2016  Parma, venerdì 16 dicembre 2016 ore 10.00 – 12.45 Sala riunioni  - Strada Garibaldi, n. 75 – 3° piano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La certificazione di qualità del gruppo interno di verifica dei progetti di AIPo Ing. Sandro Bortolotto – Dirigente AIPo PIM Dott.ssa Federica Filippi – Funzionaria AIPo PIM   GIORNATA DELLA TRASPARENZA 2016  Parma, venerdì 16 dicembre 2016 ore 10.00 – 12.45 Sala riunioni  - Strada Garibaldi, n. 75 – 3° piano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 per la redazione di un piano di gestione della vegetazione ripariale</dc:title>
  <dc:creator>Annalaura Tezzon</dc:creator>
  <cp:lastModifiedBy>FF</cp:lastModifiedBy>
  <cp:revision>350</cp:revision>
  <cp:lastPrinted>2014-09-25T14:00:40Z</cp:lastPrinted>
  <dcterms:created xsi:type="dcterms:W3CDTF">2011-08-05T18:27:41Z</dcterms:created>
  <dcterms:modified xsi:type="dcterms:W3CDTF">2016-12-14T18:43:30Z</dcterms:modified>
</cp:coreProperties>
</file>