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6" r:id="rId2"/>
    <p:sldId id="448" r:id="rId3"/>
    <p:sldId id="464" r:id="rId4"/>
    <p:sldId id="455" r:id="rId5"/>
    <p:sldId id="452" r:id="rId6"/>
    <p:sldId id="463" r:id="rId7"/>
    <p:sldId id="466" r:id="rId8"/>
    <p:sldId id="465" r:id="rId9"/>
    <p:sldId id="469" r:id="rId10"/>
    <p:sldId id="467" r:id="rId11"/>
    <p:sldId id="470" r:id="rId12"/>
  </p:sldIdLst>
  <p:sldSz cx="10080625" cy="7559675"/>
  <p:notesSz cx="6669088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99FF"/>
    <a:srgbClr val="FFFF00"/>
    <a:srgbClr val="CC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7273" autoAdjust="0"/>
  </p:normalViewPr>
  <p:slideViewPr>
    <p:cSldViewPr>
      <p:cViewPr>
        <p:scale>
          <a:sx n="90" d="100"/>
          <a:sy n="90" d="100"/>
        </p:scale>
        <p:origin x="-1464" y="-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018BC6EA-FF16-4D26-872D-7DBBDC366C5B}" type="datetimeFigureOut">
              <a:rPr lang="it-IT"/>
              <a:pPr>
                <a:defRPr/>
              </a:pPr>
              <a:t>15/12/2016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31ECB06-8D3A-4460-9D91-AAEC0445D4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18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83512" tIns="41756" rIns="83512" bIns="41756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+mn-ea"/>
              <a:cs typeface="Arial Unicode MS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5663" y="755650"/>
            <a:ext cx="495458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32413" cy="4464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24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75000"/>
              </a:lnSpc>
              <a:buClrTx/>
              <a:buSzPct val="100000"/>
              <a:buFontTx/>
              <a:buNone/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775075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75000"/>
              </a:lnSpc>
              <a:buClrTx/>
              <a:buSzPct val="100000"/>
              <a:buFontTx/>
              <a:buNone/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8924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75000"/>
              </a:lnSpc>
              <a:buClrTx/>
              <a:buSzPct val="100000"/>
              <a:buFontTx/>
              <a:buNone/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429750"/>
            <a:ext cx="28908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75000"/>
              </a:lnSpc>
              <a:buClrTx/>
              <a:buSzPct val="100000"/>
              <a:buFontTx/>
              <a:buNone/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4D7DA9B-7DBA-4D59-A5DB-A0C9BC5E04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15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04813" algn="l"/>
                <a:tab pos="814388" algn="l"/>
                <a:tab pos="1222375" algn="l"/>
                <a:tab pos="1631950" algn="l"/>
                <a:tab pos="2038350" algn="l"/>
                <a:tab pos="2447925" algn="l"/>
                <a:tab pos="2855913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2138" algn="l"/>
                <a:tab pos="7348538" algn="l"/>
                <a:tab pos="7758113" algn="l"/>
                <a:tab pos="8167688" algn="l"/>
              </a:tabLst>
            </a:pPr>
            <a:fld id="{E9C2751B-856B-4D94-9069-DB347A45B297}" type="slidenum">
              <a:rPr 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4813" algn="l"/>
                  <a:tab pos="814388" algn="l"/>
                  <a:tab pos="1222375" algn="l"/>
                  <a:tab pos="1631950" algn="l"/>
                  <a:tab pos="2038350" algn="l"/>
                  <a:tab pos="2447925" algn="l"/>
                  <a:tab pos="2855913" algn="l"/>
                  <a:tab pos="3265488" algn="l"/>
                  <a:tab pos="3673475" algn="l"/>
                  <a:tab pos="4081463" algn="l"/>
                  <a:tab pos="4491038" algn="l"/>
                  <a:tab pos="4899025" algn="l"/>
                  <a:tab pos="5307013" algn="l"/>
                  <a:tab pos="5715000" algn="l"/>
                  <a:tab pos="6124575" algn="l"/>
                  <a:tab pos="6532563" algn="l"/>
                  <a:tab pos="6942138" algn="l"/>
                  <a:tab pos="7348538" algn="l"/>
                  <a:tab pos="7758113" algn="l"/>
                  <a:tab pos="8167688" algn="l"/>
                </a:tabLst>
              </a:pPr>
              <a:t>1</a:t>
            </a:fld>
            <a:endParaRPr 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40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10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04813" algn="l"/>
                <a:tab pos="814388" algn="l"/>
                <a:tab pos="1222375" algn="l"/>
                <a:tab pos="1631950" algn="l"/>
                <a:tab pos="2038350" algn="l"/>
                <a:tab pos="2447925" algn="l"/>
                <a:tab pos="2855913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2138" algn="l"/>
                <a:tab pos="7348538" algn="l"/>
                <a:tab pos="7758113" algn="l"/>
                <a:tab pos="8167688" algn="l"/>
              </a:tabLst>
            </a:pPr>
            <a:fld id="{E9C2751B-856B-4D94-9069-DB347A45B297}" type="slidenum">
              <a:rPr 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4813" algn="l"/>
                  <a:tab pos="814388" algn="l"/>
                  <a:tab pos="1222375" algn="l"/>
                  <a:tab pos="1631950" algn="l"/>
                  <a:tab pos="2038350" algn="l"/>
                  <a:tab pos="2447925" algn="l"/>
                  <a:tab pos="2855913" algn="l"/>
                  <a:tab pos="3265488" algn="l"/>
                  <a:tab pos="3673475" algn="l"/>
                  <a:tab pos="4081463" algn="l"/>
                  <a:tab pos="4491038" algn="l"/>
                  <a:tab pos="4899025" algn="l"/>
                  <a:tab pos="5307013" algn="l"/>
                  <a:tab pos="5715000" algn="l"/>
                  <a:tab pos="6124575" algn="l"/>
                  <a:tab pos="6532563" algn="l"/>
                  <a:tab pos="6942138" algn="l"/>
                  <a:tab pos="7348538" algn="l"/>
                  <a:tab pos="7758113" algn="l"/>
                  <a:tab pos="8167688" algn="l"/>
                </a:tabLst>
              </a:pPr>
              <a:t>11</a:t>
            </a:fld>
            <a:endParaRPr 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40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2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3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A205B-FAE3-4974-BBCF-DDBD86767E12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B79C0-A518-4AA1-9723-0FE7A2567126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89B6F-A53F-460A-8AD3-DDC9559BC7A4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7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8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9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48420"/>
            <a:ext cx="9576594" cy="1259946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16" y="1521466"/>
            <a:ext cx="9576594" cy="5442966"/>
          </a:xfrm>
          <a:prstGeom prst="rect">
            <a:avLst/>
          </a:prstGeom>
        </p:spPr>
        <p:txBody>
          <a:bodyPr lIns="100794" tIns="50397" rIns="100794" bIns="50397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2016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2056701E-279D-4010-B6E0-739AA257620B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6463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17BB2CEA-3D82-4BDD-9400-F0522953981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40ADBA6-7E7A-418B-901F-C851C1D36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FA8AD98-2FCA-4E0D-8E9A-3C326864BE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9067800" cy="4986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8CD8D72-0381-41B8-A650-CE58366B7B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632FAA9-3174-4FF7-9DFB-8D57544A4B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792" y="1115541"/>
            <a:ext cx="9067800" cy="504056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4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5892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57" r:id="rId8"/>
    <p:sldLayoutId id="2147483663" r:id="rId9"/>
    <p:sldLayoutId id="214748366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203575"/>
            <a:ext cx="9070975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3888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cs typeface="Arial Unicode MS" pitchFamily="34" charset="-128"/>
              </a:rPr>
              <a:t/>
            </a:r>
            <a:br>
              <a:rPr lang="it-IT" dirty="0">
                <a:cs typeface="Arial Unicode MS" pitchFamily="34" charset="-128"/>
              </a:rPr>
            </a:br>
            <a:r>
              <a:rPr lang="it-IT" dirty="0">
                <a:cs typeface="Arial Unicode MS" pitchFamily="34" charset="-128"/>
              </a:rPr>
              <a:t/>
            </a:r>
            <a:br>
              <a:rPr lang="it-IT" dirty="0">
                <a:cs typeface="Arial Unicode MS" pitchFamily="34" charset="-128"/>
              </a:rPr>
            </a:br>
            <a:r>
              <a:rPr lang="it-IT" sz="2800" b="1" dirty="0">
                <a:solidFill>
                  <a:srgbClr val="0070C0"/>
                </a:solidFill>
                <a:cs typeface="Arial Unicode MS" pitchFamily="34" charset="-128"/>
              </a:rPr>
              <a:t>Le modalità e le </a:t>
            </a:r>
            <a:r>
              <a:rPr lang="it-IT" sz="2800" b="1" dirty="0" smtClean="0">
                <a:solidFill>
                  <a:srgbClr val="0070C0"/>
                </a:solidFill>
                <a:cs typeface="Arial Unicode MS" pitchFamily="34" charset="-128"/>
              </a:rPr>
              <a:t>procedure </a:t>
            </a:r>
            <a:r>
              <a:rPr lang="it-IT" sz="2800" b="1" dirty="0">
                <a:solidFill>
                  <a:srgbClr val="0070C0"/>
                </a:solidFill>
                <a:cs typeface="Arial Unicode MS" pitchFamily="34" charset="-128"/>
              </a:rPr>
              <a:t>per la gestione del sistema di modellistica per la previsione delle piene – FEWS</a:t>
            </a:r>
            <a:r>
              <a:rPr lang="it-IT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Ing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. Sandro Bortolotto – Dirigente </a:t>
            </a: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AIPo PIM</a:t>
            </a:r>
            <a:b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Ing. Sara Pavan – Funzionaria AIPo PIM – Ufficio Servizio di Piena</a:t>
            </a:r>
            <a: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GIORNATA DELLA TRASPARENZA 2016 </a:t>
            </a:r>
            <a:b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Parma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, venerdì 16 dicembre 2016 ore 10.00 – 12.45</a:t>
            </a:r>
            <a:b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Sala riunioni </a:t>
            </a: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 - Strada 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Garibaldi, n. 75 – 3° piano</a:t>
            </a:r>
            <a:endParaRPr lang="it-IT" sz="2200" i="1" dirty="0" smtClean="0">
              <a:solidFill>
                <a:srgbClr val="0070C0"/>
              </a:solidFill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880072" y="107429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Il sistema FEWS: i modelli meteo probabilistici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763613"/>
            <a:ext cx="853271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44264" y="1026079"/>
            <a:ext cx="9615640" cy="232171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indent="0" eaLnBrk="1" hangingPunct="1">
              <a:spcBef>
                <a:spcPts val="18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Oltre alle previsioni meteo deterministe del modello  LAMI, il sistema fornisce anche previsioni basate su modelli meteo probabilistici (COSMO-LEPS)</a:t>
            </a:r>
          </a:p>
          <a:p>
            <a:pPr indent="0" eaLnBrk="1" hangingPunct="1">
              <a:spcBef>
                <a:spcPts val="1800"/>
              </a:spcBef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81481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203575"/>
            <a:ext cx="9070975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3888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cs typeface="Arial Unicode MS" pitchFamily="34" charset="-128"/>
              </a:rPr>
              <a:t/>
            </a:r>
            <a:br>
              <a:rPr lang="it-IT" dirty="0">
                <a:cs typeface="Arial Unicode MS" pitchFamily="34" charset="-128"/>
              </a:rPr>
            </a:br>
            <a:r>
              <a:rPr lang="it-IT" dirty="0">
                <a:cs typeface="Arial Unicode MS" pitchFamily="34" charset="-128"/>
              </a:rPr>
              <a:t/>
            </a:r>
            <a:br>
              <a:rPr lang="it-IT" dirty="0">
                <a:cs typeface="Arial Unicode MS" pitchFamily="34" charset="-128"/>
              </a:rPr>
            </a:br>
            <a:r>
              <a:rPr lang="it-IT" sz="2800" b="1" dirty="0">
                <a:solidFill>
                  <a:srgbClr val="0070C0"/>
                </a:solidFill>
                <a:cs typeface="Arial Unicode MS" pitchFamily="34" charset="-128"/>
              </a:rPr>
              <a:t>Le modalità e le </a:t>
            </a:r>
            <a:r>
              <a:rPr lang="it-IT" sz="2800" b="1" dirty="0" smtClean="0">
                <a:solidFill>
                  <a:srgbClr val="0070C0"/>
                </a:solidFill>
                <a:cs typeface="Arial Unicode MS" pitchFamily="34" charset="-128"/>
              </a:rPr>
              <a:t>procedure </a:t>
            </a:r>
            <a:r>
              <a:rPr lang="it-IT" sz="2800" b="1" dirty="0">
                <a:solidFill>
                  <a:srgbClr val="0070C0"/>
                </a:solidFill>
                <a:cs typeface="Arial Unicode MS" pitchFamily="34" charset="-128"/>
              </a:rPr>
              <a:t>per la gestione del sistema di modellistica per la previsione delle piene – FEWS</a:t>
            </a:r>
            <a:r>
              <a:rPr lang="it-IT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Ing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. Sandro Bortolotto – Dirigente </a:t>
            </a: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AIPo PIM</a:t>
            </a:r>
            <a:b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Ing. Sara Pavan – Funzionaria AIPo PIM – Ufficio Servizio di Piena</a:t>
            </a:r>
            <a: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GIORNATA DELLA TRASPARENZA 2016 </a:t>
            </a:r>
            <a:b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Parma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, venerdì 16 dicembre 2016 ore 10.00 – 12.45</a:t>
            </a:r>
            <a:b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Sala riunioni </a:t>
            </a: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 - Strada 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Garibaldi, n. 75 – 3° piano</a:t>
            </a:r>
            <a:endParaRPr lang="it-IT" sz="2200" i="1" dirty="0" smtClean="0">
              <a:solidFill>
                <a:srgbClr val="0070C0"/>
              </a:solidFill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438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880072" y="107429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Il sistema FEWS</a:t>
            </a:r>
            <a:endParaRPr lang="it-IT" sz="2400" b="1" dirty="0">
              <a:solidFill>
                <a:srgbClr val="006699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87784" y="1091723"/>
            <a:ext cx="374185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FEWS  è  l’acronimo di </a:t>
            </a:r>
          </a:p>
          <a:p>
            <a:r>
              <a:rPr lang="it-IT" b="1" dirty="0" err="1" smtClean="0">
                <a:solidFill>
                  <a:srgbClr val="0070C0"/>
                </a:solidFill>
                <a:latin typeface="Calibri" pitchFamily="34" charset="0"/>
              </a:rPr>
              <a:t>Flood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Calibri" pitchFamily="34" charset="0"/>
              </a:rPr>
              <a:t>Early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latin typeface="Calibri" pitchFamily="34" charset="0"/>
              </a:rPr>
              <a:t>Warning</a:t>
            </a:r>
            <a:r>
              <a:rPr lang="it-IT" b="1" dirty="0" smtClean="0">
                <a:solidFill>
                  <a:srgbClr val="0070C0"/>
                </a:solidFill>
                <a:latin typeface="Calibri" pitchFamily="34" charset="0"/>
              </a:rPr>
              <a:t> System</a:t>
            </a:r>
          </a:p>
          <a:p>
            <a:endParaRPr lang="it-IT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  <a:latin typeface="Calibri" pitchFamily="34" charset="0"/>
              </a:rPr>
              <a:t>è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</a:rPr>
              <a:t>una piattaforma  aperta per gestire dati  </a:t>
            </a:r>
          </a:p>
          <a:p>
            <a:endParaRPr lang="it-IT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  <a:latin typeface="Calibri" pitchFamily="34" charset="0"/>
              </a:rPr>
              <a:t>nasce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</a:rPr>
              <a:t>e si sviluppa per la previsione idrologica e i sistemi di allertamento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  <a:latin typeface="Calibri" pitchFamily="34" charset="0"/>
              </a:rPr>
              <a:t>si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</a:rPr>
              <a:t>compone di una collezione di moduli che possono essere assemblati  in un sistema personalizzato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  <a:latin typeface="Calibri" pitchFamily="34" charset="0"/>
              </a:rPr>
              <a:t>l’import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</a:rPr>
              <a:t>, l’utilizzo dei dati e la connessione dei modelli sono ampi e  consentono molteplici </a:t>
            </a:r>
            <a:r>
              <a:rPr lang="it-IT" dirty="0" smtClean="0">
                <a:solidFill>
                  <a:srgbClr val="0070C0"/>
                </a:solidFill>
                <a:latin typeface="Calibri" pitchFamily="34" charset="0"/>
              </a:rPr>
              <a:t>utilizzi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  <a:latin typeface="Calibri" pitchFamily="34" charset="0"/>
              </a:rPr>
              <a:t>permette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</a:rPr>
              <a:t>la connessione di svariati modelli </a:t>
            </a:r>
            <a:r>
              <a:rPr lang="it-IT" dirty="0" smtClean="0">
                <a:solidFill>
                  <a:srgbClr val="0070C0"/>
                </a:solidFill>
                <a:latin typeface="Calibri" pitchFamily="34" charset="0"/>
              </a:rPr>
              <a:t>e può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</a:rPr>
              <a:t>essere ampliato ed aggiornato </a:t>
            </a:r>
            <a:r>
              <a:rPr lang="it-IT" dirty="0" smtClean="0">
                <a:solidFill>
                  <a:srgbClr val="0070C0"/>
                </a:solidFill>
                <a:latin typeface="Calibri" pitchFamily="34" charset="0"/>
              </a:rPr>
              <a:t>in base alle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</a:rPr>
              <a:t>esigenze  </a:t>
            </a:r>
          </a:p>
          <a:p>
            <a:endParaRPr lang="it-IT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0211" y="1624961"/>
            <a:ext cx="5876645" cy="503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2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880072" y="107429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Il sistema FEWS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768" y="948084"/>
            <a:ext cx="7953740" cy="520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Logo del Dipartimento della Protezione Civ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72" y="4571925"/>
            <a:ext cx="1714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43767" y="6303019"/>
            <a:ext cx="9792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alibri" pitchFamily="34" charset="0"/>
              </a:rPr>
              <a:t>Il sistema di modellistica realizzato è composto da </a:t>
            </a:r>
            <a:r>
              <a:rPr lang="it-IT" sz="1600" b="1" u="sng" dirty="0">
                <a:solidFill>
                  <a:srgbClr val="0070C0"/>
                </a:solidFill>
                <a:latin typeface="Calibri" pitchFamily="34" charset="0"/>
              </a:rPr>
              <a:t>un master centrale</a:t>
            </a:r>
            <a:r>
              <a:rPr lang="it-IT" sz="1600" dirty="0">
                <a:solidFill>
                  <a:srgbClr val="0070C0"/>
                </a:solidFill>
                <a:latin typeface="Calibri" pitchFamily="34" charset="0"/>
              </a:rPr>
              <a:t>, di proprietà dell’AIPo ed operativo a Parma presso il Centro Operativo di ARPAE-SIMC dell’Emilia-Romagna, </a:t>
            </a:r>
            <a:r>
              <a:rPr lang="it-IT" sz="1600" b="1" u="sng" dirty="0">
                <a:solidFill>
                  <a:srgbClr val="0070C0"/>
                </a:solidFill>
                <a:latin typeface="Calibri" pitchFamily="34" charset="0"/>
              </a:rPr>
              <a:t>e </a:t>
            </a:r>
            <a:r>
              <a:rPr lang="it-IT" sz="1600" b="1" u="sng" dirty="0" smtClean="0">
                <a:solidFill>
                  <a:srgbClr val="0070C0"/>
                </a:solidFill>
                <a:latin typeface="Calibri" pitchFamily="34" charset="0"/>
              </a:rPr>
              <a:t>5 </a:t>
            </a:r>
            <a:r>
              <a:rPr lang="it-IT" sz="1600" b="1" u="sng" dirty="0">
                <a:solidFill>
                  <a:srgbClr val="0070C0"/>
                </a:solidFill>
                <a:latin typeface="Calibri" pitchFamily="34" charset="0"/>
              </a:rPr>
              <a:t>master secondari (‘</a:t>
            </a:r>
            <a:r>
              <a:rPr lang="it-IT" sz="1600" b="1" u="sng" dirty="0" err="1">
                <a:solidFill>
                  <a:srgbClr val="0070C0"/>
                </a:solidFill>
                <a:latin typeface="Calibri" pitchFamily="34" charset="0"/>
              </a:rPr>
              <a:t>slaves</a:t>
            </a:r>
            <a:r>
              <a:rPr lang="it-IT" sz="1600" b="1" u="sng" dirty="0">
                <a:solidFill>
                  <a:srgbClr val="0070C0"/>
                </a:solidFill>
                <a:latin typeface="Calibri" pitchFamily="34" charset="0"/>
              </a:rPr>
              <a:t>’) </a:t>
            </a:r>
            <a:r>
              <a:rPr lang="it-IT" sz="1600" dirty="0">
                <a:solidFill>
                  <a:srgbClr val="0070C0"/>
                </a:solidFill>
                <a:latin typeface="Calibri" pitchFamily="34" charset="0"/>
              </a:rPr>
              <a:t>operativi presso il </a:t>
            </a:r>
            <a:r>
              <a:rPr lang="it-IT" sz="1600" b="1" dirty="0">
                <a:solidFill>
                  <a:srgbClr val="FF0000"/>
                </a:solidFill>
                <a:latin typeface="Calibri" pitchFamily="34" charset="0"/>
              </a:rPr>
              <a:t>Centro Funzionale Centrale del Dipartimento della Protezione Civile sito a Roma </a:t>
            </a:r>
            <a:r>
              <a:rPr lang="it-IT" sz="1600" dirty="0">
                <a:solidFill>
                  <a:srgbClr val="0070C0"/>
                </a:solidFill>
                <a:latin typeface="Calibri" pitchFamily="34" charset="0"/>
              </a:rPr>
              <a:t>e i </a:t>
            </a:r>
            <a:r>
              <a:rPr lang="it-IT" sz="1600" b="1" dirty="0">
                <a:solidFill>
                  <a:srgbClr val="92D050"/>
                </a:solidFill>
                <a:latin typeface="Calibri" pitchFamily="34" charset="0"/>
              </a:rPr>
              <a:t>Centri Funzionali Decentrati di Piemonte, Lombardia, Valle d’Aosta e Veneto, rispettivamente siti a Torino, Milano, Aosta e Marghera</a:t>
            </a:r>
          </a:p>
        </p:txBody>
      </p:sp>
      <p:sp>
        <p:nvSpPr>
          <p:cNvPr id="4" name="Ovale 3"/>
          <p:cNvSpPr/>
          <p:nvPr/>
        </p:nvSpPr>
        <p:spPr bwMode="auto">
          <a:xfrm>
            <a:off x="6120432" y="3552092"/>
            <a:ext cx="143842" cy="15573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4048717" y="4416188"/>
            <a:ext cx="143842" cy="15573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2880246" y="3203773"/>
            <a:ext cx="143842" cy="15573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1295896" y="3984140"/>
            <a:ext cx="143842" cy="15573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1007864" y="2987749"/>
            <a:ext cx="143842" cy="15573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24088" y="2987749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tx1"/>
                </a:solidFill>
                <a:latin typeface="Comic Sans MS" pitchFamily="66" charset="0"/>
              </a:rPr>
              <a:t>MILANO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07864" y="3570457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chemeClr val="tx1"/>
                </a:solidFill>
                <a:latin typeface="Comic Sans MS" pitchFamily="66" charset="0"/>
              </a:rPr>
              <a:t>TORINO</a:t>
            </a:r>
            <a:endParaRPr lang="it-IT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7201" y="2448560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chemeClr val="tx1"/>
                </a:solidFill>
                <a:latin typeface="Comic Sans MS" pitchFamily="66" charset="0"/>
              </a:rPr>
              <a:t>AOSTA</a:t>
            </a:r>
            <a:endParaRPr lang="it-IT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12120" y="4104744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chemeClr val="tx1"/>
                </a:solidFill>
                <a:latin typeface="Comic Sans MS" pitchFamily="66" charset="0"/>
              </a:rPr>
              <a:t>PARMA</a:t>
            </a:r>
            <a:endParaRPr lang="it-IT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264448" y="3491805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chemeClr val="tx1"/>
                </a:solidFill>
                <a:latin typeface="Comic Sans MS" pitchFamily="66" charset="0"/>
              </a:rPr>
              <a:t>VENEZIA</a:t>
            </a:r>
            <a:endParaRPr lang="it-IT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568704" y="4176752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solidFill>
                  <a:schemeClr val="tx1"/>
                </a:solidFill>
                <a:latin typeface="Comic Sans MS" pitchFamily="66" charset="0"/>
              </a:rPr>
              <a:t>ROMA</a:t>
            </a:r>
            <a:endParaRPr lang="it-IT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6" name="Picture 6" descr="File:Server-multipl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63" y="3678259"/>
            <a:ext cx="928365" cy="13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magine vettoriale server ico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2230854"/>
            <a:ext cx="630452" cy="9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magine vettoriale server ico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66" y="3929728"/>
            <a:ext cx="630452" cy="9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mmagine vettoriale server ico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07" y="2073778"/>
            <a:ext cx="630452" cy="9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mmagine vettoriale server ico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38" y="2460527"/>
            <a:ext cx="630452" cy="9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magine vettoriale server ico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96" y="3022942"/>
            <a:ext cx="630452" cy="9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984528" y="4335121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tx1"/>
                </a:solidFill>
              </a:rPr>
              <a:t>+</a:t>
            </a:r>
            <a:endParaRPr lang="it-IT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01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713" y="2267669"/>
            <a:ext cx="9033103" cy="490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154364" y="1115541"/>
            <a:ext cx="4489029" cy="2283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algn="ctr">
            <a:solidFill>
              <a:srgbClr val="0066FF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>
              <a:defRPr/>
            </a:pPr>
            <a:endParaRPr lang="it-IT" dirty="0">
              <a:solidFill>
                <a:srgbClr val="4FCEFF"/>
              </a:solidFill>
              <a:latin typeface="Constantia" pitchFamily="18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4464248" y="794704"/>
            <a:ext cx="5112567" cy="655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Il sistema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acquisisce </a:t>
            </a:r>
            <a:r>
              <a:rPr lang="it-IT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in tempo reale una </a:t>
            </a:r>
            <a:r>
              <a:rPr lang="it-IT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serie di dati dalla rete </a:t>
            </a:r>
            <a:r>
              <a:rPr lang="it-IT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di monitoraggio di tutto il bacino del Po</a:t>
            </a:r>
            <a:endParaRPr lang="it-IT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774" name="Rettangolo 6"/>
          <p:cNvSpPr>
            <a:spLocks noChangeArrowheads="1"/>
          </p:cNvSpPr>
          <p:nvPr/>
        </p:nvSpPr>
        <p:spPr bwMode="auto">
          <a:xfrm>
            <a:off x="912354" y="1306775"/>
            <a:ext cx="3307705" cy="176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it-IT" dirty="0">
                <a:latin typeface="Constantia" pitchFamily="18" charset="0"/>
              </a:rPr>
              <a:t>Rete di monitoraggio :</a:t>
            </a:r>
          </a:p>
          <a:p>
            <a:r>
              <a:rPr lang="it-IT" dirty="0" smtClean="0">
                <a:latin typeface="Constantia" pitchFamily="18" charset="0"/>
              </a:rPr>
              <a:t>863 Idrometri </a:t>
            </a:r>
            <a:r>
              <a:rPr lang="it-IT" dirty="0">
                <a:latin typeface="Constantia" pitchFamily="18" charset="0"/>
              </a:rPr>
              <a:t>(blu)</a:t>
            </a:r>
          </a:p>
          <a:p>
            <a:r>
              <a:rPr lang="it-IT" dirty="0" smtClean="0">
                <a:latin typeface="Constantia" pitchFamily="18" charset="0"/>
              </a:rPr>
              <a:t>1082  </a:t>
            </a:r>
            <a:r>
              <a:rPr lang="it-IT" dirty="0">
                <a:latin typeface="Constantia" pitchFamily="18" charset="0"/>
              </a:rPr>
              <a:t>Pluviometri (verde)</a:t>
            </a:r>
          </a:p>
          <a:p>
            <a:r>
              <a:rPr lang="it-IT" dirty="0" smtClean="0">
                <a:latin typeface="Constantia" pitchFamily="18" charset="0"/>
              </a:rPr>
              <a:t>167 Nivometri </a:t>
            </a:r>
            <a:r>
              <a:rPr lang="it-IT" dirty="0">
                <a:latin typeface="Constantia" pitchFamily="18" charset="0"/>
              </a:rPr>
              <a:t>(verde)</a:t>
            </a:r>
          </a:p>
          <a:p>
            <a:r>
              <a:rPr lang="it-IT" dirty="0" smtClean="0">
                <a:latin typeface="Constantia" pitchFamily="18" charset="0"/>
              </a:rPr>
              <a:t>870   </a:t>
            </a:r>
            <a:r>
              <a:rPr lang="it-IT" dirty="0">
                <a:latin typeface="Constantia" pitchFamily="18" charset="0"/>
              </a:rPr>
              <a:t>Termometri (verde)</a:t>
            </a:r>
          </a:p>
          <a:p>
            <a:r>
              <a:rPr lang="it-IT" dirty="0">
                <a:latin typeface="Constantia" pitchFamily="18" charset="0"/>
              </a:rPr>
              <a:t>193    Dighe RID (violetto)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87562" y="107428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Il sistema di monitoraggio</a:t>
            </a:r>
            <a:endParaRPr lang="it-IT" sz="24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6"/>
          <p:cNvSpPr>
            <a:spLocks noChangeAspect="1" noChangeArrowheads="1"/>
          </p:cNvSpPr>
          <p:nvPr/>
        </p:nvSpPr>
        <p:spPr bwMode="auto">
          <a:xfrm>
            <a:off x="1848115" y="1847921"/>
            <a:ext cx="6020373" cy="53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931520" y="5020477"/>
            <a:ext cx="1344083" cy="607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145" tIns="30573" rIns="61145" bIns="30573"/>
          <a:lstStyle/>
          <a:p>
            <a:pPr algn="ctr"/>
            <a:r>
              <a:rPr lang="it-IT" sz="1300" b="1">
                <a:solidFill>
                  <a:schemeClr val="tx1"/>
                </a:solidFill>
                <a:latin typeface="Comic Sans MS" pitchFamily="66" charset="0"/>
              </a:rPr>
              <a:t>HEC-HMS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398111" y="5020477"/>
            <a:ext cx="1345834" cy="607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b="1">
                <a:solidFill>
                  <a:schemeClr val="tx1"/>
                </a:solidFill>
                <a:latin typeface="Comic Sans MS" pitchFamily="66" charset="0"/>
              </a:rPr>
              <a:t>DHI-NAM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910205" y="5029227"/>
            <a:ext cx="1344083" cy="607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b="1">
                <a:solidFill>
                  <a:schemeClr val="tx1"/>
                </a:solidFill>
                <a:latin typeface="Comic Sans MS" pitchFamily="66" charset="0"/>
              </a:rPr>
              <a:t>  TOPKAPI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970023" y="6051183"/>
            <a:ext cx="1344083" cy="6089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b="1">
                <a:solidFill>
                  <a:schemeClr val="tx1"/>
                </a:solidFill>
                <a:latin typeface="Comic Sans MS" pitchFamily="66" charset="0"/>
              </a:rPr>
              <a:t>  HEC-RAS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6436613" y="6051183"/>
            <a:ext cx="1345834" cy="6089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b="1">
                <a:solidFill>
                  <a:schemeClr val="tx1"/>
                </a:solidFill>
                <a:latin typeface="Comic Sans MS" pitchFamily="66" charset="0"/>
              </a:rPr>
              <a:t>DHI – M11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7948707" y="6028433"/>
            <a:ext cx="1344083" cy="6089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b="1">
                <a:solidFill>
                  <a:schemeClr val="tx1"/>
                </a:solidFill>
                <a:latin typeface="Comic Sans MS" pitchFamily="66" charset="0"/>
              </a:rPr>
              <a:t> SOBEK</a:t>
            </a:r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5720820" y="5620702"/>
            <a:ext cx="0" cy="4077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7187411" y="5620702"/>
            <a:ext cx="1750" cy="4077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8583997" y="5620702"/>
            <a:ext cx="0" cy="4077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 flipH="1">
            <a:off x="7160226" y="2634708"/>
            <a:ext cx="733295" cy="121794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 flipH="1">
            <a:off x="5688384" y="2627709"/>
            <a:ext cx="2201637" cy="121794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>
            <a:off x="7890021" y="2627709"/>
            <a:ext cx="731545" cy="121794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5066280" y="3995861"/>
            <a:ext cx="1205824" cy="4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b="1">
                <a:solidFill>
                  <a:schemeClr val="tx1"/>
                </a:solidFill>
                <a:latin typeface="Comic Sans MS" pitchFamily="66" charset="0"/>
              </a:rPr>
              <a:t>Prima catena</a:t>
            </a:r>
          </a:p>
        </p:txBody>
      </p:sp>
      <p:sp>
        <p:nvSpPr>
          <p:cNvPr id="12308" name="Text Box 23"/>
          <p:cNvSpPr txBox="1">
            <a:spLocks noChangeArrowheads="1"/>
          </p:cNvSpPr>
          <p:nvPr/>
        </p:nvSpPr>
        <p:spPr bwMode="auto">
          <a:xfrm>
            <a:off x="6615125" y="3995861"/>
            <a:ext cx="1521531" cy="4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b="1" dirty="0">
                <a:solidFill>
                  <a:schemeClr val="tx1"/>
                </a:solidFill>
                <a:latin typeface="Comic Sans MS" pitchFamily="66" charset="0"/>
              </a:rPr>
              <a:t>Seconda catena</a:t>
            </a:r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8246226" y="3995861"/>
            <a:ext cx="1186574" cy="40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b="1">
                <a:solidFill>
                  <a:schemeClr val="tx1"/>
                </a:solidFill>
                <a:latin typeface="Comic Sans MS" pitchFamily="66" charset="0"/>
              </a:rPr>
              <a:t>Terza catena</a:t>
            </a:r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337770" y="971525"/>
            <a:ext cx="2322395" cy="17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500" dirty="0">
                <a:solidFill>
                  <a:schemeClr val="tx1"/>
                </a:solidFill>
                <a:latin typeface="Comic Sans MS" pitchFamily="66" charset="0"/>
              </a:rPr>
              <a:t>PRECIPITAZIONI</a:t>
            </a:r>
          </a:p>
          <a:p>
            <a:r>
              <a:rPr lang="it-IT" sz="1500" dirty="0">
                <a:solidFill>
                  <a:schemeClr val="tx1"/>
                </a:solidFill>
                <a:latin typeface="Comic Sans MS" pitchFamily="66" charset="0"/>
              </a:rPr>
              <a:t>TEMPERATURE</a:t>
            </a:r>
          </a:p>
          <a:p>
            <a:r>
              <a:rPr lang="it-IT" sz="1500" dirty="0">
                <a:solidFill>
                  <a:schemeClr val="tx1"/>
                </a:solidFill>
                <a:latin typeface="Comic Sans MS" pitchFamily="66" charset="0"/>
              </a:rPr>
              <a:t>LIVELLI/PORTATE</a:t>
            </a:r>
          </a:p>
          <a:p>
            <a:endParaRPr lang="it-IT" sz="15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it-IT" sz="1500" dirty="0" smtClean="0">
                <a:solidFill>
                  <a:schemeClr val="tx1"/>
                </a:solidFill>
                <a:latin typeface="Comic Sans MS" pitchFamily="66" charset="0"/>
              </a:rPr>
              <a:t>+</a:t>
            </a:r>
          </a:p>
          <a:p>
            <a:endParaRPr lang="it-IT" sz="15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it-IT" sz="1500" dirty="0" smtClean="0">
                <a:solidFill>
                  <a:schemeClr val="tx1"/>
                </a:solidFill>
                <a:latin typeface="Comic Sans MS" pitchFamily="66" charset="0"/>
              </a:rPr>
              <a:t>PREVISIONI di</a:t>
            </a:r>
          </a:p>
          <a:p>
            <a:r>
              <a:rPr lang="it-IT" sz="1500" dirty="0" smtClean="0">
                <a:solidFill>
                  <a:schemeClr val="tx1"/>
                </a:solidFill>
                <a:latin typeface="Comic Sans MS" pitchFamily="66" charset="0"/>
              </a:rPr>
              <a:t>PRECIPITAZIONI</a:t>
            </a:r>
            <a:endParaRPr lang="it-IT" sz="15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it-IT" sz="1500" dirty="0">
                <a:solidFill>
                  <a:schemeClr val="tx1"/>
                </a:solidFill>
                <a:latin typeface="Comic Sans MS" pitchFamily="66" charset="0"/>
              </a:rPr>
              <a:t>TEMPERATURE</a:t>
            </a:r>
          </a:p>
        </p:txBody>
      </p:sp>
      <p:sp>
        <p:nvSpPr>
          <p:cNvPr id="12313" name="AutoShape 28"/>
          <p:cNvSpPr>
            <a:spLocks/>
          </p:cNvSpPr>
          <p:nvPr/>
        </p:nvSpPr>
        <p:spPr bwMode="auto">
          <a:xfrm>
            <a:off x="2468529" y="899517"/>
            <a:ext cx="122508" cy="862712"/>
          </a:xfrm>
          <a:prstGeom prst="rightBrace">
            <a:avLst>
              <a:gd name="adj1" fmla="val 5869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314" name="Text Box 29"/>
          <p:cNvSpPr txBox="1">
            <a:spLocks noChangeArrowheads="1"/>
          </p:cNvSpPr>
          <p:nvPr/>
        </p:nvSpPr>
        <p:spPr bwMode="auto">
          <a:xfrm>
            <a:off x="2917989" y="1043533"/>
            <a:ext cx="2756421" cy="736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145" tIns="30573" rIns="61145" bIns="30573"/>
          <a:lstStyle/>
          <a:p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Osservati/Telemisura</a:t>
            </a:r>
          </a:p>
          <a:p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315" name="AutoShape 30"/>
          <p:cNvSpPr>
            <a:spLocks/>
          </p:cNvSpPr>
          <p:nvPr/>
        </p:nvSpPr>
        <p:spPr bwMode="auto">
          <a:xfrm>
            <a:off x="2441401" y="2349471"/>
            <a:ext cx="88382" cy="613471"/>
          </a:xfrm>
          <a:prstGeom prst="rightBrace">
            <a:avLst>
              <a:gd name="adj1" fmla="val 2345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316" name="Text Box 31"/>
          <p:cNvSpPr txBox="1">
            <a:spLocks noChangeArrowheads="1"/>
          </p:cNvSpPr>
          <p:nvPr/>
        </p:nvSpPr>
        <p:spPr bwMode="auto">
          <a:xfrm>
            <a:off x="2895295" y="2565710"/>
            <a:ext cx="2698051" cy="397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Modelli Meteorologici</a:t>
            </a:r>
            <a:endParaRPr lang="it-IT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317" name="Text Box 32"/>
          <p:cNvSpPr txBox="1">
            <a:spLocks noChangeArrowheads="1"/>
          </p:cNvSpPr>
          <p:nvPr/>
        </p:nvSpPr>
        <p:spPr bwMode="auto">
          <a:xfrm>
            <a:off x="6293391" y="2071233"/>
            <a:ext cx="3414462" cy="556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1145" tIns="30573" rIns="61145" bIns="30573"/>
          <a:lstStyle/>
          <a:p>
            <a:r>
              <a:rPr lang="it-IT" sz="1300" dirty="0">
                <a:solidFill>
                  <a:schemeClr val="tx1"/>
                </a:solidFill>
                <a:latin typeface="Comic Sans MS" pitchFamily="66" charset="0"/>
              </a:rPr>
              <a:t>VALIDAZIONE, INTERPOLAZIONE</a:t>
            </a:r>
          </a:p>
          <a:p>
            <a:r>
              <a:rPr lang="it-IT" sz="1300" dirty="0">
                <a:solidFill>
                  <a:schemeClr val="tx1"/>
                </a:solidFill>
                <a:latin typeface="Comic Sans MS" pitchFamily="66" charset="0"/>
              </a:rPr>
              <a:t>E TRANSFORMAZIONE DATI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880072" y="107429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Le catene modellistiche</a:t>
            </a:r>
            <a:endParaRPr lang="it-IT" sz="2400" b="1" dirty="0">
              <a:solidFill>
                <a:srgbClr val="006699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5593346" y="1511935"/>
            <a:ext cx="638791" cy="508354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/>
        </p:spPr>
      </p:cxnSp>
      <p:cxnSp>
        <p:nvCxnSpPr>
          <p:cNvPr id="34" name="Connettore 2 33"/>
          <p:cNvCxnSpPr>
            <a:stCxn id="12316" idx="3"/>
          </p:cNvCxnSpPr>
          <p:nvPr/>
        </p:nvCxnSpPr>
        <p:spPr bwMode="auto">
          <a:xfrm flipV="1">
            <a:off x="5593346" y="2336728"/>
            <a:ext cx="560035" cy="427599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/>
        </p:spPr>
      </p:cxnSp>
      <p:pic>
        <p:nvPicPr>
          <p:cNvPr id="39" name="Picture 15" descr="sesi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5217156"/>
            <a:ext cx="3600400" cy="2194242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22329"/>
              </p:ext>
            </p:extLst>
          </p:nvPr>
        </p:nvGraphicFramePr>
        <p:xfrm>
          <a:off x="1109252" y="3104483"/>
          <a:ext cx="3571020" cy="211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5" imgW="4123810" imgH="2847619" progId="">
                  <p:embed/>
                </p:oleObj>
              </mc:Choice>
              <mc:Fallback>
                <p:oleObj r:id="rId5" imgW="4123810" imgH="284761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252" y="3104483"/>
                        <a:ext cx="3571020" cy="2115514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928021" y="4283893"/>
            <a:ext cx="4326267" cy="607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145" tIns="30573" rIns="61145" bIns="30573"/>
          <a:lstStyle/>
          <a:p>
            <a:pPr algn="ctr"/>
            <a:endParaRPr lang="it-IT" sz="13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it-IT" sz="1300" b="1" dirty="0" smtClean="0">
                <a:solidFill>
                  <a:schemeClr val="tx1"/>
                </a:solidFill>
                <a:latin typeface="Comic Sans MS" pitchFamily="66" charset="0"/>
              </a:rPr>
              <a:t>MODELLI IDROLOGICI</a:t>
            </a:r>
            <a:endParaRPr lang="it-IT" sz="13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4970023" y="6804173"/>
            <a:ext cx="4326267" cy="607224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1145" tIns="30573" rIns="61145" bIns="30573"/>
          <a:lstStyle/>
          <a:p>
            <a:pPr algn="ctr"/>
            <a:endParaRPr lang="it-IT" sz="1300" b="1" dirty="0" smtClean="0">
              <a:latin typeface="Comic Sans MS" pitchFamily="66" charset="0"/>
            </a:endParaRPr>
          </a:p>
          <a:p>
            <a:pPr algn="ctr"/>
            <a:r>
              <a:rPr lang="it-IT" sz="1300" b="1" dirty="0" smtClean="0">
                <a:latin typeface="Comic Sans MS" pitchFamily="66" charset="0"/>
              </a:rPr>
              <a:t>MODELLI IDRAULICI</a:t>
            </a:r>
            <a:endParaRPr lang="it-IT" sz="13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48861" y="1170095"/>
            <a:ext cx="2476392" cy="232171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~ 400 </a:t>
            </a:r>
            <a:r>
              <a:rPr lang="it-IT" sz="1800" kern="12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bacini idrologici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~ 400 </a:t>
            </a:r>
            <a:r>
              <a:rPr lang="it-IT" sz="1800" kern="12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rami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~ 120 </a:t>
            </a:r>
            <a:r>
              <a:rPr lang="it-IT" sz="1800" kern="12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corsi d’acqua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~ 250 </a:t>
            </a:r>
            <a:r>
              <a:rPr lang="it-IT" sz="1800" kern="12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strutture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~ 50 strutture regolabili</a:t>
            </a:r>
            <a:endParaRPr lang="it-IT" sz="1800" kern="1200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~ 11380 </a:t>
            </a:r>
            <a:r>
              <a:rPr lang="it-IT" sz="1800" kern="12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sezioni</a:t>
            </a:r>
          </a:p>
          <a:p>
            <a:pPr eaLnBrk="1" hangingPunct="1">
              <a:defRPr/>
            </a:pPr>
            <a:endParaRPr lang="it-IT" dirty="0" smtClean="0"/>
          </a:p>
        </p:txBody>
      </p:sp>
      <p:pic>
        <p:nvPicPr>
          <p:cNvPr id="21509" name="Picture 7" descr="Po_20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5253" y="899517"/>
            <a:ext cx="4331283" cy="250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8728" r="17917" b="31760"/>
          <a:stretch>
            <a:fillRect/>
          </a:stretch>
        </p:blipFill>
        <p:spPr bwMode="auto">
          <a:xfrm>
            <a:off x="6790249" y="2090364"/>
            <a:ext cx="3074599" cy="1701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80072" y="107429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Le catene modellistiche: alcuni numeri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3903695"/>
            <a:ext cx="3934065" cy="342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96" y="3975703"/>
            <a:ext cx="5268852" cy="3260518"/>
          </a:xfrm>
          <a:prstGeom prst="rect">
            <a:avLst/>
          </a:prstGeom>
          <a:noFill/>
          <a:ln w="28575" algn="ctr">
            <a:solidFill>
              <a:srgbClr val="3399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9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880072" y="107429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Il sistema FEWS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776" y="2100735"/>
            <a:ext cx="9648725" cy="52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44264" y="1026079"/>
            <a:ext cx="9615640" cy="232171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indent="0" eaLnBrk="1" hangingPunct="1">
              <a:spcBef>
                <a:spcPts val="18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Gli utenti del sistema FEWS possono visualizzare i dati osservati e le previsioni di pioggia, livello e portata per le sezioni di maggiore interesse del Po e degli affluenti</a:t>
            </a:r>
          </a:p>
          <a:p>
            <a:pPr indent="0" eaLnBrk="1" hangingPunct="1">
              <a:spcBef>
                <a:spcPts val="1800"/>
              </a:spcBef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73648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880072" y="107429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Il sistema FEWS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378" y="2081121"/>
            <a:ext cx="9504462" cy="515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44264" y="1026079"/>
            <a:ext cx="9615640" cy="232171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indent="0" eaLnBrk="1" hangingPunct="1">
              <a:spcBef>
                <a:spcPts val="1800"/>
              </a:spcBef>
              <a:spcAft>
                <a:spcPct val="0"/>
              </a:spcAft>
              <a:defRPr/>
            </a:pPr>
            <a:r>
              <a:rPr lang="it-IT" sz="1800" kern="12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Gli utenti del sistema FEWS possono visualizzare i dati osservati e le previsioni di pioggia, livello e portata per le sezioni di maggiore interesse del Po e degli affluenti principali</a:t>
            </a:r>
          </a:p>
          <a:p>
            <a:pPr indent="0" eaLnBrk="1" hangingPunct="1">
              <a:spcBef>
                <a:spcPts val="1800"/>
              </a:spcBef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50819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880072" y="107429"/>
            <a:ext cx="7056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Il sistema FEWS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259" y="1043533"/>
            <a:ext cx="6120680" cy="278051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4491" y="2915741"/>
            <a:ext cx="6420237" cy="280831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5918" y="4499917"/>
            <a:ext cx="6222946" cy="294066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52479" y="2250215"/>
            <a:ext cx="3384029" cy="232171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indent="0" eaLnBrk="1" hangingPunct="1">
              <a:spcBef>
                <a:spcPts val="1800"/>
              </a:spcBef>
              <a:spcAft>
                <a:spcPct val="0"/>
              </a:spcAft>
              <a:defRPr/>
            </a:pPr>
            <a:endParaRPr lang="it-IT" dirty="0" smtClean="0"/>
          </a:p>
        </p:txBody>
      </p:sp>
      <p:sp>
        <p:nvSpPr>
          <p:cNvPr id="9" name="Rettangolo 8"/>
          <p:cNvSpPr/>
          <p:nvPr/>
        </p:nvSpPr>
        <p:spPr>
          <a:xfrm>
            <a:off x="-250" y="4471461"/>
            <a:ext cx="2448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it-IT" sz="16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Le previsioni coprono un periodo di 72 ore successivo al momento dell’emissione</a:t>
            </a:r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-248" y="5651752"/>
            <a:ext cx="36004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 risultati dei modelli vengono aggiornati mediamente ogni 3 ore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it-IT" sz="16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 </a:t>
            </a:r>
            <a:r>
              <a:rPr lang="it-IT" sz="16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dati osservati vengono aggiornati in tempo reale mano a mano che vengono resi disponibili dalla rete di telemisura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480472" y="2516792"/>
            <a:ext cx="3240361" cy="830997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Il modello meteo che fornisce la previsione di pioggia (LAMI) si aggiorna ogni 12 </a:t>
            </a:r>
            <a:r>
              <a:rPr lang="it-IT" sz="16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ore</a:t>
            </a:r>
            <a:endParaRPr lang="it-IT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3101" y="639443"/>
            <a:ext cx="4464495" cy="1805054"/>
          </a:xfrm>
          <a:prstGeom prst="rect">
            <a:avLst/>
          </a:prstGeom>
          <a:solidFill>
            <a:schemeClr val="bg1"/>
          </a:solidFill>
          <a:ln>
            <a:solidFill>
              <a:srgbClr val="006699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755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</TotalTime>
  <Words>452</Words>
  <Application>Microsoft Office PowerPoint</Application>
  <PresentationFormat>Personalizzato</PresentationFormat>
  <Paragraphs>89</Paragraphs>
  <Slides>11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  Le modalità e le procedure per la gestione del sistema di modellistica per la previsione delle piene – FEWS Ing. Sandro Bortolotto – Dirigente AIPo PIM Ing. Sara Pavan – Funzionaria AIPo PIM – Ufficio Servizio di Piena   GIORNATA DELLA TRASPARENZA 2016  Parma, venerdì 16 dicembre 2016 ore 10.00 – 12.45 Sala riunioni  - Strada Garibaldi, n. 75 – 3° piano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Le modalità e le procedure per la gestione del sistema di modellistica per la previsione delle piene – FEWS Ing. Sandro Bortolotto – Dirigente AIPo PIM Ing. Sara Pavan – Funzionaria AIPo PIM – Ufficio Servizio di Piena   GIORNATA DELLA TRASPARENZA 2016  Parma, venerdì 16 dicembre 2016 ore 10.00 – 12.45 Sala riunioni  - Strada Garibaldi, n. 75 – 3° piano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per la redazione di un piano di gestione della vegetazione ripariale</dc:title>
  <dc:creator>Annalaura Tezzon</dc:creator>
  <cp:lastModifiedBy>Sara Pavan</cp:lastModifiedBy>
  <cp:revision>378</cp:revision>
  <cp:lastPrinted>2014-09-25T14:00:40Z</cp:lastPrinted>
  <dcterms:created xsi:type="dcterms:W3CDTF">2011-08-05T18:27:41Z</dcterms:created>
  <dcterms:modified xsi:type="dcterms:W3CDTF">2016-12-15T09:09:28Z</dcterms:modified>
</cp:coreProperties>
</file>