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356" r:id="rId2"/>
    <p:sldId id="448" r:id="rId3"/>
    <p:sldId id="464" r:id="rId4"/>
    <p:sldId id="455" r:id="rId5"/>
    <p:sldId id="452" r:id="rId6"/>
    <p:sldId id="463" r:id="rId7"/>
    <p:sldId id="466" r:id="rId8"/>
    <p:sldId id="465" r:id="rId9"/>
    <p:sldId id="469" r:id="rId10"/>
    <p:sldId id="467" r:id="rId11"/>
    <p:sldId id="470" r:id="rId12"/>
  </p:sldIdLst>
  <p:sldSz cx="10080625" cy="7559675"/>
  <p:notesSz cx="6669088" cy="9926638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1pPr>
    <a:lvl2pPr marL="742950" indent="-28575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99"/>
    <a:srgbClr val="3399FF"/>
    <a:srgbClr val="FFFF00"/>
    <a:srgbClr val="CC3300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86" autoAdjust="0"/>
    <p:restoredTop sz="87273" autoAdjust="0"/>
  </p:normalViewPr>
  <p:slideViewPr>
    <p:cSldViewPr>
      <p:cViewPr>
        <p:scale>
          <a:sx n="90" d="100"/>
          <a:sy n="90" d="100"/>
        </p:scale>
        <p:origin x="-1464" y="-1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74"/>
        <p:guide pos="19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776663" y="0"/>
            <a:ext cx="2890837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018BC6EA-FF16-4D26-872D-7DBBDC366C5B}" type="datetimeFigureOut">
              <a:rPr lang="it-IT"/>
              <a:pPr>
                <a:defRPr/>
              </a:pPr>
              <a:t>15/12/2016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90838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776663" y="9428163"/>
            <a:ext cx="2890837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 sz="1200"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331ECB06-8D3A-4460-9D91-AAEC0445D4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56186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6669088" cy="9926638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83512" tIns="41756" rIns="83512" bIns="41756" anchor="ctr"/>
          <a:lstStyle/>
          <a:p>
            <a: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it-IT">
              <a:ea typeface="+mn-ea"/>
              <a:cs typeface="Arial Unicode MS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55663" y="755650"/>
            <a:ext cx="4954587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sp>
        <p:nvSpPr>
          <p:cNvPr id="2051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66750" y="4714875"/>
            <a:ext cx="5332413" cy="44640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it-IT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89242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775075" y="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29750"/>
            <a:ext cx="2892425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775075" y="9429750"/>
            <a:ext cx="2890838" cy="49371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hangingPunct="0">
              <a:lnSpc>
                <a:spcPct val="75000"/>
              </a:lnSpc>
              <a:buClrTx/>
              <a:buSzPct val="100000"/>
              <a:buFontTx/>
              <a:buNone/>
              <a:tabLst>
                <a:tab pos="0" algn="l"/>
                <a:tab pos="408862" algn="l"/>
                <a:tab pos="819173" algn="l"/>
                <a:tab pos="1229484" algn="l"/>
                <a:tab pos="1639796" algn="l"/>
                <a:tab pos="2050107" algn="l"/>
                <a:tab pos="2460419" algn="l"/>
                <a:tab pos="2870730" algn="l"/>
                <a:tab pos="3281042" algn="l"/>
                <a:tab pos="3691353" algn="l"/>
                <a:tab pos="4101665" algn="l"/>
                <a:tab pos="4511976" algn="l"/>
                <a:tab pos="4922288" algn="l"/>
                <a:tab pos="5332599" algn="l"/>
                <a:tab pos="5742911" algn="l"/>
                <a:tab pos="6153222" algn="l"/>
                <a:tab pos="6563534" algn="l"/>
                <a:tab pos="6973845" algn="l"/>
                <a:tab pos="7384157" algn="l"/>
                <a:tab pos="7794468" algn="l"/>
                <a:tab pos="8204779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84D7DA9B-7DBA-4D59-A5DB-A0C9BC5E04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65156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04813" algn="l"/>
                <a:tab pos="814388" algn="l"/>
                <a:tab pos="1222375" algn="l"/>
                <a:tab pos="1631950" algn="l"/>
                <a:tab pos="2038350" algn="l"/>
                <a:tab pos="2447925" algn="l"/>
                <a:tab pos="2855913" algn="l"/>
                <a:tab pos="3265488" algn="l"/>
                <a:tab pos="3673475" algn="l"/>
                <a:tab pos="4081463" algn="l"/>
                <a:tab pos="4491038" algn="l"/>
                <a:tab pos="4899025" algn="l"/>
                <a:tab pos="5307013" algn="l"/>
                <a:tab pos="5715000" algn="l"/>
                <a:tab pos="6124575" algn="l"/>
                <a:tab pos="6532563" algn="l"/>
                <a:tab pos="6942138" algn="l"/>
                <a:tab pos="7348538" algn="l"/>
                <a:tab pos="7758113" algn="l"/>
                <a:tab pos="8167688" algn="l"/>
              </a:tabLst>
            </a:pPr>
            <a:fld id="{E9C2751B-856B-4D94-9069-DB347A45B297}" type="slidenum">
              <a:rPr 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404813" algn="l"/>
                  <a:tab pos="814388" algn="l"/>
                  <a:tab pos="1222375" algn="l"/>
                  <a:tab pos="1631950" algn="l"/>
                  <a:tab pos="2038350" algn="l"/>
                  <a:tab pos="2447925" algn="l"/>
                  <a:tab pos="2855913" algn="l"/>
                  <a:tab pos="3265488" algn="l"/>
                  <a:tab pos="3673475" algn="l"/>
                  <a:tab pos="4081463" algn="l"/>
                  <a:tab pos="4491038" algn="l"/>
                  <a:tab pos="4899025" algn="l"/>
                  <a:tab pos="5307013" algn="l"/>
                  <a:tab pos="5715000" algn="l"/>
                  <a:tab pos="6124575" algn="l"/>
                  <a:tab pos="6532563" algn="l"/>
                  <a:tab pos="6942138" algn="l"/>
                  <a:tab pos="7348538" algn="l"/>
                  <a:tab pos="7758113" algn="l"/>
                  <a:tab pos="8167688" algn="l"/>
                </a:tabLst>
              </a:pPr>
              <a:t>1</a:t>
            </a:fld>
            <a:endParaRPr 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4075" y="754063"/>
            <a:ext cx="4960938" cy="3722687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  <a:noFill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10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04813" algn="l"/>
                <a:tab pos="814388" algn="l"/>
                <a:tab pos="1222375" algn="l"/>
                <a:tab pos="1631950" algn="l"/>
                <a:tab pos="2038350" algn="l"/>
                <a:tab pos="2447925" algn="l"/>
                <a:tab pos="2855913" algn="l"/>
                <a:tab pos="3265488" algn="l"/>
                <a:tab pos="3673475" algn="l"/>
                <a:tab pos="4081463" algn="l"/>
                <a:tab pos="4491038" algn="l"/>
                <a:tab pos="4899025" algn="l"/>
                <a:tab pos="5307013" algn="l"/>
                <a:tab pos="5715000" algn="l"/>
                <a:tab pos="6124575" algn="l"/>
                <a:tab pos="6532563" algn="l"/>
                <a:tab pos="6942138" algn="l"/>
                <a:tab pos="7348538" algn="l"/>
                <a:tab pos="7758113" algn="l"/>
                <a:tab pos="8167688" algn="l"/>
              </a:tabLst>
            </a:pPr>
            <a:fld id="{E9C2751B-856B-4D94-9069-DB347A45B297}" type="slidenum">
              <a:rPr lang="it-IT" smtClean="0">
                <a:latin typeface="Times New Roman" pitchFamily="18" charset="0"/>
                <a:ea typeface="Arial Unicode MS" pitchFamily="34" charset="-128"/>
                <a:cs typeface="Arial Unicode MS" pitchFamily="34" charset="-128"/>
              </a:rPr>
              <a:pPr>
                <a:tabLst>
                  <a:tab pos="0" algn="l"/>
                  <a:tab pos="404813" algn="l"/>
                  <a:tab pos="814388" algn="l"/>
                  <a:tab pos="1222375" algn="l"/>
                  <a:tab pos="1631950" algn="l"/>
                  <a:tab pos="2038350" algn="l"/>
                  <a:tab pos="2447925" algn="l"/>
                  <a:tab pos="2855913" algn="l"/>
                  <a:tab pos="3265488" algn="l"/>
                  <a:tab pos="3673475" algn="l"/>
                  <a:tab pos="4081463" algn="l"/>
                  <a:tab pos="4491038" algn="l"/>
                  <a:tab pos="4899025" algn="l"/>
                  <a:tab pos="5307013" algn="l"/>
                  <a:tab pos="5715000" algn="l"/>
                  <a:tab pos="6124575" algn="l"/>
                  <a:tab pos="6532563" algn="l"/>
                  <a:tab pos="6942138" algn="l"/>
                  <a:tab pos="7348538" algn="l"/>
                  <a:tab pos="7758113" algn="l"/>
                  <a:tab pos="8167688" algn="l"/>
                </a:tabLst>
              </a:pPr>
              <a:t>11</a:t>
            </a:fld>
            <a:endParaRPr lang="it-IT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33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54075" y="754063"/>
            <a:ext cx="4960938" cy="3722687"/>
          </a:xfrm>
          <a:solidFill>
            <a:srgbClr val="FFFFFF"/>
          </a:solidFill>
          <a:ln>
            <a:solidFill>
              <a:srgbClr val="000000"/>
            </a:solidFill>
          </a:ln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750" y="4714875"/>
            <a:ext cx="5335588" cy="4468813"/>
          </a:xfrm>
          <a:noFill/>
        </p:spPr>
        <p:txBody>
          <a:bodyPr wrap="none" anchor="ctr"/>
          <a:lstStyle/>
          <a:p>
            <a:endParaRPr lang="it-IT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2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3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1EA205B-FAE3-4974-BBCF-DDBD86767E12}" type="slidenum">
              <a:rPr lang="it-IT" smtClean="0"/>
              <a:pPr/>
              <a:t>4</a:t>
            </a:fld>
            <a:endParaRPr lang="it-IT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1DB79C0-A518-4AA1-9723-0FE7A2567126}" type="slidenum">
              <a:rPr lang="it-IT" smtClean="0"/>
              <a:pPr/>
              <a:t>5</a:t>
            </a:fld>
            <a:endParaRPr lang="it-IT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C89B6F-A53F-460A-8AD3-DDC9559BC7A4}" type="slidenum">
              <a:rPr lang="it-IT" smtClean="0"/>
              <a:pPr/>
              <a:t>6</a:t>
            </a:fld>
            <a:endParaRPr lang="it-IT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7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8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eaLnBrk="1">
              <a:tabLst>
                <a:tab pos="0" algn="l"/>
                <a:tab pos="407326" algn="l"/>
                <a:tab pos="817691" algn="l"/>
                <a:tab pos="1228057" algn="l"/>
                <a:tab pos="1638423" algn="l"/>
                <a:tab pos="2048788" algn="l"/>
                <a:tab pos="2459154" algn="l"/>
                <a:tab pos="2869519" algn="l"/>
                <a:tab pos="3279885" algn="l"/>
                <a:tab pos="3690250" algn="l"/>
                <a:tab pos="4100616" algn="l"/>
                <a:tab pos="4510982" algn="l"/>
                <a:tab pos="4921347" algn="l"/>
                <a:tab pos="5331713" algn="l"/>
                <a:tab pos="5742078" algn="l"/>
                <a:tab pos="6152444" algn="l"/>
                <a:tab pos="6561290" algn="l"/>
                <a:tab pos="6971656" algn="l"/>
                <a:tab pos="7382021" algn="l"/>
                <a:tab pos="7792387" algn="l"/>
                <a:tab pos="8202752" algn="l"/>
              </a:tabLst>
            </a:pPr>
            <a:fld id="{4E574997-8C7C-412B-9D7A-76E9513218D7}" type="slidenum">
              <a:rPr lang="it-IT" smtClean="0">
                <a:solidFill>
                  <a:srgbClr val="000000"/>
                </a:solidFill>
                <a:ea typeface="Arial Unicode MS"/>
                <a:cs typeface="Arial Unicode MS"/>
              </a:rPr>
              <a:pPr eaLnBrk="1">
                <a:tabLst>
                  <a:tab pos="0" algn="l"/>
                  <a:tab pos="407326" algn="l"/>
                  <a:tab pos="817691" algn="l"/>
                  <a:tab pos="1228057" algn="l"/>
                  <a:tab pos="1638423" algn="l"/>
                  <a:tab pos="2048788" algn="l"/>
                  <a:tab pos="2459154" algn="l"/>
                  <a:tab pos="2869519" algn="l"/>
                  <a:tab pos="3279885" algn="l"/>
                  <a:tab pos="3690250" algn="l"/>
                  <a:tab pos="4100616" algn="l"/>
                  <a:tab pos="4510982" algn="l"/>
                  <a:tab pos="4921347" algn="l"/>
                  <a:tab pos="5331713" algn="l"/>
                  <a:tab pos="5742078" algn="l"/>
                  <a:tab pos="6152444" algn="l"/>
                  <a:tab pos="6561290" algn="l"/>
                  <a:tab pos="6971656" algn="l"/>
                  <a:tab pos="7382021" algn="l"/>
                  <a:tab pos="7792387" algn="l"/>
                  <a:tab pos="8202752" algn="l"/>
                </a:tabLst>
              </a:pPr>
              <a:t>9</a:t>
            </a:fld>
            <a:endParaRPr lang="it-IT" smtClean="0">
              <a:solidFill>
                <a:srgbClr val="000000"/>
              </a:solidFill>
              <a:ea typeface="Arial Unicode MS"/>
              <a:cs typeface="Arial Unicode MS"/>
            </a:endParaRPr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54075" y="755650"/>
            <a:ext cx="4959350" cy="3719513"/>
          </a:xfrm>
          <a:solidFill>
            <a:srgbClr val="FFFFFF"/>
          </a:solidFill>
          <a:ln/>
        </p:spPr>
      </p:sp>
      <p:sp>
        <p:nvSpPr>
          <p:cNvPr id="266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66611" y="4714653"/>
            <a:ext cx="5335867" cy="4383611"/>
          </a:xfrm>
          <a:extLst/>
        </p:spPr>
        <p:txBody>
          <a:bodyPr wrap="none" anchor="ctr"/>
          <a:lstStyle/>
          <a:p>
            <a:pPr algn="just">
              <a:defRPr/>
            </a:pPr>
            <a:endParaRPr lang="it-IT" sz="1000" dirty="0">
              <a:latin typeface="+mn-lt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2016" y="48420"/>
            <a:ext cx="9576594" cy="1259946"/>
          </a:xfrm>
          <a:prstGeom prst="rect">
            <a:avLst/>
          </a:prstGeom>
        </p:spPr>
        <p:txBody>
          <a:bodyPr lIns="100794" tIns="50397" rIns="100794" bIns="50397"/>
          <a:lstStyle>
            <a:lvl1pPr>
              <a:defRPr b="1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2016" y="1521466"/>
            <a:ext cx="9576594" cy="5442966"/>
          </a:xfrm>
          <a:prstGeom prst="rect">
            <a:avLst/>
          </a:prstGeom>
        </p:spPr>
        <p:txBody>
          <a:bodyPr lIns="100794" tIns="50397" rIns="100794" bIns="50397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52016" y="7006699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2056701E-279D-4010-B6E0-739AA257620B}" type="datetimeFigureOut">
              <a:rPr lang="en-US" smtClean="0"/>
              <a:pPr/>
              <a:t>12/15/2016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44214" y="7006699"/>
            <a:ext cx="3192198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476463" y="7006699"/>
            <a:ext cx="2352146" cy="402483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17BB2CEA-3D82-4BDD-9400-F0522953981D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882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140ADBA6-7E7A-418B-901F-C851C1D36CC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AFA8AD98-2FCA-4E0D-8E9A-3C326864BEC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7800" cy="1258888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1768475"/>
            <a:ext cx="9067800" cy="4986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88CD8D72-0381-41B8-A650-CE58366B7B3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04088" y="301625"/>
            <a:ext cx="2266950" cy="6453188"/>
          </a:xfrm>
          <a:prstGeom prst="rect">
            <a:avLst/>
          </a:prstGeo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48450" cy="6453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2463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4737" cy="517525"/>
          </a:xfrm>
          <a:prstGeom prst="rect">
            <a:avLst/>
          </a:prstGeom>
        </p:spPr>
        <p:txBody>
          <a:bodyPr/>
          <a:lstStyle>
            <a:lvl1pPr hangingPunct="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E632FAA9-3174-4FF7-9DFB-8D57544A4B0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59792" y="1115541"/>
            <a:ext cx="9067800" cy="504056"/>
          </a:xfrm>
          <a:prstGeom prst="rect">
            <a:avLst/>
          </a:prstGeom>
        </p:spPr>
        <p:txBody>
          <a:bodyPr/>
          <a:lstStyle>
            <a:lvl1pPr algn="l">
              <a:lnSpc>
                <a:spcPct val="100000"/>
              </a:lnSpc>
              <a:defRPr sz="3200"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it-IT" dirty="0" smtClean="0"/>
              <a:t>Fare clic per modificare lo stile del titolo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7340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79388"/>
            <a:ext cx="2589213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8" r:id="rId4"/>
    <p:sldLayoutId id="2147483659" r:id="rId5"/>
    <p:sldLayoutId id="2147483660" r:id="rId6"/>
    <p:sldLayoutId id="2147483661" r:id="rId7"/>
    <p:sldLayoutId id="2147483657" r:id="rId8"/>
    <p:sldLayoutId id="2147483663" r:id="rId9"/>
    <p:sldLayoutId id="2147483664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Arial Unicode MS" pitchFamily="34" charset="-128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ial Unicode MS" pitchFamily="34" charset="-128"/>
          <a:cs typeface="Arial Unicode MS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cs typeface="Arial Unicode MS" charset="0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Arial Unicode MS" pitchFamily="34" charset="-128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  <a:ea typeface="Arial Unicode MS" pitchFamily="34" charset="-128"/>
          <a:cs typeface="+mn-cs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Arial Unicode MS" pitchFamily="34" charset="-128"/>
          <a:cs typeface="+mn-cs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Arial Unicode MS" pitchFamily="34" charset="-128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79038" cy="712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203575"/>
            <a:ext cx="9070975" cy="4248150"/>
          </a:xfrm>
          <a:noFill/>
          <a:ln>
            <a:miter lim="800000"/>
            <a:headEnd/>
            <a:tailEnd/>
          </a:ln>
        </p:spPr>
        <p:txBody>
          <a:bodyPr vert="horz" wrap="square" lIns="91440" tIns="38880" rIns="91440" bIns="45720" numCol="1" anchor="t" anchorCtr="0" compatLnSpc="1">
            <a:prstTxWarp prst="textNoShape">
              <a:avLst/>
            </a:prstTxWarp>
          </a:bodyPr>
          <a:lstStyle/>
          <a:p>
            <a:pPr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sz="2800" b="1" dirty="0">
                <a:solidFill>
                  <a:srgbClr val="0070C0"/>
                </a:solidFill>
                <a:cs typeface="Arial Unicode MS" pitchFamily="34" charset="-128"/>
              </a:rPr>
              <a:t>Le modalità e le </a:t>
            </a:r>
            <a:r>
              <a:rPr lang="it-IT" sz="2800" b="1" dirty="0" smtClean="0">
                <a:solidFill>
                  <a:srgbClr val="0070C0"/>
                </a:solidFill>
                <a:cs typeface="Arial Unicode MS" pitchFamily="34" charset="-128"/>
              </a:rPr>
              <a:t>procedure </a:t>
            </a:r>
            <a:r>
              <a:rPr lang="it-IT" sz="2800" b="1" dirty="0">
                <a:solidFill>
                  <a:srgbClr val="0070C0"/>
                </a:solidFill>
                <a:cs typeface="Arial Unicode MS" pitchFamily="34" charset="-128"/>
              </a:rPr>
              <a:t>per la gestione del sistema di modellistica per la previsione delle piene – FEWS</a:t>
            </a:r>
            <a: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Ing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. Sandro Bortolotto – Dirigente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AIPo PIM</a:t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Ing. Sara Pavan – Funzionaria AIPo PIM – Ufficio Servizio di Piena</a:t>
            </a: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GIORNATA DELLA TRASPARENZA 2016 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Parma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, venerdì 16 dicembre 2016 ore 10.00 – 12.45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Sala riunioni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 - Strada 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Garibaldi, n. 75 – 3° piano</a:t>
            </a:r>
            <a:endParaRPr lang="it-IT" sz="2200" i="1" dirty="0" smtClean="0">
              <a:solidFill>
                <a:srgbClr val="0070C0"/>
              </a:solidFill>
              <a:cs typeface="Arial Unicode MS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Il sistema FEWS: i modelli meteo probabilistici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0" y="1763613"/>
            <a:ext cx="853271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144264" y="1026079"/>
            <a:ext cx="9615640" cy="232171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indent="0" eaLnBrk="1" hangingPunct="1">
              <a:spcBef>
                <a:spcPts val="18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Oltre alle previsioni meteo deterministe del modello  LAMI, il sistema fornisce anche previsioni basate su modelli meteo probabilistici (COSMO-LEPS)</a:t>
            </a:r>
          </a:p>
          <a:p>
            <a:pPr indent="0" eaLnBrk="1" hangingPunct="1">
              <a:spcBef>
                <a:spcPts val="1800"/>
              </a:spcBef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48148120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79038" cy="712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203575"/>
            <a:ext cx="9070975" cy="4248150"/>
          </a:xfrm>
          <a:noFill/>
          <a:ln>
            <a:miter lim="800000"/>
            <a:headEnd/>
            <a:tailEnd/>
          </a:ln>
        </p:spPr>
        <p:txBody>
          <a:bodyPr vert="horz" wrap="square" lIns="91440" tIns="38880" rIns="91440" bIns="45720" numCol="1" anchor="t" anchorCtr="0" compatLnSpc="1">
            <a:prstTxWarp prst="textNoShape">
              <a:avLst/>
            </a:prstTxWarp>
          </a:bodyPr>
          <a:lstStyle/>
          <a:p>
            <a:pPr eaLnBrk="1">
              <a:buClrTx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dirty="0">
                <a:cs typeface="Arial Unicode MS" pitchFamily="34" charset="-128"/>
              </a:rPr>
              <a:t/>
            </a:r>
            <a:br>
              <a:rPr lang="it-IT" dirty="0">
                <a:cs typeface="Arial Unicode MS" pitchFamily="34" charset="-128"/>
              </a:rPr>
            </a:br>
            <a:r>
              <a:rPr lang="it-IT" sz="2800" b="1" dirty="0">
                <a:solidFill>
                  <a:srgbClr val="0070C0"/>
                </a:solidFill>
                <a:cs typeface="Arial Unicode MS" pitchFamily="34" charset="-128"/>
              </a:rPr>
              <a:t>Le modalità e le </a:t>
            </a:r>
            <a:r>
              <a:rPr lang="it-IT" sz="2800" b="1" dirty="0" smtClean="0">
                <a:solidFill>
                  <a:srgbClr val="0070C0"/>
                </a:solidFill>
                <a:cs typeface="Arial Unicode MS" pitchFamily="34" charset="-128"/>
              </a:rPr>
              <a:t>procedure </a:t>
            </a:r>
            <a:r>
              <a:rPr lang="it-IT" sz="2800" b="1" dirty="0">
                <a:solidFill>
                  <a:srgbClr val="0070C0"/>
                </a:solidFill>
                <a:cs typeface="Arial Unicode MS" pitchFamily="34" charset="-128"/>
              </a:rPr>
              <a:t>per la gestione del sistema di modellistica per la previsione delle piene – FEWS</a:t>
            </a:r>
            <a: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Ing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. Sandro Bortolotto – Dirigente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AIPo PIM</a:t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Ing. Sara Pavan – Funzionaria AIPo PIM – Ufficio Servizio di Piena</a:t>
            </a: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8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/>
            </a:r>
            <a:b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GIORNATA DELLA TRASPARENZA 2016 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Parma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, venerdì 16 dicembre 2016 ore 10.00 – 12.45</a:t>
            </a:r>
            <a:b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</a:b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Sala riunioni </a:t>
            </a:r>
            <a:r>
              <a:rPr lang="it-IT" sz="2000" dirty="0" smtClean="0">
                <a:solidFill>
                  <a:srgbClr val="0070C0"/>
                </a:solidFill>
                <a:cs typeface="Arial Unicode MS" pitchFamily="34" charset="-128"/>
              </a:rPr>
              <a:t> - Strada </a:t>
            </a:r>
            <a:r>
              <a:rPr lang="it-IT" sz="2000" dirty="0">
                <a:solidFill>
                  <a:srgbClr val="0070C0"/>
                </a:solidFill>
                <a:cs typeface="Arial Unicode MS" pitchFamily="34" charset="-128"/>
              </a:rPr>
              <a:t>Garibaldi, n. 75 – 3° piano</a:t>
            </a:r>
            <a:endParaRPr lang="it-IT" sz="2200" i="1" dirty="0" smtClean="0">
              <a:solidFill>
                <a:srgbClr val="0070C0"/>
              </a:solidFill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044380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Il sistema FEWS</a:t>
            </a:r>
            <a:endParaRPr lang="it-IT" sz="2400" b="1" dirty="0">
              <a:solidFill>
                <a:srgbClr val="006699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287784" y="1091723"/>
            <a:ext cx="374185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solidFill>
                  <a:srgbClr val="0070C0"/>
                </a:solidFill>
                <a:latin typeface="Calibri" pitchFamily="34" charset="0"/>
              </a:rPr>
              <a:t>FEWS  è  l’acronimo di </a:t>
            </a:r>
          </a:p>
          <a:p>
            <a:r>
              <a:rPr lang="it-IT" b="1" dirty="0" err="1" smtClean="0">
                <a:solidFill>
                  <a:srgbClr val="0070C0"/>
                </a:solidFill>
                <a:latin typeface="Calibri" pitchFamily="34" charset="0"/>
              </a:rPr>
              <a:t>Flood</a:t>
            </a:r>
            <a:r>
              <a:rPr lang="it-IT" b="1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  <a:latin typeface="Calibri" pitchFamily="34" charset="0"/>
              </a:rPr>
              <a:t>Early</a:t>
            </a:r>
            <a:r>
              <a:rPr lang="it-IT" b="1" dirty="0" smtClean="0">
                <a:solidFill>
                  <a:srgbClr val="0070C0"/>
                </a:solidFill>
                <a:latin typeface="Calibri" pitchFamily="34" charset="0"/>
              </a:rPr>
              <a:t> </a:t>
            </a:r>
            <a:r>
              <a:rPr lang="it-IT" b="1" dirty="0" err="1" smtClean="0">
                <a:solidFill>
                  <a:srgbClr val="0070C0"/>
                </a:solidFill>
                <a:latin typeface="Calibri" pitchFamily="34" charset="0"/>
              </a:rPr>
              <a:t>Warning</a:t>
            </a:r>
            <a:r>
              <a:rPr lang="it-IT" b="1" dirty="0" smtClean="0">
                <a:solidFill>
                  <a:srgbClr val="0070C0"/>
                </a:solidFill>
                <a:latin typeface="Calibri" pitchFamily="34" charset="0"/>
              </a:rPr>
              <a:t> System</a:t>
            </a:r>
          </a:p>
          <a:p>
            <a:endParaRPr lang="it-IT" dirty="0">
              <a:solidFill>
                <a:srgbClr val="0070C0"/>
              </a:solidFill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è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</a:rPr>
              <a:t>una piattaforma  aperta per gestire dati  </a:t>
            </a:r>
          </a:p>
          <a:p>
            <a:endParaRPr lang="it-IT" dirty="0">
              <a:solidFill>
                <a:srgbClr val="0070C0"/>
              </a:solidFill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nasce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</a:rPr>
              <a:t>e si sviluppa per la previsione idrologica e i sistemi di allertamento </a:t>
            </a:r>
          </a:p>
          <a:p>
            <a:pPr marL="285750" indent="-285750">
              <a:buFont typeface="Arial" pitchFamily="34" charset="0"/>
              <a:buChar char="•"/>
            </a:pPr>
            <a:endParaRPr lang="it-IT" dirty="0">
              <a:solidFill>
                <a:srgbClr val="0070C0"/>
              </a:solidFill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si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</a:rPr>
              <a:t>compone di una collezione di moduli che possono essere assemblati  in un sistema personalizzato </a:t>
            </a:r>
          </a:p>
          <a:p>
            <a:pPr marL="285750" indent="-285750">
              <a:buFont typeface="Arial" pitchFamily="34" charset="0"/>
              <a:buChar char="•"/>
            </a:pPr>
            <a:endParaRPr lang="it-IT" dirty="0">
              <a:solidFill>
                <a:srgbClr val="0070C0"/>
              </a:solidFill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l’import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</a:rPr>
              <a:t>, l’utilizzo dei dati e la connessione dei modelli sono ampi e  consentono molteplici </a:t>
            </a: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utilizzi</a:t>
            </a:r>
          </a:p>
          <a:p>
            <a:pPr marL="285750" indent="-285750">
              <a:buFont typeface="Arial" pitchFamily="34" charset="0"/>
              <a:buChar char="•"/>
            </a:pPr>
            <a:endParaRPr lang="it-IT" dirty="0">
              <a:solidFill>
                <a:srgbClr val="0070C0"/>
              </a:solidFill>
              <a:latin typeface="Calibri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permette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</a:rPr>
              <a:t>la connessione di svariati modelli </a:t>
            </a: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e può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</a:rPr>
              <a:t>essere ampliato ed aggiornato </a:t>
            </a:r>
            <a:r>
              <a:rPr lang="it-IT" dirty="0" smtClean="0">
                <a:solidFill>
                  <a:srgbClr val="0070C0"/>
                </a:solidFill>
                <a:latin typeface="Calibri" pitchFamily="34" charset="0"/>
              </a:rPr>
              <a:t>in base alle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</a:rPr>
              <a:t>esigenze  </a:t>
            </a:r>
          </a:p>
          <a:p>
            <a:endParaRPr lang="it-IT" sz="1600" b="1" dirty="0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1058" name="Picture 3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0211" y="1624961"/>
            <a:ext cx="5876645" cy="5035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49240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Il sistema FEWS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43768" y="948084"/>
            <a:ext cx="7953740" cy="5208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 descr="Logo del Dipartimento della Protezione Civi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272" y="4571925"/>
            <a:ext cx="1714500" cy="1343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tangolo 2"/>
          <p:cNvSpPr/>
          <p:nvPr/>
        </p:nvSpPr>
        <p:spPr>
          <a:xfrm>
            <a:off x="143767" y="6303019"/>
            <a:ext cx="97927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>
                <a:solidFill>
                  <a:srgbClr val="0070C0"/>
                </a:solidFill>
                <a:latin typeface="Calibri" pitchFamily="34" charset="0"/>
              </a:rPr>
              <a:t>Il sistema di modellistica realizzato è composto da </a:t>
            </a:r>
            <a:r>
              <a:rPr lang="it-IT" sz="1600" b="1" u="sng" dirty="0">
                <a:solidFill>
                  <a:srgbClr val="0070C0"/>
                </a:solidFill>
                <a:latin typeface="Calibri" pitchFamily="34" charset="0"/>
              </a:rPr>
              <a:t>un master centrale</a:t>
            </a:r>
            <a:r>
              <a:rPr lang="it-IT" sz="1600" dirty="0">
                <a:solidFill>
                  <a:srgbClr val="0070C0"/>
                </a:solidFill>
                <a:latin typeface="Calibri" pitchFamily="34" charset="0"/>
              </a:rPr>
              <a:t>, di proprietà dell’AIPo ed operativo a Parma presso il Centro Operativo di ARPAE-SIMC dell’Emilia-Romagna, </a:t>
            </a:r>
            <a:r>
              <a:rPr lang="it-IT" sz="1600" b="1" u="sng" dirty="0">
                <a:solidFill>
                  <a:srgbClr val="0070C0"/>
                </a:solidFill>
                <a:latin typeface="Calibri" pitchFamily="34" charset="0"/>
              </a:rPr>
              <a:t>e </a:t>
            </a:r>
            <a:r>
              <a:rPr lang="it-IT" sz="1600" b="1" u="sng" dirty="0" smtClean="0">
                <a:solidFill>
                  <a:srgbClr val="0070C0"/>
                </a:solidFill>
                <a:latin typeface="Calibri" pitchFamily="34" charset="0"/>
              </a:rPr>
              <a:t>5 </a:t>
            </a:r>
            <a:r>
              <a:rPr lang="it-IT" sz="1600" b="1" u="sng" dirty="0">
                <a:solidFill>
                  <a:srgbClr val="0070C0"/>
                </a:solidFill>
                <a:latin typeface="Calibri" pitchFamily="34" charset="0"/>
              </a:rPr>
              <a:t>master secondari (‘</a:t>
            </a:r>
            <a:r>
              <a:rPr lang="it-IT" sz="1600" b="1" u="sng" dirty="0" err="1">
                <a:solidFill>
                  <a:srgbClr val="0070C0"/>
                </a:solidFill>
                <a:latin typeface="Calibri" pitchFamily="34" charset="0"/>
              </a:rPr>
              <a:t>slaves</a:t>
            </a:r>
            <a:r>
              <a:rPr lang="it-IT" sz="1600" b="1" u="sng" dirty="0">
                <a:solidFill>
                  <a:srgbClr val="0070C0"/>
                </a:solidFill>
                <a:latin typeface="Calibri" pitchFamily="34" charset="0"/>
              </a:rPr>
              <a:t>’) </a:t>
            </a:r>
            <a:r>
              <a:rPr lang="it-IT" sz="1600" dirty="0">
                <a:solidFill>
                  <a:srgbClr val="0070C0"/>
                </a:solidFill>
                <a:latin typeface="Calibri" pitchFamily="34" charset="0"/>
              </a:rPr>
              <a:t>operativi presso il </a:t>
            </a:r>
            <a:r>
              <a:rPr lang="it-IT" sz="1600" b="1" dirty="0">
                <a:solidFill>
                  <a:srgbClr val="FF0000"/>
                </a:solidFill>
                <a:latin typeface="Calibri" pitchFamily="34" charset="0"/>
              </a:rPr>
              <a:t>Centro Funzionale Centrale del Dipartimento della Protezione Civile sito a Roma </a:t>
            </a:r>
            <a:r>
              <a:rPr lang="it-IT" sz="1600" dirty="0">
                <a:solidFill>
                  <a:srgbClr val="0070C0"/>
                </a:solidFill>
                <a:latin typeface="Calibri" pitchFamily="34" charset="0"/>
              </a:rPr>
              <a:t>e i </a:t>
            </a:r>
            <a:r>
              <a:rPr lang="it-IT" sz="1600" b="1" dirty="0">
                <a:solidFill>
                  <a:srgbClr val="92D050"/>
                </a:solidFill>
                <a:latin typeface="Calibri" pitchFamily="34" charset="0"/>
              </a:rPr>
              <a:t>Centri Funzionali Decentrati di Piemonte, Lombardia, Valle d’Aosta e Veneto, rispettivamente siti a Torino, Milano, Aosta e Marghera</a:t>
            </a:r>
          </a:p>
        </p:txBody>
      </p:sp>
      <p:sp>
        <p:nvSpPr>
          <p:cNvPr id="4" name="Ovale 3"/>
          <p:cNvSpPr/>
          <p:nvPr/>
        </p:nvSpPr>
        <p:spPr bwMode="auto">
          <a:xfrm>
            <a:off x="6120432" y="3552092"/>
            <a:ext cx="143842" cy="155737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9" name="Ovale 8"/>
          <p:cNvSpPr/>
          <p:nvPr/>
        </p:nvSpPr>
        <p:spPr bwMode="auto">
          <a:xfrm>
            <a:off x="4048717" y="4416188"/>
            <a:ext cx="143842" cy="155737"/>
          </a:xfrm>
          <a:prstGeom prst="ellipse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10" name="Ovale 9"/>
          <p:cNvSpPr/>
          <p:nvPr/>
        </p:nvSpPr>
        <p:spPr bwMode="auto">
          <a:xfrm>
            <a:off x="2880246" y="3203773"/>
            <a:ext cx="143842" cy="155737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11" name="Ovale 10"/>
          <p:cNvSpPr/>
          <p:nvPr/>
        </p:nvSpPr>
        <p:spPr bwMode="auto">
          <a:xfrm>
            <a:off x="1295896" y="3984140"/>
            <a:ext cx="143842" cy="155737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12" name="Ovale 11"/>
          <p:cNvSpPr/>
          <p:nvPr/>
        </p:nvSpPr>
        <p:spPr bwMode="auto">
          <a:xfrm>
            <a:off x="1007864" y="2987749"/>
            <a:ext cx="143842" cy="155737"/>
          </a:xfrm>
          <a:prstGeom prst="ellipse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</a:pPr>
            <a:endParaRPr kumimoji="0" lang="it-IT" sz="18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 Unicode MS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024088" y="2987749"/>
            <a:ext cx="12241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>
                <a:solidFill>
                  <a:schemeClr val="tx1"/>
                </a:solidFill>
                <a:latin typeface="Comic Sans MS" pitchFamily="66" charset="0"/>
              </a:rPr>
              <a:t>MILANO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1007864" y="3570457"/>
            <a:ext cx="12241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TORINO</a:t>
            </a:r>
            <a:endParaRPr lang="it-IT" sz="15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5" name="CasellaDiTesto 14"/>
          <p:cNvSpPr txBox="1"/>
          <p:nvPr/>
        </p:nvSpPr>
        <p:spPr>
          <a:xfrm>
            <a:off x="327201" y="2448560"/>
            <a:ext cx="12241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AOSTA</a:t>
            </a:r>
            <a:endParaRPr lang="it-IT" sz="15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6" name="CasellaDiTesto 15"/>
          <p:cNvSpPr txBox="1"/>
          <p:nvPr/>
        </p:nvSpPr>
        <p:spPr>
          <a:xfrm>
            <a:off x="3312120" y="4104744"/>
            <a:ext cx="12241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PARMA</a:t>
            </a:r>
            <a:endParaRPr lang="it-IT" sz="15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7" name="CasellaDiTesto 16"/>
          <p:cNvSpPr txBox="1"/>
          <p:nvPr/>
        </p:nvSpPr>
        <p:spPr>
          <a:xfrm>
            <a:off x="6264448" y="3491805"/>
            <a:ext cx="12241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VENEZIA</a:t>
            </a:r>
            <a:endParaRPr lang="it-IT" sz="15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8" name="CasellaDiTesto 17"/>
          <p:cNvSpPr txBox="1"/>
          <p:nvPr/>
        </p:nvSpPr>
        <p:spPr>
          <a:xfrm>
            <a:off x="8568704" y="4176752"/>
            <a:ext cx="79208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ROMA</a:t>
            </a:r>
            <a:endParaRPr lang="it-IT" sz="15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pic>
        <p:nvPicPr>
          <p:cNvPr id="5126" name="Picture 6" descr="File:Server-multipl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963" y="3678259"/>
            <a:ext cx="928365" cy="131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Immagine vettoriale server ico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896" y="2230854"/>
            <a:ext cx="630452" cy="97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Immagine vettoriale server ico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066" y="3929728"/>
            <a:ext cx="630452" cy="97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mmagine vettoriale server ico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807" y="2073778"/>
            <a:ext cx="630452" cy="97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Immagine vettoriale server ico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7838" y="2460527"/>
            <a:ext cx="630452" cy="97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Immagine vettoriale server icon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6296" y="3022942"/>
            <a:ext cx="630452" cy="972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/>
          <p:cNvSpPr txBox="1"/>
          <p:nvPr/>
        </p:nvSpPr>
        <p:spPr>
          <a:xfrm>
            <a:off x="6984528" y="4335121"/>
            <a:ext cx="9361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dirty="0" smtClean="0">
                <a:solidFill>
                  <a:schemeClr val="tx1"/>
                </a:solidFill>
              </a:rPr>
              <a:t>+</a:t>
            </a:r>
            <a:endParaRPr lang="it-IT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0018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3713" y="2267669"/>
            <a:ext cx="9033103" cy="4903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3"/>
          <p:cNvSpPr>
            <a:spLocks noChangeArrowheads="1"/>
          </p:cNvSpPr>
          <p:nvPr/>
        </p:nvSpPr>
        <p:spPr bwMode="auto">
          <a:xfrm>
            <a:off x="154364" y="1115541"/>
            <a:ext cx="4489029" cy="2283651"/>
          </a:xfrm>
          <a:prstGeom prst="ellipse">
            <a:avLst/>
          </a:prstGeom>
          <a:solidFill>
            <a:schemeClr val="accent2">
              <a:lumMod val="75000"/>
            </a:schemeClr>
          </a:solidFill>
          <a:ln w="38100" algn="ctr">
            <a:solidFill>
              <a:srgbClr val="0066FF"/>
            </a:solidFill>
            <a:round/>
            <a:headEnd/>
            <a:tailEnd/>
          </a:ln>
        </p:spPr>
        <p:txBody>
          <a:bodyPr wrap="none" lIns="100794" tIns="50397" rIns="100794" bIns="50397" anchor="ctr"/>
          <a:lstStyle/>
          <a:p>
            <a:pPr>
              <a:defRPr/>
            </a:pPr>
            <a:endParaRPr lang="it-IT" dirty="0">
              <a:solidFill>
                <a:srgbClr val="4FCEFF"/>
              </a:solidFill>
              <a:latin typeface="Constantia" pitchFamily="18" charset="0"/>
            </a:endParaRPr>
          </a:p>
        </p:txBody>
      </p:sp>
      <p:sp>
        <p:nvSpPr>
          <p:cNvPr id="32773" name="Text Box 10"/>
          <p:cNvSpPr txBox="1">
            <a:spLocks noChangeArrowheads="1"/>
          </p:cNvSpPr>
          <p:nvPr/>
        </p:nvSpPr>
        <p:spPr bwMode="auto">
          <a:xfrm>
            <a:off x="4464248" y="794704"/>
            <a:ext cx="5112567" cy="65577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  <p:txBody>
          <a:bodyPr wrap="square" lIns="100794" tIns="50397" rIns="100794" bIns="50397"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Il sistema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acquisisce </a:t>
            </a:r>
            <a:r>
              <a:rPr lang="it-IT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 in tempo reale una </a:t>
            </a:r>
            <a:r>
              <a:rPr lang="it-IT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serie di dati dalla rete </a:t>
            </a:r>
            <a:r>
              <a:rPr lang="it-IT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di monitoraggio di tutto il bacino del Po</a:t>
            </a:r>
            <a:endParaRPr lang="it-IT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32774" name="Rettangolo 6"/>
          <p:cNvSpPr>
            <a:spLocks noChangeArrowheads="1"/>
          </p:cNvSpPr>
          <p:nvPr/>
        </p:nvSpPr>
        <p:spPr bwMode="auto">
          <a:xfrm>
            <a:off x="912354" y="1306775"/>
            <a:ext cx="3307705" cy="1763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>
            <a:spAutoFit/>
          </a:bodyPr>
          <a:lstStyle/>
          <a:p>
            <a:r>
              <a:rPr lang="it-IT" dirty="0">
                <a:latin typeface="Constantia" pitchFamily="18" charset="0"/>
              </a:rPr>
              <a:t>Rete di monitoraggio :</a:t>
            </a:r>
          </a:p>
          <a:p>
            <a:r>
              <a:rPr lang="it-IT" dirty="0" smtClean="0">
                <a:latin typeface="Constantia" pitchFamily="18" charset="0"/>
              </a:rPr>
              <a:t>863 Idrometri </a:t>
            </a:r>
            <a:r>
              <a:rPr lang="it-IT" dirty="0">
                <a:latin typeface="Constantia" pitchFamily="18" charset="0"/>
              </a:rPr>
              <a:t>(blu)</a:t>
            </a:r>
          </a:p>
          <a:p>
            <a:r>
              <a:rPr lang="it-IT" dirty="0" smtClean="0">
                <a:latin typeface="Constantia" pitchFamily="18" charset="0"/>
              </a:rPr>
              <a:t>1082  </a:t>
            </a:r>
            <a:r>
              <a:rPr lang="it-IT" dirty="0">
                <a:latin typeface="Constantia" pitchFamily="18" charset="0"/>
              </a:rPr>
              <a:t>Pluviometri (verde)</a:t>
            </a:r>
          </a:p>
          <a:p>
            <a:r>
              <a:rPr lang="it-IT" dirty="0" smtClean="0">
                <a:latin typeface="Constantia" pitchFamily="18" charset="0"/>
              </a:rPr>
              <a:t>167 Nivometri </a:t>
            </a:r>
            <a:r>
              <a:rPr lang="it-IT" dirty="0">
                <a:latin typeface="Constantia" pitchFamily="18" charset="0"/>
              </a:rPr>
              <a:t>(verde)</a:t>
            </a:r>
          </a:p>
          <a:p>
            <a:r>
              <a:rPr lang="it-IT" dirty="0" smtClean="0">
                <a:latin typeface="Constantia" pitchFamily="18" charset="0"/>
              </a:rPr>
              <a:t>870   </a:t>
            </a:r>
            <a:r>
              <a:rPr lang="it-IT" dirty="0">
                <a:latin typeface="Constantia" pitchFamily="18" charset="0"/>
              </a:rPr>
              <a:t>Termometri (verde)</a:t>
            </a:r>
          </a:p>
          <a:p>
            <a:r>
              <a:rPr lang="it-IT" dirty="0">
                <a:latin typeface="Constantia" pitchFamily="18" charset="0"/>
              </a:rPr>
              <a:t>193    Dighe RID (violetto)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2887562" y="107428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Il sistema di monitoraggio</a:t>
            </a:r>
            <a:endParaRPr lang="it-IT" sz="2400" b="1" dirty="0">
              <a:solidFill>
                <a:srgbClr val="0066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19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6"/>
          <p:cNvSpPr>
            <a:spLocks noChangeAspect="1" noChangeArrowheads="1"/>
          </p:cNvSpPr>
          <p:nvPr/>
        </p:nvSpPr>
        <p:spPr bwMode="auto">
          <a:xfrm>
            <a:off x="1848115" y="1847921"/>
            <a:ext cx="6020373" cy="5367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292" name="Text Box 7"/>
          <p:cNvSpPr txBox="1">
            <a:spLocks noChangeArrowheads="1"/>
          </p:cNvSpPr>
          <p:nvPr/>
        </p:nvSpPr>
        <p:spPr bwMode="auto">
          <a:xfrm>
            <a:off x="4931520" y="5020477"/>
            <a:ext cx="1344083" cy="607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pPr algn="ctr"/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HEC-HMS</a:t>
            </a:r>
          </a:p>
        </p:txBody>
      </p:sp>
      <p:sp>
        <p:nvSpPr>
          <p:cNvPr id="12293" name="Text Box 8"/>
          <p:cNvSpPr txBox="1">
            <a:spLocks noChangeArrowheads="1"/>
          </p:cNvSpPr>
          <p:nvPr/>
        </p:nvSpPr>
        <p:spPr bwMode="auto">
          <a:xfrm>
            <a:off x="6398111" y="5020477"/>
            <a:ext cx="1345834" cy="607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DHI-NAM</a:t>
            </a:r>
          </a:p>
        </p:txBody>
      </p:sp>
      <p:sp>
        <p:nvSpPr>
          <p:cNvPr id="12294" name="Text Box 9"/>
          <p:cNvSpPr txBox="1">
            <a:spLocks noChangeArrowheads="1"/>
          </p:cNvSpPr>
          <p:nvPr/>
        </p:nvSpPr>
        <p:spPr bwMode="auto">
          <a:xfrm>
            <a:off x="7910205" y="5029227"/>
            <a:ext cx="1344083" cy="60722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  TOPKAPI</a:t>
            </a:r>
          </a:p>
        </p:txBody>
      </p:sp>
      <p:sp>
        <p:nvSpPr>
          <p:cNvPr id="12295" name="Text Box 10"/>
          <p:cNvSpPr txBox="1">
            <a:spLocks noChangeArrowheads="1"/>
          </p:cNvSpPr>
          <p:nvPr/>
        </p:nvSpPr>
        <p:spPr bwMode="auto">
          <a:xfrm>
            <a:off x="4970023" y="6051183"/>
            <a:ext cx="1344083" cy="60897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  HEC-RAS</a:t>
            </a:r>
          </a:p>
        </p:txBody>
      </p:sp>
      <p:sp>
        <p:nvSpPr>
          <p:cNvPr id="12296" name="Text Box 11"/>
          <p:cNvSpPr txBox="1">
            <a:spLocks noChangeArrowheads="1"/>
          </p:cNvSpPr>
          <p:nvPr/>
        </p:nvSpPr>
        <p:spPr bwMode="auto">
          <a:xfrm>
            <a:off x="6436613" y="6051183"/>
            <a:ext cx="1345834" cy="60897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DHI – M11</a:t>
            </a:r>
          </a:p>
        </p:txBody>
      </p:sp>
      <p:sp>
        <p:nvSpPr>
          <p:cNvPr id="12297" name="Text Box 12"/>
          <p:cNvSpPr txBox="1">
            <a:spLocks noChangeArrowheads="1"/>
          </p:cNvSpPr>
          <p:nvPr/>
        </p:nvSpPr>
        <p:spPr bwMode="auto">
          <a:xfrm>
            <a:off x="7948707" y="6028433"/>
            <a:ext cx="1344083" cy="60897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 SOBEK</a:t>
            </a:r>
          </a:p>
        </p:txBody>
      </p:sp>
      <p:sp>
        <p:nvSpPr>
          <p:cNvPr id="12298" name="Line 13"/>
          <p:cNvSpPr>
            <a:spLocks noChangeShapeType="1"/>
          </p:cNvSpPr>
          <p:nvPr/>
        </p:nvSpPr>
        <p:spPr bwMode="auto">
          <a:xfrm>
            <a:off x="5720820" y="5620702"/>
            <a:ext cx="0" cy="4077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299" name="Line 14"/>
          <p:cNvSpPr>
            <a:spLocks noChangeShapeType="1"/>
          </p:cNvSpPr>
          <p:nvPr/>
        </p:nvSpPr>
        <p:spPr bwMode="auto">
          <a:xfrm>
            <a:off x="7187411" y="5620702"/>
            <a:ext cx="1750" cy="4077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300" name="Line 15"/>
          <p:cNvSpPr>
            <a:spLocks noChangeShapeType="1"/>
          </p:cNvSpPr>
          <p:nvPr/>
        </p:nvSpPr>
        <p:spPr bwMode="auto">
          <a:xfrm>
            <a:off x="8583997" y="5620702"/>
            <a:ext cx="0" cy="40773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304" name="Line 19"/>
          <p:cNvSpPr>
            <a:spLocks noChangeShapeType="1"/>
          </p:cNvSpPr>
          <p:nvPr/>
        </p:nvSpPr>
        <p:spPr bwMode="auto">
          <a:xfrm flipH="1">
            <a:off x="7160226" y="2634708"/>
            <a:ext cx="733295" cy="1217948"/>
          </a:xfrm>
          <a:prstGeom prst="line">
            <a:avLst/>
          </a:prstGeom>
          <a:noFill/>
          <a:ln w="38100">
            <a:solidFill>
              <a:srgbClr val="3399FF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305" name="Line 20"/>
          <p:cNvSpPr>
            <a:spLocks noChangeShapeType="1"/>
          </p:cNvSpPr>
          <p:nvPr/>
        </p:nvSpPr>
        <p:spPr bwMode="auto">
          <a:xfrm flipH="1">
            <a:off x="5688384" y="2627709"/>
            <a:ext cx="2201637" cy="1217948"/>
          </a:xfrm>
          <a:prstGeom prst="line">
            <a:avLst/>
          </a:prstGeom>
          <a:noFill/>
          <a:ln w="38100">
            <a:solidFill>
              <a:srgbClr val="3399FF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306" name="Line 21"/>
          <p:cNvSpPr>
            <a:spLocks noChangeShapeType="1"/>
          </p:cNvSpPr>
          <p:nvPr/>
        </p:nvSpPr>
        <p:spPr bwMode="auto">
          <a:xfrm>
            <a:off x="7890021" y="2627709"/>
            <a:ext cx="731545" cy="1217948"/>
          </a:xfrm>
          <a:prstGeom prst="line">
            <a:avLst/>
          </a:prstGeom>
          <a:noFill/>
          <a:ln w="38100">
            <a:solidFill>
              <a:srgbClr val="3399FF"/>
            </a:solidFill>
            <a:round/>
            <a:headEnd/>
            <a:tailEnd type="triangle" w="med" len="med"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307" name="Text Box 22"/>
          <p:cNvSpPr txBox="1">
            <a:spLocks noChangeArrowheads="1"/>
          </p:cNvSpPr>
          <p:nvPr/>
        </p:nvSpPr>
        <p:spPr bwMode="auto">
          <a:xfrm>
            <a:off x="5066280" y="3995861"/>
            <a:ext cx="1205824" cy="40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Prima catena</a:t>
            </a:r>
          </a:p>
        </p:txBody>
      </p:sp>
      <p:sp>
        <p:nvSpPr>
          <p:cNvPr id="12308" name="Text Box 23"/>
          <p:cNvSpPr txBox="1">
            <a:spLocks noChangeArrowheads="1"/>
          </p:cNvSpPr>
          <p:nvPr/>
        </p:nvSpPr>
        <p:spPr bwMode="auto">
          <a:xfrm>
            <a:off x="6615125" y="3995861"/>
            <a:ext cx="1521531" cy="40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 dirty="0">
                <a:solidFill>
                  <a:schemeClr val="tx1"/>
                </a:solidFill>
                <a:latin typeface="Comic Sans MS" pitchFamily="66" charset="0"/>
              </a:rPr>
              <a:t>Seconda catena</a:t>
            </a:r>
          </a:p>
        </p:txBody>
      </p:sp>
      <p:sp>
        <p:nvSpPr>
          <p:cNvPr id="12309" name="Text Box 24"/>
          <p:cNvSpPr txBox="1">
            <a:spLocks noChangeArrowheads="1"/>
          </p:cNvSpPr>
          <p:nvPr/>
        </p:nvSpPr>
        <p:spPr bwMode="auto">
          <a:xfrm>
            <a:off x="8246226" y="3995861"/>
            <a:ext cx="1186574" cy="40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b="1">
                <a:solidFill>
                  <a:schemeClr val="tx1"/>
                </a:solidFill>
                <a:latin typeface="Comic Sans MS" pitchFamily="66" charset="0"/>
              </a:rPr>
              <a:t>Terza catena</a:t>
            </a:r>
          </a:p>
        </p:txBody>
      </p:sp>
      <p:sp>
        <p:nvSpPr>
          <p:cNvPr id="12312" name="Text Box 27"/>
          <p:cNvSpPr txBox="1">
            <a:spLocks noChangeArrowheads="1"/>
          </p:cNvSpPr>
          <p:nvPr/>
        </p:nvSpPr>
        <p:spPr bwMode="auto">
          <a:xfrm>
            <a:off x="337770" y="971525"/>
            <a:ext cx="2322395" cy="172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500" dirty="0">
                <a:solidFill>
                  <a:schemeClr val="tx1"/>
                </a:solidFill>
                <a:latin typeface="Comic Sans MS" pitchFamily="66" charset="0"/>
              </a:rPr>
              <a:t>PRECIPITAZIONI</a:t>
            </a:r>
          </a:p>
          <a:p>
            <a:r>
              <a:rPr lang="it-IT" sz="1500" dirty="0">
                <a:solidFill>
                  <a:schemeClr val="tx1"/>
                </a:solidFill>
                <a:latin typeface="Comic Sans MS" pitchFamily="66" charset="0"/>
              </a:rPr>
              <a:t>TEMPERATURE</a:t>
            </a:r>
          </a:p>
          <a:p>
            <a:r>
              <a:rPr lang="it-IT" sz="1500" dirty="0">
                <a:solidFill>
                  <a:schemeClr val="tx1"/>
                </a:solidFill>
                <a:latin typeface="Comic Sans MS" pitchFamily="66" charset="0"/>
              </a:rPr>
              <a:t>LIVELLI/PORTATE</a:t>
            </a:r>
          </a:p>
          <a:p>
            <a:endParaRPr lang="it-IT" sz="15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+</a:t>
            </a:r>
          </a:p>
          <a:p>
            <a:endParaRPr lang="it-IT" sz="1500" dirty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PREVISIONI di</a:t>
            </a:r>
          </a:p>
          <a:p>
            <a:r>
              <a:rPr lang="it-IT" sz="1500" dirty="0" smtClean="0">
                <a:solidFill>
                  <a:schemeClr val="tx1"/>
                </a:solidFill>
                <a:latin typeface="Comic Sans MS" pitchFamily="66" charset="0"/>
              </a:rPr>
              <a:t>PRECIPITAZIONI</a:t>
            </a:r>
            <a:endParaRPr lang="it-IT" sz="1500" dirty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it-IT" sz="1500" dirty="0">
                <a:solidFill>
                  <a:schemeClr val="tx1"/>
                </a:solidFill>
                <a:latin typeface="Comic Sans MS" pitchFamily="66" charset="0"/>
              </a:rPr>
              <a:t>TEMPERATURE</a:t>
            </a:r>
          </a:p>
        </p:txBody>
      </p:sp>
      <p:sp>
        <p:nvSpPr>
          <p:cNvPr id="12313" name="AutoShape 28"/>
          <p:cNvSpPr>
            <a:spLocks/>
          </p:cNvSpPr>
          <p:nvPr/>
        </p:nvSpPr>
        <p:spPr bwMode="auto">
          <a:xfrm>
            <a:off x="2468529" y="899517"/>
            <a:ext cx="122508" cy="862712"/>
          </a:xfrm>
          <a:prstGeom prst="rightBrace">
            <a:avLst>
              <a:gd name="adj1" fmla="val 58690"/>
              <a:gd name="adj2" fmla="val 5000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314" name="Text Box 29"/>
          <p:cNvSpPr txBox="1">
            <a:spLocks noChangeArrowheads="1"/>
          </p:cNvSpPr>
          <p:nvPr/>
        </p:nvSpPr>
        <p:spPr bwMode="auto">
          <a:xfrm>
            <a:off x="2917989" y="1043533"/>
            <a:ext cx="2756421" cy="7367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61145" tIns="30573" rIns="61145" bIns="30573"/>
          <a:lstStyle/>
          <a:p>
            <a:endParaRPr lang="it-IT" dirty="0">
              <a:solidFill>
                <a:schemeClr val="tx1"/>
              </a:solidFill>
              <a:latin typeface="Comic Sans MS" pitchFamily="66" charset="0"/>
            </a:endParaRPr>
          </a:p>
          <a:p>
            <a:r>
              <a:rPr lang="it-IT" dirty="0">
                <a:solidFill>
                  <a:schemeClr val="tx1"/>
                </a:solidFill>
                <a:latin typeface="Comic Sans MS" pitchFamily="66" charset="0"/>
              </a:rPr>
              <a:t>Osservati/Telemisura</a:t>
            </a:r>
          </a:p>
          <a:p>
            <a:endParaRPr lang="it-IT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2315" name="AutoShape 30"/>
          <p:cNvSpPr>
            <a:spLocks/>
          </p:cNvSpPr>
          <p:nvPr/>
        </p:nvSpPr>
        <p:spPr bwMode="auto">
          <a:xfrm>
            <a:off x="2441401" y="2349471"/>
            <a:ext cx="88382" cy="613471"/>
          </a:xfrm>
          <a:prstGeom prst="rightBrace">
            <a:avLst>
              <a:gd name="adj1" fmla="val 23452"/>
              <a:gd name="adj2" fmla="val 50000"/>
            </a:avLst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lIns="100794" tIns="50397" rIns="100794" bIns="50397"/>
          <a:lstStyle/>
          <a:p>
            <a:endParaRPr lang="it-IT">
              <a:solidFill>
                <a:schemeClr val="tx1"/>
              </a:solidFill>
            </a:endParaRPr>
          </a:p>
        </p:txBody>
      </p:sp>
      <p:sp>
        <p:nvSpPr>
          <p:cNvPr id="12316" name="Text Box 31"/>
          <p:cNvSpPr txBox="1">
            <a:spLocks noChangeArrowheads="1"/>
          </p:cNvSpPr>
          <p:nvPr/>
        </p:nvSpPr>
        <p:spPr bwMode="auto">
          <a:xfrm>
            <a:off x="2895295" y="2565710"/>
            <a:ext cx="2698051" cy="3972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dirty="0" smtClean="0">
                <a:solidFill>
                  <a:schemeClr val="tx1"/>
                </a:solidFill>
                <a:latin typeface="Comic Sans MS" pitchFamily="66" charset="0"/>
              </a:rPr>
              <a:t>Modelli Meteorologici</a:t>
            </a:r>
            <a:endParaRPr lang="it-IT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12317" name="Text Box 32"/>
          <p:cNvSpPr txBox="1">
            <a:spLocks noChangeArrowheads="1"/>
          </p:cNvSpPr>
          <p:nvPr/>
        </p:nvSpPr>
        <p:spPr bwMode="auto">
          <a:xfrm>
            <a:off x="6293391" y="2071233"/>
            <a:ext cx="3414462" cy="55647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61145" tIns="30573" rIns="61145" bIns="30573"/>
          <a:lstStyle/>
          <a:p>
            <a:r>
              <a:rPr lang="it-IT" sz="1300" dirty="0">
                <a:solidFill>
                  <a:schemeClr val="tx1"/>
                </a:solidFill>
                <a:latin typeface="Comic Sans MS" pitchFamily="66" charset="0"/>
              </a:rPr>
              <a:t>VALIDAZIONE, INTERPOLAZIONE</a:t>
            </a:r>
          </a:p>
          <a:p>
            <a:r>
              <a:rPr lang="it-IT" sz="1300" dirty="0">
                <a:solidFill>
                  <a:schemeClr val="tx1"/>
                </a:solidFill>
                <a:latin typeface="Comic Sans MS" pitchFamily="66" charset="0"/>
              </a:rPr>
              <a:t>E TRANSFORMAZIONE DATI</a:t>
            </a: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Le catene modellistiche</a:t>
            </a:r>
            <a:endParaRPr lang="it-IT" sz="2400" b="1" dirty="0">
              <a:solidFill>
                <a:srgbClr val="006699"/>
              </a:solidFill>
            </a:endParaRPr>
          </a:p>
        </p:txBody>
      </p:sp>
      <p:cxnSp>
        <p:nvCxnSpPr>
          <p:cNvPr id="4" name="Connettore 2 3"/>
          <p:cNvCxnSpPr/>
          <p:nvPr/>
        </p:nvCxnSpPr>
        <p:spPr bwMode="auto">
          <a:xfrm>
            <a:off x="5593346" y="1511935"/>
            <a:ext cx="638791" cy="508354"/>
          </a:xfrm>
          <a:prstGeom prst="straightConnector1">
            <a:avLst/>
          </a:prstGeom>
          <a:noFill/>
          <a:ln w="38100">
            <a:solidFill>
              <a:srgbClr val="00B050"/>
            </a:solidFill>
            <a:round/>
            <a:headEnd/>
            <a:tailEnd type="triangle" w="med" len="med"/>
          </a:ln>
          <a:extLst/>
        </p:spPr>
      </p:cxnSp>
      <p:cxnSp>
        <p:nvCxnSpPr>
          <p:cNvPr id="34" name="Connettore 2 33"/>
          <p:cNvCxnSpPr>
            <a:stCxn id="12316" idx="3"/>
          </p:cNvCxnSpPr>
          <p:nvPr/>
        </p:nvCxnSpPr>
        <p:spPr bwMode="auto">
          <a:xfrm flipV="1">
            <a:off x="5593346" y="2336728"/>
            <a:ext cx="560035" cy="427599"/>
          </a:xfrm>
          <a:prstGeom prst="straightConnector1">
            <a:avLst/>
          </a:prstGeom>
          <a:noFill/>
          <a:ln w="38100">
            <a:solidFill>
              <a:srgbClr val="00B050"/>
            </a:solidFill>
            <a:round/>
            <a:headEnd/>
            <a:tailEnd type="triangle" w="med" len="med"/>
          </a:ln>
          <a:extLst/>
        </p:spPr>
      </p:cxnSp>
      <p:pic>
        <p:nvPicPr>
          <p:cNvPr id="39" name="Picture 15" descr="sesia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4" y="5217156"/>
            <a:ext cx="3600400" cy="2194242"/>
          </a:xfrm>
          <a:prstGeom prst="rect">
            <a:avLst/>
          </a:prstGeom>
          <a:noFill/>
          <a:ln w="63500">
            <a:solidFill>
              <a:srgbClr val="0000FF"/>
            </a:solidFill>
            <a:miter lim="800000"/>
            <a:headEnd/>
            <a:tailEnd/>
          </a:ln>
        </p:spPr>
      </p:pic>
      <p:graphicFrame>
        <p:nvGraphicFramePr>
          <p:cNvPr id="8" name="Oggetto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6722329"/>
              </p:ext>
            </p:extLst>
          </p:nvPr>
        </p:nvGraphicFramePr>
        <p:xfrm>
          <a:off x="1109252" y="3104483"/>
          <a:ext cx="3571020" cy="2115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" r:id="rId5" imgW="4123810" imgH="2847619" progId="">
                  <p:embed/>
                </p:oleObj>
              </mc:Choice>
              <mc:Fallback>
                <p:oleObj r:id="rId5" imgW="4123810" imgH="2847619" progId="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9252" y="3104483"/>
                        <a:ext cx="3571020" cy="2115514"/>
                      </a:xfrm>
                      <a:prstGeom prst="rect">
                        <a:avLst/>
                      </a:prstGeom>
                      <a:noFill/>
                      <a:ln w="63500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Text Box 7"/>
          <p:cNvSpPr txBox="1">
            <a:spLocks noChangeArrowheads="1"/>
          </p:cNvSpPr>
          <p:nvPr/>
        </p:nvSpPr>
        <p:spPr bwMode="auto">
          <a:xfrm>
            <a:off x="4928021" y="4283893"/>
            <a:ext cx="4326267" cy="6072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pPr algn="ctr"/>
            <a:endParaRPr lang="it-IT" sz="1300" b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it-IT" sz="1300" b="1" dirty="0" smtClean="0">
                <a:solidFill>
                  <a:schemeClr val="tx1"/>
                </a:solidFill>
                <a:latin typeface="Comic Sans MS" pitchFamily="66" charset="0"/>
              </a:rPr>
              <a:t>MODELLI IDROLOGICI</a:t>
            </a:r>
            <a:endParaRPr lang="it-IT" sz="1300" b="1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1" name="Text Box 7"/>
          <p:cNvSpPr txBox="1">
            <a:spLocks noChangeArrowheads="1"/>
          </p:cNvSpPr>
          <p:nvPr/>
        </p:nvSpPr>
        <p:spPr bwMode="auto">
          <a:xfrm>
            <a:off x="4970023" y="6804173"/>
            <a:ext cx="4326267" cy="607224"/>
          </a:xfrm>
          <a:prstGeom prst="rect">
            <a:avLst/>
          </a:prstGeom>
          <a:solidFill>
            <a:schemeClr val="accent6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lIns="61145" tIns="30573" rIns="61145" bIns="30573"/>
          <a:lstStyle/>
          <a:p>
            <a:pPr algn="ctr"/>
            <a:endParaRPr lang="it-IT" sz="1300" b="1" dirty="0" smtClean="0">
              <a:latin typeface="Comic Sans MS" pitchFamily="66" charset="0"/>
            </a:endParaRPr>
          </a:p>
          <a:p>
            <a:pPr algn="ctr"/>
            <a:r>
              <a:rPr lang="it-IT" sz="1300" b="1" dirty="0" smtClean="0">
                <a:latin typeface="Comic Sans MS" pitchFamily="66" charset="0"/>
              </a:rPr>
              <a:t>MODELLI IDRAULICI</a:t>
            </a:r>
            <a:endParaRPr lang="it-IT" sz="13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272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>
          <a:xfrm>
            <a:off x="248861" y="1170095"/>
            <a:ext cx="2476392" cy="232171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~ 400 </a:t>
            </a:r>
            <a:r>
              <a:rPr lang="it-IT" sz="1800" kern="1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bacini idrologici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~ 400 </a:t>
            </a:r>
            <a:r>
              <a:rPr lang="it-IT" sz="1800" kern="1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rami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~ 120 </a:t>
            </a:r>
            <a:r>
              <a:rPr lang="it-IT" sz="1800" kern="1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corsi d’acqua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~ 250 </a:t>
            </a:r>
            <a:r>
              <a:rPr lang="it-IT" sz="1800" kern="1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strutture</a:t>
            </a: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~ 50 strutture regolabili</a:t>
            </a:r>
            <a:endParaRPr lang="it-IT" sz="1800" kern="1200" dirty="0">
              <a:solidFill>
                <a:srgbClr val="0070C0"/>
              </a:solidFill>
              <a:latin typeface="Calibri" pitchFamily="34" charset="0"/>
              <a:cs typeface="Times New Roman" pitchFamily="18" charset="0"/>
            </a:endParaRPr>
          </a:p>
          <a:p>
            <a:pPr eaLnBrk="1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~ 11380 </a:t>
            </a:r>
            <a:r>
              <a:rPr lang="it-IT" sz="1800" kern="12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sezioni</a:t>
            </a:r>
          </a:p>
          <a:p>
            <a:pPr eaLnBrk="1" hangingPunct="1">
              <a:defRPr/>
            </a:pPr>
            <a:endParaRPr lang="it-IT" dirty="0" smtClean="0"/>
          </a:p>
        </p:txBody>
      </p:sp>
      <p:pic>
        <p:nvPicPr>
          <p:cNvPr id="21509" name="Picture 7" descr="Po_200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25253" y="899517"/>
            <a:ext cx="4331283" cy="250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2" t="8728" r="17917" b="31760"/>
          <a:stretch>
            <a:fillRect/>
          </a:stretch>
        </p:blipFill>
        <p:spPr bwMode="auto">
          <a:xfrm>
            <a:off x="6790249" y="2090364"/>
            <a:ext cx="3074599" cy="170143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Le catene modellistiche: alcuni numeri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84" y="3903695"/>
            <a:ext cx="3934065" cy="3428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996" y="3975703"/>
            <a:ext cx="5268852" cy="3260518"/>
          </a:xfrm>
          <a:prstGeom prst="rect">
            <a:avLst/>
          </a:prstGeom>
          <a:noFill/>
          <a:ln w="28575" algn="ctr">
            <a:solidFill>
              <a:srgbClr val="3399FF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0493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Il sistema FEWS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15776" y="2100735"/>
            <a:ext cx="9648725" cy="5207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-144264" y="1026079"/>
            <a:ext cx="9615640" cy="232171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indent="0" eaLnBrk="1" hangingPunct="1">
              <a:spcBef>
                <a:spcPts val="18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Gli utenti del sistema FEWS possono visualizzare i dati osservati e le previsioni di pioggia, livello e portata per le sezioni di maggiore interesse del Po e degli affluenti</a:t>
            </a:r>
          </a:p>
          <a:p>
            <a:pPr indent="0" eaLnBrk="1" hangingPunct="1">
              <a:spcBef>
                <a:spcPts val="1800"/>
              </a:spcBef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377364896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Il sistema FEWS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8378" y="2081121"/>
            <a:ext cx="9504462" cy="515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-144264" y="1026079"/>
            <a:ext cx="9615640" cy="232171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indent="0" eaLnBrk="1" hangingPunct="1">
              <a:spcBef>
                <a:spcPts val="1800"/>
              </a:spcBef>
              <a:spcAft>
                <a:spcPct val="0"/>
              </a:spcAft>
              <a:defRPr/>
            </a:pPr>
            <a:r>
              <a:rPr lang="it-IT" sz="1800" kern="12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Gli utenti del sistema FEWS possono visualizzare i dati osservati e le previsioni di pioggia, livello e portata per le sezioni di maggiore interesse del Po e degli affluenti principali</a:t>
            </a:r>
          </a:p>
          <a:p>
            <a:pPr indent="0" eaLnBrk="1" hangingPunct="1">
              <a:spcBef>
                <a:spcPts val="1800"/>
              </a:spcBef>
              <a:defRPr/>
            </a:pP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25081911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3"/>
          <p:cNvSpPr txBox="1">
            <a:spLocks noChangeArrowheads="1"/>
          </p:cNvSpPr>
          <p:nvPr/>
        </p:nvSpPr>
        <p:spPr bwMode="auto">
          <a:xfrm>
            <a:off x="2880072" y="107429"/>
            <a:ext cx="7056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defTabSz="914400"/>
            <a:r>
              <a:rPr lang="it-IT" sz="2400" b="1" dirty="0" smtClean="0">
                <a:solidFill>
                  <a:srgbClr val="006699"/>
                </a:solidFill>
              </a:rPr>
              <a:t>Il sistema FEWS</a:t>
            </a:r>
            <a:endParaRPr lang="it-IT" sz="2400" b="1" dirty="0">
              <a:solidFill>
                <a:srgbClr val="006699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6259" y="1043533"/>
            <a:ext cx="6120680" cy="2780513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364491" y="2915741"/>
            <a:ext cx="6420237" cy="2808312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785918" y="4499917"/>
            <a:ext cx="6222946" cy="2940661"/>
          </a:xfrm>
          <a:prstGeom prst="rect">
            <a:avLst/>
          </a:prstGeom>
          <a:noFill/>
          <a:ln w="285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552479" y="2250215"/>
            <a:ext cx="3384029" cy="2321710"/>
          </a:xfrm>
          <a:prstGeom prst="rect">
            <a:avLst/>
          </a:prstGeom>
        </p:spPr>
        <p:txBody>
          <a:bodyPr/>
          <a:lstStyle>
            <a:lvl1pPr marL="342900" indent="-3429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425"/>
              </a:spcAft>
              <a:buClr>
                <a:srgbClr val="000000"/>
              </a:buClr>
              <a:buSzPct val="100000"/>
              <a:buFont typeface="Times New Roman" pitchFamily="18" charset="0"/>
              <a:defRPr sz="32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1pPr>
            <a:lvl2pPr marL="742950" indent="-28575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1138"/>
              </a:spcAft>
              <a:buClr>
                <a:srgbClr val="000000"/>
              </a:buClr>
              <a:buSzPct val="100000"/>
              <a:buFont typeface="Times New Roman" pitchFamily="18" charset="0"/>
              <a:defRPr sz="28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2pPr>
            <a:lvl3pPr marL="11430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850"/>
              </a:spcAft>
              <a:buClr>
                <a:srgbClr val="000000"/>
              </a:buClr>
              <a:buSzPct val="100000"/>
              <a:buFont typeface="Times New Roman" pitchFamily="18" charset="0"/>
              <a:defRPr sz="24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3pPr>
            <a:lvl4pPr marL="16002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575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4pPr>
            <a:lvl5pPr marL="2057400" indent="-228600" algn="l" defTabSz="449263" rtl="0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8" charset="0"/>
              <a:defRPr sz="2000">
                <a:solidFill>
                  <a:srgbClr val="000000"/>
                </a:solidFill>
                <a:latin typeface="+mn-lt"/>
                <a:ea typeface="Arial Unicode MS" pitchFamily="34" charset="-128"/>
                <a:cs typeface="+mn-cs"/>
              </a:defRPr>
            </a:lvl5pPr>
            <a:lvl6pPr marL="25146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6pPr>
            <a:lvl7pPr marL="29718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7pPr>
            <a:lvl8pPr marL="34290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8pPr>
            <a:lvl9pPr marL="3886200" indent="-228600" algn="l" defTabSz="449263" rtl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itchFamily="16" charset="0"/>
              <a:defRPr sz="2000">
                <a:solidFill>
                  <a:srgbClr val="000000"/>
                </a:solidFill>
                <a:latin typeface="+mn-lt"/>
                <a:cs typeface="+mn-cs"/>
              </a:defRPr>
            </a:lvl9pPr>
          </a:lstStyle>
          <a:p>
            <a:pPr indent="0" eaLnBrk="1" hangingPunct="1">
              <a:spcBef>
                <a:spcPts val="1800"/>
              </a:spcBef>
              <a:spcAft>
                <a:spcPct val="0"/>
              </a:spcAft>
              <a:defRPr/>
            </a:pPr>
            <a:endParaRPr lang="it-IT" dirty="0" smtClean="0"/>
          </a:p>
        </p:txBody>
      </p:sp>
      <p:sp>
        <p:nvSpPr>
          <p:cNvPr id="9" name="Rettangolo 8"/>
          <p:cNvSpPr/>
          <p:nvPr/>
        </p:nvSpPr>
        <p:spPr>
          <a:xfrm>
            <a:off x="-250" y="4471461"/>
            <a:ext cx="244827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it-IT" sz="16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Le previsioni coprono un periodo di 72 ore successivo al momento dell’emissione</a:t>
            </a:r>
            <a:endParaRPr lang="it-IT" sz="1600" dirty="0"/>
          </a:p>
        </p:txBody>
      </p:sp>
      <p:sp>
        <p:nvSpPr>
          <p:cNvPr id="3" name="Rettangolo 2"/>
          <p:cNvSpPr/>
          <p:nvPr/>
        </p:nvSpPr>
        <p:spPr>
          <a:xfrm>
            <a:off x="-248" y="5651752"/>
            <a:ext cx="3600400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I risultati dei modelli vengono aggiornati mediamente ogni 3 ore</a:t>
            </a:r>
          </a:p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it-IT" sz="16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I </a:t>
            </a:r>
            <a:r>
              <a:rPr lang="it-IT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dati osservati vengono aggiornati in tempo reale mano a mano che vengono resi disponibili dalla rete di telemisura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6480472" y="2516792"/>
            <a:ext cx="3240361" cy="830997"/>
          </a:xfrm>
          <a:prstGeom prst="rect">
            <a:avLst/>
          </a:prstGeom>
          <a:solidFill>
            <a:schemeClr val="bg1"/>
          </a:solidFill>
          <a:ln>
            <a:solidFill>
              <a:srgbClr val="006699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it-IT" sz="1600" dirty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Il modello meteo che fornisce la previsione di pioggia (LAMI) si aggiorna ogni 12 </a:t>
            </a:r>
            <a:r>
              <a:rPr lang="it-IT" sz="1600" dirty="0" smtClean="0">
                <a:solidFill>
                  <a:srgbClr val="0070C0"/>
                </a:solidFill>
                <a:latin typeface="Calibri" pitchFamily="34" charset="0"/>
                <a:cs typeface="Times New Roman" pitchFamily="18" charset="0"/>
              </a:rPr>
              <a:t>ore</a:t>
            </a:r>
            <a:endParaRPr lang="it-IT" sz="1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63101" y="639443"/>
            <a:ext cx="4464495" cy="1805054"/>
          </a:xfrm>
          <a:prstGeom prst="rect">
            <a:avLst/>
          </a:prstGeom>
          <a:solidFill>
            <a:schemeClr val="bg1"/>
          </a:solidFill>
          <a:ln>
            <a:solidFill>
              <a:srgbClr val="006699"/>
            </a:solidFill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17559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Tema di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i Office">
      <a:majorFont>
        <a:latin typeface="Arial"/>
        <a:ea typeface=""/>
        <a:cs typeface="Arial Unicode MS"/>
      </a:majorFont>
      <a:minorFont>
        <a:latin typeface="Arial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Tema di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i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i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3672</TotalTime>
  <Words>452</Words>
  <Application>Microsoft Office PowerPoint</Application>
  <PresentationFormat>Personalizzato</PresentationFormat>
  <Paragraphs>89</Paragraphs>
  <Slides>11</Slides>
  <Notes>11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0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Tema di Office</vt:lpstr>
      <vt:lpstr>  Le modalità e le procedure per la gestione del sistema di modellistica per la previsione delle piene – FEWS Ing. Sandro Bortolotto – Dirigente AIPo PIM Ing. Sara Pavan – Funzionaria AIPo PIM – Ufficio Servizio di Piena   GIORNATA DELLA TRASPARENZA 2016  Parma, venerdì 16 dicembre 2016 ore 10.00 – 12.45 Sala riunioni  - Strada Garibaldi, n. 75 – 3° piano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Le modalità e le procedure per la gestione del sistema di modellistica per la previsione delle piene – FEWS Ing. Sandro Bortolotto – Dirigente AIPo PIM Ing. Sara Pavan – Funzionaria AIPo PIM – Ufficio Servizio di Piena   GIORNATA DELLA TRASPARENZA 2016  Parma, venerdì 16 dicembre 2016 ore 10.00 – 12.45 Sala riunioni  - Strada Garibaldi, n. 75 – 3° piano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Metodologia per la redazione di un piano di gestione della vegetazione ripariale</dc:title>
  <dc:creator>Annalaura Tezzon</dc:creator>
  <cp:lastModifiedBy>Sara Pavan</cp:lastModifiedBy>
  <cp:revision>378</cp:revision>
  <cp:lastPrinted>2014-09-25T14:00:40Z</cp:lastPrinted>
  <dcterms:created xsi:type="dcterms:W3CDTF">2011-08-05T18:27:41Z</dcterms:created>
  <dcterms:modified xsi:type="dcterms:W3CDTF">2016-12-15T09:09:28Z</dcterms:modified>
</cp:coreProperties>
</file>