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5" r:id="rId3"/>
    <p:sldId id="359" r:id="rId4"/>
    <p:sldId id="366" r:id="rId5"/>
    <p:sldId id="361" r:id="rId6"/>
    <p:sldId id="362" r:id="rId7"/>
    <p:sldId id="367" r:id="rId8"/>
    <p:sldId id="368" r:id="rId9"/>
    <p:sldId id="370" r:id="rId10"/>
    <p:sldId id="383" r:id="rId11"/>
    <p:sldId id="371" r:id="rId12"/>
    <p:sldId id="381" r:id="rId13"/>
    <p:sldId id="382" r:id="rId14"/>
    <p:sldId id="384" r:id="rId15"/>
    <p:sldId id="358" r:id="rId16"/>
    <p:sldId id="297" r:id="rId17"/>
    <p:sldId id="298" r:id="rId18"/>
    <p:sldId id="379" r:id="rId19"/>
    <p:sldId id="333" r:id="rId20"/>
    <p:sldId id="299" r:id="rId21"/>
    <p:sldId id="300" r:id="rId22"/>
    <p:sldId id="301" r:id="rId23"/>
    <p:sldId id="302" r:id="rId24"/>
    <p:sldId id="303" r:id="rId25"/>
    <p:sldId id="304" r:id="rId26"/>
    <p:sldId id="265" r:id="rId27"/>
  </p:sldIdLst>
  <p:sldSz cx="10688638" cy="7562850"/>
  <p:notesSz cx="6858000" cy="9144000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AGNO Fabrizio 167" initials="SF1" lastIdx="1" clrIdx="0">
    <p:extLst>
      <p:ext uri="{19B8F6BF-5375-455C-9EA6-DF929625EA0E}">
        <p15:presenceInfo xmlns:p15="http://schemas.microsoft.com/office/powerpoint/2012/main" userId="S-1-5-21-2133283647-863207321-456279356-1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BE"/>
    <a:srgbClr val="003866"/>
    <a:srgbClr val="0C2654"/>
    <a:srgbClr val="005FA0"/>
    <a:srgbClr val="005291"/>
    <a:srgbClr val="162A52"/>
    <a:srgbClr val="0D2756"/>
    <a:srgbClr val="0C377B"/>
    <a:srgbClr val="005294"/>
    <a:srgbClr val="093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5372" autoAdjust="0"/>
  </p:normalViewPr>
  <p:slideViewPr>
    <p:cSldViewPr snapToGrid="0" snapToObjects="1">
      <p:cViewPr varScale="1">
        <p:scale>
          <a:sx n="83" d="100"/>
          <a:sy n="83" d="100"/>
        </p:scale>
        <p:origin x="1134" y="10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-51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56C94-1B35-4BC9-8AAD-FBB712079CB3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14C89-0FF4-4D53-B374-3108B7DE8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8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4C89-0FF4-4D53-B374-3108B7DE850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5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Aipo</a:t>
            </a:r>
            <a:r>
              <a:rPr lang="it-IT" dirty="0"/>
              <a:t> sta adottando un regolamento interno per l’accesso Civico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4C89-0FF4-4D53-B374-3108B7DE850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11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4C89-0FF4-4D53-B374-3108B7DE850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1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675857"/>
          </a:xfrm>
        </p:spPr>
        <p:txBody>
          <a:bodyPr>
            <a:normAutofit/>
          </a:bodyPr>
          <a:lstStyle>
            <a:lvl1pPr algn="l">
              <a:defRPr sz="3088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432" y="1364279"/>
            <a:ext cx="9619774" cy="5391518"/>
          </a:xfrm>
        </p:spPr>
        <p:txBody>
          <a:bodyPr>
            <a:normAutofit/>
          </a:bodyPr>
          <a:lstStyle>
            <a:lvl1pPr>
              <a:defRPr sz="2647"/>
            </a:lvl1pPr>
            <a:lvl2pPr>
              <a:defRPr sz="2426"/>
            </a:lvl2pPr>
            <a:lvl3pPr>
              <a:defRPr sz="2426"/>
            </a:lvl3pPr>
            <a:lvl4pPr>
              <a:defRPr sz="2206" b="0"/>
            </a:lvl4pPr>
            <a:lvl5pPr>
              <a:defRPr sz="2206" b="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04A7-13F5-CB45-A9CE-6AD42F0199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420C-9C4F-2B46-AE6D-DF5E6789B4E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475" y="57150"/>
            <a:ext cx="9582150" cy="468313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371475" y="942975"/>
            <a:ext cx="9582150" cy="635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5633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XPAND_slides_head_0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8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ttiva.it/do/atto/vediAggiornamentiAllAtto?atto.dataPubblicazioneGazzetta=2013-04-05&amp;atto.codiceRedazionale=13G00076&amp;currentSearch=ricerca_semplic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www.anticorruzione.it/portal/public/classic/AttivitaAutorita/AttiDellAutorita/_Atto?ca=70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corruzione.it/portal/public/classic/AttivitaAutorita/AttiDellAutorita/_Atto?ca=6708" TargetMode="External"/><Relationship Id="rId5" Type="http://schemas.openxmlformats.org/officeDocument/2006/relationships/hyperlink" Target="http://www.anticorruzione.it/portal/public/classic/AttivitaAutorita/AttiDellAutorita/_Atto?ca=6667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764011" y="1711417"/>
            <a:ext cx="9781085" cy="1564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it-IT" sz="4200" b="1" kern="0" dirty="0">
                <a:solidFill>
                  <a:sysClr val="window" lastClr="FFFFFF"/>
                </a:solidFill>
              </a:rPr>
              <a:t>“Le evoluzioni del Portale della </a:t>
            </a:r>
            <a:r>
              <a:rPr lang="it-IT" sz="4200" b="1" kern="0" dirty="0" err="1">
                <a:solidFill>
                  <a:sysClr val="window" lastClr="FFFFFF"/>
                </a:solidFill>
              </a:rPr>
              <a:t>trasparenza,in</a:t>
            </a:r>
            <a:r>
              <a:rPr lang="it-IT" sz="4200" b="1" kern="0" dirty="0">
                <a:solidFill>
                  <a:sysClr val="window" lastClr="FFFFFF"/>
                </a:solidFill>
              </a:rPr>
              <a:t> attuazione degli aggiornamenti </a:t>
            </a:r>
            <a:br>
              <a:rPr lang="it-IT" sz="4200" b="1" kern="0" dirty="0">
                <a:solidFill>
                  <a:sysClr val="window" lastClr="FFFFFF"/>
                </a:solidFill>
              </a:rPr>
            </a:br>
            <a:r>
              <a:rPr lang="it-IT" sz="4200" b="1" kern="0" dirty="0">
                <a:solidFill>
                  <a:sysClr val="window" lastClr="FFFFFF"/>
                </a:solidFill>
              </a:rPr>
              <a:t>del D.lgs. n. 33 del 2013” </a:t>
            </a:r>
            <a:endParaRPr kumimoji="0" lang="it-IT" sz="4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044233" y="5406479"/>
            <a:ext cx="4977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>
                <a:solidFill>
                  <a:sysClr val="window" lastClr="FFFFFF"/>
                </a:solidFill>
              </a:rPr>
              <a:t>AIPo - Parma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30/11/2017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kern="0" dirty="0">
              <a:solidFill>
                <a:sysClr val="window" lastClr="FFFFFF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Saverio Ghiotti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</a:b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896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39" y="3643971"/>
            <a:ext cx="1743075" cy="3314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275" y="2047189"/>
            <a:ext cx="1457325" cy="7239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991" y="3347438"/>
            <a:ext cx="2771775" cy="800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-209354" y="2888400"/>
            <a:ext cx="3265668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5294"/>
                </a:solidFill>
              </a:rPr>
              <a:t>Menù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422970" y="1323546"/>
            <a:ext cx="3265668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5294"/>
                </a:solidFill>
              </a:rPr>
              <a:t>Export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802098" y="2607846"/>
            <a:ext cx="3265668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5294"/>
                </a:solidFill>
              </a:rPr>
              <a:t>Paginazione</a:t>
            </a:r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898648" y="4567822"/>
            <a:ext cx="3265668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5294"/>
                </a:solidFill>
              </a:rPr>
              <a:t>Documenti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469" y="5366149"/>
            <a:ext cx="4562475" cy="14573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60" y="1626179"/>
            <a:ext cx="5676900" cy="3238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4979" y="982707"/>
            <a:ext cx="3265668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5294"/>
                </a:solidFill>
              </a:rPr>
              <a:t>Filo di Arianna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61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34" y="770470"/>
            <a:ext cx="9410700" cy="6696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597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36" y="739036"/>
            <a:ext cx="8727365" cy="66095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839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6" y="661987"/>
            <a:ext cx="9610725" cy="6238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853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68" y="938212"/>
            <a:ext cx="4283042" cy="64397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 rot="19500473">
            <a:off x="-140022" y="3278738"/>
            <a:ext cx="4448455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5294"/>
                </a:solidFill>
              </a:rPr>
              <a:t>Responsive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07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28608" y="2893823"/>
            <a:ext cx="7027664" cy="1357367"/>
          </a:xfrm>
          <a:prstGeom prst="rect">
            <a:avLst/>
          </a:prstGeom>
          <a:solidFill>
            <a:srgbClr val="003866">
              <a:alpha val="90000"/>
            </a:srgbClr>
          </a:solidFill>
          <a:ln w="57150" cap="rnd" cmpd="sng">
            <a:solidFill>
              <a:schemeClr val="bg1"/>
            </a:solidFill>
            <a:round/>
          </a:ln>
        </p:spPr>
        <p:txBody>
          <a:bodyPr wrap="square" lIns="180000" tIns="374400" rIns="180000" bIns="421200" rtlCol="0" anchor="ctr" anchorCtr="1">
            <a:spAutoFit/>
          </a:bodyPr>
          <a:lstStyle/>
          <a:p>
            <a:pPr algn="ctr"/>
            <a:r>
              <a:rPr lang="it-IT" sz="3600" b="1" cap="all" dirty="0">
                <a:solidFill>
                  <a:schemeClr val="bg1"/>
                </a:solidFill>
              </a:rPr>
              <a:t>ADEGUAMENTI </a:t>
            </a:r>
            <a:r>
              <a:rPr lang="it-IT" sz="3600" b="1" cap="all" dirty="0" err="1">
                <a:solidFill>
                  <a:schemeClr val="bg1"/>
                </a:solidFill>
              </a:rPr>
              <a:t>Dlgs</a:t>
            </a:r>
            <a:r>
              <a:rPr lang="it-IT" sz="3600" b="1" cap="all" dirty="0">
                <a:solidFill>
                  <a:schemeClr val="bg1"/>
                </a:solidFill>
              </a:rPr>
              <a:t> 33/2013</a:t>
            </a:r>
          </a:p>
        </p:txBody>
      </p:sp>
    </p:spTree>
    <p:extLst>
      <p:ext uri="{BB962C8B-B14F-4D97-AF65-F5344CB8AC3E}">
        <p14:creationId xmlns:p14="http://schemas.microsoft.com/office/powerpoint/2010/main" val="11810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35" y="2831696"/>
            <a:ext cx="26384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44631" y="3283617"/>
            <a:ext cx="4044007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  <a:sym typeface="Wingdings" panose="05000000000000000000" pitchFamily="2" charset="2"/>
                <a:hlinkClick r:id="rId3"/>
              </a:rPr>
              <a:t>65 aggiornamenti all’Atto</a:t>
            </a:r>
            <a:endParaRPr lang="it-IT" sz="2400" b="1" dirty="0">
              <a:solidFill>
                <a:srgbClr val="005294"/>
              </a:solidFill>
            </a:endParaRPr>
          </a:p>
        </p:txBody>
      </p:sp>
      <p:sp>
        <p:nvSpPr>
          <p:cNvPr id="2" name="Freccia angolare in su 1"/>
          <p:cNvSpPr/>
          <p:nvPr/>
        </p:nvSpPr>
        <p:spPr>
          <a:xfrm rot="5400000">
            <a:off x="2882096" y="2579384"/>
            <a:ext cx="1202965" cy="1238491"/>
          </a:xfrm>
          <a:prstGeom prst="bentUp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ngolare in su 5"/>
          <p:cNvSpPr/>
          <p:nvPr/>
        </p:nvSpPr>
        <p:spPr>
          <a:xfrm rot="5400000">
            <a:off x="5619709" y="4815230"/>
            <a:ext cx="1202965" cy="1238491"/>
          </a:xfrm>
          <a:prstGeom prst="bentUp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934179" y="4948291"/>
            <a:ext cx="3361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Riordino della disciplina riguardante 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il diritto di accesso civico e gli obblighi di </a:t>
            </a:r>
            <a:r>
              <a:rPr lang="it-IT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pubblicita'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trasparenza e diffusione </a:t>
            </a:r>
            <a:r>
              <a:rPr lang="it-IT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di informazioni da parte delle pubbliche amministrazioni.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1198178"/>
            <a:ext cx="4252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Riordino della disciplina riguardante gli 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obblighi di </a:t>
            </a:r>
            <a:r>
              <a:rPr lang="it-IT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pubblicita'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trasparenza e diffusione</a:t>
            </a:r>
            <a:r>
              <a:rPr lang="it-IT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informazioni da parte delle pubbliche amministrazioni.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DLGS 33 del 14 marzo 2013: evoluzioni</a:t>
            </a: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6459"/>
            <a:ext cx="5170494" cy="12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6101" y="869478"/>
            <a:ext cx="9676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Revisione e semplificazione delle disposizioni in materia di prevenzione della corruzione, 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pubblicita'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trasparenza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correttivo della legge 6 novembre 2012, n. 190 e del decreto legislativo 14 marzo 2013, n. 33, ai sensi dell'articolo 7 della legge 7 agosto 2015, n. 124, in materia di riorganizzazione delle amministrazioni pubbliche. (16G00108)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 n.132 del 8-6-2016 ). Entrata in vigore del provvedimento: 23/06/2016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Il DECRETO LEGISLATIVO 25 maggio 2016, n. 97 (in G.U. 08/06/2016, n.132) </a:t>
            </a:r>
          </a:p>
        </p:txBody>
      </p:sp>
      <p:pic>
        <p:nvPicPr>
          <p:cNvPr id="2050" name="Picture 2" descr="Risultati immagini per fo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9192">
            <a:off x="308222" y="5161189"/>
            <a:ext cx="2309388" cy="157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35238" y="3583031"/>
            <a:ext cx="4024245" cy="1358821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Accesso civico a dati e documenti Art. 5 del 33/2016</a:t>
            </a:r>
          </a:p>
        </p:txBody>
      </p:sp>
      <p:sp>
        <p:nvSpPr>
          <p:cNvPr id="7" name="Freccia angolare in su 6"/>
          <p:cNvSpPr/>
          <p:nvPr/>
        </p:nvSpPr>
        <p:spPr>
          <a:xfrm rot="5400000">
            <a:off x="5579393" y="3454489"/>
            <a:ext cx="1202965" cy="667586"/>
          </a:xfrm>
          <a:prstGeom prst="bentUpArrow">
            <a:avLst>
              <a:gd name="adj1" fmla="val 42338"/>
              <a:gd name="adj2" fmla="val 38871"/>
              <a:gd name="adj3" fmla="val 26734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ngolare in su 7"/>
          <p:cNvSpPr/>
          <p:nvPr/>
        </p:nvSpPr>
        <p:spPr>
          <a:xfrm rot="16200000" flipH="1">
            <a:off x="3494081" y="3454490"/>
            <a:ext cx="1202965" cy="667586"/>
          </a:xfrm>
          <a:prstGeom prst="bentUpArrow">
            <a:avLst>
              <a:gd name="adj1" fmla="val 42338"/>
              <a:gd name="adj2" fmla="val 38871"/>
              <a:gd name="adj3" fmla="val 26734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48571" y="2547011"/>
            <a:ext cx="296609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Principali impatti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08198" y="3767696"/>
            <a:ext cx="4024245" cy="989490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Sito Amministrazione Trasparente</a:t>
            </a:r>
          </a:p>
        </p:txBody>
      </p:sp>
      <p:pic>
        <p:nvPicPr>
          <p:cNvPr id="2052" name="Picture 4" descr="Risultati immagini per clear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70" y="4656341"/>
            <a:ext cx="2960773" cy="16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333232" y="4229448"/>
            <a:ext cx="5440101" cy="4145350"/>
            <a:chOff x="2997843" y="4455860"/>
            <a:chExt cx="3946967" cy="414535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997843" y="4533955"/>
              <a:ext cx="3946967" cy="4067255"/>
            </a:xfrm>
            <a:prstGeom prst="rect">
              <a:avLst/>
            </a:prstGeom>
            <a:noFill/>
            <a:ln w="57150" cap="rnd" cmpd="sng">
              <a:noFill/>
              <a:round/>
            </a:ln>
            <a:effectLst/>
          </p:spPr>
          <p:txBody>
            <a:bodyPr wrap="square" lIns="540000" tIns="108000" rIns="216000" bIns="140400" rtlCol="0" anchor="t" anchorCtr="0">
              <a:spAutoFit/>
            </a:bodyPr>
            <a:lstStyle/>
            <a:p>
              <a:pPr algn="ctr"/>
              <a:endParaRPr lang="it-IT" dirty="0">
                <a:hlinkClick r:id="rId5"/>
              </a:endParaRPr>
            </a:p>
            <a:p>
              <a:pPr algn="ctr"/>
              <a:r>
                <a:rPr lang="it-IT" dirty="0">
                  <a:hlinkClick r:id="rId5"/>
                </a:rPr>
                <a:t>Determinazione n. 1310 del 28/12/2016</a:t>
              </a:r>
              <a:endParaRPr lang="it-IT" dirty="0"/>
            </a:p>
            <a:p>
              <a:pPr algn="ctr"/>
              <a:r>
                <a:rPr lang="it-IT" sz="1400" dirty="0"/>
                <a:t>(Linee guida recanti indicazioni sull’attuazione degli obblighi di pubblicità, trasparenza e diffusione di informazioni)</a:t>
              </a:r>
            </a:p>
            <a:p>
              <a:pPr algn="ctr"/>
              <a:r>
                <a:rPr lang="it-IT" dirty="0">
                  <a:hlinkClick r:id="rId6"/>
                </a:rPr>
                <a:t>Determinazione n. 241 del 08/03/2017</a:t>
              </a:r>
              <a:endParaRPr lang="it-IT" dirty="0"/>
            </a:p>
            <a:p>
              <a:pPr algn="ctr"/>
              <a:r>
                <a:rPr lang="it-IT" sz="1400" dirty="0"/>
                <a:t>(Linee guida su «Obblighi di pubblicazione concernenti i titolari di incarichi politici, di amministrazione, di direzione o di governo e i titolari di incarichi dirigenziali»)</a:t>
              </a:r>
            </a:p>
            <a:p>
              <a:pPr algn="ctr"/>
              <a:r>
                <a:rPr lang="it-IT" dirty="0">
                  <a:hlinkClick r:id="rId7" tooltip="Determinazione n. 1134 del 08/11/2017 - rif."/>
                </a:rPr>
                <a:t>Determinazione n. 1134 del 08/11/2017 </a:t>
              </a:r>
              <a:br>
                <a:rPr lang="it-IT" dirty="0"/>
              </a:br>
              <a:r>
                <a:rPr lang="it-IT" sz="1400" dirty="0"/>
                <a:t>Nuove linee guida per l’attuazione della normativa in materia di prevenzione della corruzione e trasparenza da parte delle società e degli enti di diritto privato controllati e partecipati dalle pubbliche amministrazioni e degli enti pubblici economici</a:t>
              </a:r>
            </a:p>
            <a:p>
              <a:pPr algn="ctr"/>
              <a:endParaRPr lang="it-IT" sz="1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310483" y="4455860"/>
              <a:ext cx="1571325" cy="620158"/>
            </a:xfrm>
            <a:prstGeom prst="rect">
              <a:avLst/>
            </a:prstGeom>
            <a:noFill/>
            <a:ln w="57150" cap="rnd" cmpd="sng">
              <a:noFill/>
              <a:round/>
            </a:ln>
            <a:effectLst/>
          </p:spPr>
          <p:txBody>
            <a:bodyPr wrap="square" lIns="540000" tIns="108000" rIns="216000" bIns="140400" rtlCol="0" anchor="t" anchorCtr="0">
              <a:spAutoFit/>
            </a:bodyPr>
            <a:lstStyle/>
            <a:p>
              <a:r>
                <a:rPr lang="it-IT" sz="2400" b="1" dirty="0">
                  <a:solidFill>
                    <a:srgbClr val="005294"/>
                  </a:solidFill>
                </a:rPr>
                <a:t>ANAC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66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432" y="858952"/>
            <a:ext cx="9619774" cy="3123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316" dirty="0">
                <a:latin typeface="Arial" pitchFamily="34" charset="0"/>
                <a:cs typeface="Arial" pitchFamily="34" charset="0"/>
              </a:rPr>
              <a:t>Art. 5, co. 2, </a:t>
            </a:r>
            <a:r>
              <a:rPr lang="it-IT" sz="2316" dirty="0" err="1">
                <a:latin typeface="Arial" pitchFamily="34" charset="0"/>
                <a:cs typeface="Arial" pitchFamily="34" charset="0"/>
              </a:rPr>
              <a:t>D.Lgs.</a:t>
            </a:r>
            <a:r>
              <a:rPr lang="it-IT" sz="2316" dirty="0">
                <a:latin typeface="Arial" pitchFamily="34" charset="0"/>
                <a:cs typeface="Arial" pitchFamily="34" charset="0"/>
              </a:rPr>
              <a:t> 33/2013</a:t>
            </a:r>
          </a:p>
          <a:p>
            <a:pPr marL="0" indent="0" algn="ctr">
              <a:buNone/>
            </a:pPr>
            <a:r>
              <a:rPr lang="it-IT" sz="2316" dirty="0">
                <a:latin typeface="Arial" pitchFamily="34" charset="0"/>
                <a:cs typeface="Arial" pitchFamily="34" charset="0"/>
              </a:rPr>
              <a:t>Accesso civico «generalizzato», c.d. FOIA</a:t>
            </a:r>
          </a:p>
          <a:p>
            <a:pPr marL="0" indent="0" algn="ctr">
              <a:buNone/>
            </a:pPr>
            <a:endParaRPr lang="it-IT" sz="2316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316" dirty="0">
                <a:latin typeface="Arial" pitchFamily="34" charset="0"/>
                <a:cs typeface="Arial" pitchFamily="34" charset="0"/>
              </a:rPr>
              <a:t>Il diritto riconosciuto a chiunque di </a:t>
            </a:r>
            <a:r>
              <a:rPr lang="it-IT" sz="2316" b="1" dirty="0">
                <a:latin typeface="Arial" pitchFamily="34" charset="0"/>
                <a:cs typeface="Arial" pitchFamily="34" charset="0"/>
              </a:rPr>
              <a:t>accedere ai dati e ai documenti </a:t>
            </a:r>
            <a:r>
              <a:rPr lang="it-IT" sz="2316" dirty="0">
                <a:latin typeface="Arial" pitchFamily="34" charset="0"/>
                <a:cs typeface="Arial" pitchFamily="34" charset="0"/>
              </a:rPr>
              <a:t>detenuti dalle pubbliche amministrazioni, </a:t>
            </a:r>
            <a:r>
              <a:rPr lang="it-IT" sz="2316" b="1" dirty="0">
                <a:latin typeface="Arial" pitchFamily="34" charset="0"/>
                <a:cs typeface="Arial" pitchFamily="34" charset="0"/>
              </a:rPr>
              <a:t>ulteriori rispetto a quelli oggetto di pubblicazione</a:t>
            </a:r>
            <a:r>
              <a:rPr lang="it-IT" sz="2316" dirty="0">
                <a:latin typeface="Arial" pitchFamily="34" charset="0"/>
                <a:cs typeface="Arial" pitchFamily="34" charset="0"/>
              </a:rPr>
              <a:t>, nel rispetto dei limiti relativi alla tutela di interessi  giuridicamente  rilevanti  secondo  quanto  previsto dall’articolo 5-bis”.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34432" y="0"/>
            <a:ext cx="9619774" cy="675857"/>
          </a:xfrm>
        </p:spPr>
        <p:txBody>
          <a:bodyPr vert="horz" lIns="100838" tIns="50419" rIns="100838" bIns="50419" rtlCol="0" anchor="ctr">
            <a:normAutofit/>
          </a:bodyPr>
          <a:lstStyle>
            <a:lvl1pPr algn="l" defTabSz="497754" rtl="0" eaLnBrk="1" latinLnBrk="0" hangingPunct="1">
              <a:spcBef>
                <a:spcPct val="0"/>
              </a:spcBef>
              <a:buNone/>
              <a:defRPr sz="3088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536" b="1">
                <a:solidFill>
                  <a:srgbClr val="004175"/>
                </a:solidFill>
              </a:rPr>
              <a:t>Accesso civico a dati e documenti</a:t>
            </a:r>
            <a:endParaRPr lang="it-IT" sz="2536" b="1" dirty="0">
              <a:solidFill>
                <a:srgbClr val="004175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34432" y="4165547"/>
            <a:ext cx="9619774" cy="2858805"/>
          </a:xfrm>
        </p:spPr>
        <p:txBody>
          <a:bodyPr>
            <a:normAutofit/>
          </a:bodyPr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4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4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6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6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2316" dirty="0">
                <a:latin typeface="Arial" pitchFamily="34" charset="0"/>
                <a:cs typeface="Arial" pitchFamily="34" charset="0"/>
              </a:rPr>
              <a:t>Art. 5, co. 3, </a:t>
            </a:r>
            <a:r>
              <a:rPr lang="it-IT" sz="2316" dirty="0" err="1">
                <a:latin typeface="Arial" pitchFamily="34" charset="0"/>
                <a:cs typeface="Arial" pitchFamily="34" charset="0"/>
              </a:rPr>
              <a:t>D.Lgs.</a:t>
            </a:r>
            <a:r>
              <a:rPr lang="it-IT" sz="2316" dirty="0">
                <a:latin typeface="Arial" pitchFamily="34" charset="0"/>
                <a:cs typeface="Arial" pitchFamily="34" charset="0"/>
              </a:rPr>
              <a:t> 33/2013</a:t>
            </a:r>
          </a:p>
          <a:p>
            <a:pPr marL="0" indent="0" algn="ctr">
              <a:buFont typeface="Arial"/>
              <a:buNone/>
            </a:pPr>
            <a:r>
              <a:rPr lang="it-IT" sz="2316" dirty="0">
                <a:latin typeface="Arial" pitchFamily="34" charset="0"/>
                <a:cs typeface="Arial" pitchFamily="34" charset="0"/>
              </a:rPr>
              <a:t>Accesso civico «generalizzato», c.d. FOIA</a:t>
            </a:r>
          </a:p>
          <a:p>
            <a:pPr marL="0" indent="0" algn="ctr">
              <a:buFont typeface="Arial"/>
              <a:buNone/>
            </a:pPr>
            <a:endParaRPr lang="it-IT" sz="2316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/>
              <a:buNone/>
            </a:pPr>
            <a:r>
              <a:rPr lang="it-IT" sz="2316" dirty="0">
                <a:latin typeface="Arial" pitchFamily="34" charset="0"/>
                <a:cs typeface="Arial" pitchFamily="34" charset="0"/>
              </a:rPr>
              <a:t>L'esercizio del diritto di cui ai commi 1 e 2 non è sottoposto ad alcuna limitazione quanto alla legittimazione soggettiva del richiedente. L'istanza di accesso civico identifica i dati, le informazioni o i documenti richiesti e </a:t>
            </a:r>
            <a:r>
              <a:rPr lang="it-IT" sz="2316" b="1" dirty="0">
                <a:latin typeface="Arial" pitchFamily="34" charset="0"/>
                <a:cs typeface="Arial" pitchFamily="34" charset="0"/>
              </a:rPr>
              <a:t>non richiede motivazione</a:t>
            </a:r>
            <a:r>
              <a:rPr lang="it-IT" sz="2316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328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53" y="758968"/>
            <a:ext cx="5924550" cy="8286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036" y="782180"/>
            <a:ext cx="457200" cy="419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200" y="813207"/>
            <a:ext cx="447675" cy="4095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94" y="1689904"/>
            <a:ext cx="4304600" cy="5665084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033967" y="1132852"/>
            <a:ext cx="1594692" cy="605266"/>
          </a:xfrm>
        </p:spPr>
        <p:txBody>
          <a:bodyPr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5294"/>
                </a:solidFill>
              </a:rPr>
              <a:t>OK    KO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74" y="1689904"/>
            <a:ext cx="4098486" cy="5665084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 rot="19500473">
            <a:off x="1240823" y="4219813"/>
            <a:ext cx="2662740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>
                <a:solidFill>
                  <a:srgbClr val="005294"/>
                </a:solidFill>
              </a:rPr>
              <a:t>PRIMA</a:t>
            </a:r>
            <a:endParaRPr lang="it-IT" sz="60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 rot="19500473">
            <a:off x="6702597" y="4048122"/>
            <a:ext cx="2662740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>
                <a:solidFill>
                  <a:srgbClr val="005294"/>
                </a:solidFill>
              </a:rPr>
              <a:t>DOPO</a:t>
            </a:r>
            <a:endParaRPr lang="it-IT" sz="6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Gli impatti sul portale</a:t>
            </a:r>
          </a:p>
        </p:txBody>
      </p:sp>
    </p:spTree>
    <p:extLst>
      <p:ext uri="{BB962C8B-B14F-4D97-AF65-F5344CB8AC3E}">
        <p14:creationId xmlns:p14="http://schemas.microsoft.com/office/powerpoint/2010/main" val="51121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28608" y="2893823"/>
            <a:ext cx="7027664" cy="1357367"/>
          </a:xfrm>
          <a:prstGeom prst="rect">
            <a:avLst/>
          </a:prstGeom>
          <a:solidFill>
            <a:srgbClr val="003866">
              <a:alpha val="90000"/>
            </a:srgbClr>
          </a:solidFill>
          <a:ln w="57150" cap="rnd" cmpd="sng">
            <a:solidFill>
              <a:schemeClr val="bg1"/>
            </a:solidFill>
            <a:round/>
          </a:ln>
        </p:spPr>
        <p:txBody>
          <a:bodyPr wrap="square" lIns="180000" tIns="374400" rIns="180000" bIns="421200" rtlCol="0" anchor="ctr" anchorCtr="1">
            <a:spAutoFit/>
          </a:bodyPr>
          <a:lstStyle/>
          <a:p>
            <a:pPr algn="ctr"/>
            <a:r>
              <a:rPr lang="it-IT" sz="3600" b="1" cap="all" dirty="0">
                <a:solidFill>
                  <a:schemeClr val="bg1"/>
                </a:solidFill>
              </a:rPr>
              <a:t>Il portale della trasparenza</a:t>
            </a:r>
          </a:p>
        </p:txBody>
      </p:sp>
    </p:spTree>
    <p:extLst>
      <p:ext uri="{BB962C8B-B14F-4D97-AF65-F5344CB8AC3E}">
        <p14:creationId xmlns:p14="http://schemas.microsoft.com/office/powerpoint/2010/main" val="60015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Gli interventi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58930"/>
              </p:ext>
            </p:extLst>
          </p:nvPr>
        </p:nvGraphicFramePr>
        <p:xfrm>
          <a:off x="576127" y="886730"/>
          <a:ext cx="9387067" cy="495848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2763">
                  <a:extLst>
                    <a:ext uri="{9D8B030D-6E8A-4147-A177-3AD203B41FA5}">
                      <a16:colId xmlns:a16="http://schemas.microsoft.com/office/drawing/2014/main" val="2317668398"/>
                    </a:ext>
                  </a:extLst>
                </a:gridCol>
                <a:gridCol w="1511600">
                  <a:extLst>
                    <a:ext uri="{9D8B030D-6E8A-4147-A177-3AD203B41FA5}">
                      <a16:colId xmlns:a16="http://schemas.microsoft.com/office/drawing/2014/main" val="4238487087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1074328548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3526384564"/>
                    </a:ext>
                  </a:extLst>
                </a:gridCol>
                <a:gridCol w="1320495">
                  <a:extLst>
                    <a:ext uri="{9D8B030D-6E8A-4147-A177-3AD203B41FA5}">
                      <a16:colId xmlns:a16="http://schemas.microsoft.com/office/drawing/2014/main" val="4172784400"/>
                    </a:ext>
                  </a:extLst>
                </a:gridCol>
                <a:gridCol w="1563473">
                  <a:extLst>
                    <a:ext uri="{9D8B030D-6E8A-4147-A177-3AD203B41FA5}">
                      <a16:colId xmlns:a16="http://schemas.microsoft.com/office/drawing/2014/main" val="1922187406"/>
                    </a:ext>
                  </a:extLst>
                </a:gridCol>
              </a:tblGrid>
              <a:tr h="15097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kern="1200" dirty="0">
                          <a:effectLst/>
                        </a:rPr>
                        <a:t>DESCRIZIONE</a:t>
                      </a:r>
                      <a:r>
                        <a:rPr lang="it-IT" sz="3200" u="none" strike="noStrike" dirty="0">
                          <a:effectLst/>
                        </a:rPr>
                        <a:t> </a:t>
                      </a:r>
                      <a:r>
                        <a:rPr lang="it-IT" sz="3200" u="none" strike="noStrike" kern="1200" dirty="0">
                          <a:effectLst/>
                        </a:rPr>
                        <a:t>INTERVENTO</a:t>
                      </a:r>
                      <a:endParaRPr lang="it-IT" sz="3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Titoli 1° livello</a:t>
                      </a:r>
                      <a:endParaRPr lang="it-IT" sz="3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Titoli 2° livello</a:t>
                      </a:r>
                      <a:endParaRPr lang="it-IT" sz="3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       DDL</a:t>
                      </a:r>
                      <a:endParaRPr lang="it-IT" sz="3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 err="1">
                          <a:effectLst/>
                        </a:rPr>
                        <a:t>Migraz</a:t>
                      </a:r>
                      <a:r>
                        <a:rPr lang="it-IT" sz="3200" u="none" strike="noStrike" dirty="0">
                          <a:effectLst/>
                        </a:rPr>
                        <a:t>. </a:t>
                      </a:r>
                      <a:endParaRPr lang="it-IT" sz="32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Totale</a:t>
                      </a:r>
                      <a:endParaRPr lang="it-IT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5017"/>
                  </a:ext>
                </a:extLst>
              </a:tr>
              <a:tr h="716117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INSERIMENTO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it-IT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17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61651"/>
                  </a:ext>
                </a:extLst>
              </a:tr>
              <a:tr h="776803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MODIFICA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11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91088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RIMOZIONE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it-IT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9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51878"/>
                  </a:ext>
                </a:extLst>
              </a:tr>
              <a:tr h="752530">
                <a:tc>
                  <a:txBody>
                    <a:bodyPr/>
                    <a:lstStyle/>
                    <a:p>
                      <a:pPr algn="l" fontAlgn="b"/>
                      <a:r>
                        <a:rPr lang="it-IT" sz="3200" u="none" strike="noStrike" dirty="0">
                          <a:effectLst/>
                        </a:rPr>
                        <a:t>SPOSTAMENTO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3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2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13369"/>
                  </a:ext>
                </a:extLst>
              </a:tr>
              <a:tr h="511396"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Totale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2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22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12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3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u="none" strike="noStrike" dirty="0">
                          <a:effectLst/>
                        </a:rPr>
                        <a:t>39</a:t>
                      </a:r>
                      <a:endParaRPr lang="it-IT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27346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548359" y="6518476"/>
            <a:ext cx="5090932" cy="804824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Per 13 Enti </a:t>
            </a:r>
            <a:r>
              <a:rPr lang="it-IT" sz="2400" b="1" dirty="0">
                <a:solidFill>
                  <a:srgbClr val="005294"/>
                </a:solidFill>
                <a:sym typeface="Wingdings" panose="05000000000000000000" pitchFamily="2" charset="2"/>
              </a:rPr>
              <a:t> </a:t>
            </a:r>
            <a:r>
              <a:rPr lang="it-IT" sz="3600" b="1" dirty="0">
                <a:solidFill>
                  <a:srgbClr val="005294"/>
                </a:solidFill>
                <a:sym typeface="Symbol" panose="05050102010706020507" pitchFamily="18" charset="2"/>
              </a:rPr>
              <a:t></a:t>
            </a:r>
            <a:r>
              <a:rPr lang="it-IT" sz="2400" b="1" dirty="0">
                <a:solidFill>
                  <a:srgbClr val="005294"/>
                </a:solidFill>
                <a:sym typeface="Symbol" panose="05050102010706020507" pitchFamily="18" charset="2"/>
              </a:rPr>
              <a:t>  </a:t>
            </a:r>
            <a:r>
              <a:rPr lang="it-IT" sz="2400" b="1" dirty="0">
                <a:solidFill>
                  <a:srgbClr val="005294"/>
                </a:solidFill>
                <a:sym typeface="Wingdings" panose="05000000000000000000" pitchFamily="2" charset="2"/>
              </a:rPr>
              <a:t>500 interventi</a:t>
            </a:r>
            <a:endParaRPr lang="it-IT" sz="2400" b="1" dirty="0">
              <a:solidFill>
                <a:srgbClr val="005294"/>
              </a:solidFill>
            </a:endParaRPr>
          </a:p>
        </p:txBody>
      </p:sp>
      <p:pic>
        <p:nvPicPr>
          <p:cNvPr id="3074" name="Picture 2" descr="Risultati immagini per clear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50" y="76650"/>
            <a:ext cx="1450888" cy="8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Inserimento: titoli secondo livello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624613" y="872298"/>
          <a:ext cx="9439411" cy="631943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524748">
                  <a:extLst>
                    <a:ext uri="{9D8B030D-6E8A-4147-A177-3AD203B41FA5}">
                      <a16:colId xmlns:a16="http://schemas.microsoft.com/office/drawing/2014/main" val="3686954625"/>
                    </a:ext>
                  </a:extLst>
                </a:gridCol>
                <a:gridCol w="5914663">
                  <a:extLst>
                    <a:ext uri="{9D8B030D-6E8A-4147-A177-3AD203B41FA5}">
                      <a16:colId xmlns:a16="http://schemas.microsoft.com/office/drawing/2014/main" val="82550083"/>
                    </a:ext>
                  </a:extLst>
                </a:gridCol>
              </a:tblGrid>
              <a:tr h="5282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 Contenuto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7787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personale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Dirigenti cessati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6950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personale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Sanzioni per mancata comunicazione dei dati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6890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Bandi di gara e contratti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Informazioni sulle singole procedure in formato tabellare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780243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Bandi di gara e contratti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Atti delle amministrazioni aggiudicatrici e degli enti aggiudicatori distintamente per ogni procedura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9001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Controlli e rilievi sull'amministrazione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Organi di revisione amministrativa e contabile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23354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Controlli e rilievi sull'amministrazione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Corte dei conti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30977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Controlli e rilievi sull'amministrazione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Organismi indipendenti di valutazione, nuclei di valutazione o altri organismi con funzioni analoghe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4791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Pagamenti dell'amministrazione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Dati sui pagamenti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8258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Pagamenti dell'amministrazione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Dati sui pagamenti del servizio sanitario nazionale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20412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Opere pubbliche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Nuclei di valutazione e  verifica degli investimenti pubblici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12552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Opere pubbliche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Atti di programmazione delle opere pubbliche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940829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>
                          <a:effectLst/>
                        </a:rPr>
                        <a:t>Opere pubbliche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Tempi costi e indicatori di realizzazione delle opere pubbliche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20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4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Inserimento: DDL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624613" y="2203387"/>
          <a:ext cx="9439411" cy="213332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524748">
                  <a:extLst>
                    <a:ext uri="{9D8B030D-6E8A-4147-A177-3AD203B41FA5}">
                      <a16:colId xmlns:a16="http://schemas.microsoft.com/office/drawing/2014/main" val="3686954625"/>
                    </a:ext>
                  </a:extLst>
                </a:gridCol>
                <a:gridCol w="5914663">
                  <a:extLst>
                    <a:ext uri="{9D8B030D-6E8A-4147-A177-3AD203B41FA5}">
                      <a16:colId xmlns:a16="http://schemas.microsoft.com/office/drawing/2014/main" val="82550083"/>
                    </a:ext>
                  </a:extLst>
                </a:gridCol>
              </a:tblGrid>
              <a:tr h="5282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 Contenuto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7787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Organizzazione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"Titolari di incarichi di amministrazione, di direzione o di governo"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6950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Servizi erogati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"Liste di Attesa"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6890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Pagamenti dell'amministrazione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"Dati sui pagamenti"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780243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Pagamenti dell'amministrazione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"Dati sui pagamenti in forma sintetica e aggregata"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9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359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Modifica: Titoli e DDL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469628" y="1393159"/>
          <a:ext cx="9749382" cy="487652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238110">
                  <a:extLst>
                    <a:ext uri="{9D8B030D-6E8A-4147-A177-3AD203B41FA5}">
                      <a16:colId xmlns:a16="http://schemas.microsoft.com/office/drawing/2014/main" val="3686954625"/>
                    </a:ext>
                  </a:extLst>
                </a:gridCol>
                <a:gridCol w="5913966">
                  <a:extLst>
                    <a:ext uri="{9D8B030D-6E8A-4147-A177-3AD203B41FA5}">
                      <a16:colId xmlns:a16="http://schemas.microsoft.com/office/drawing/2014/main" val="82550083"/>
                    </a:ext>
                  </a:extLst>
                </a:gridCol>
                <a:gridCol w="1597306">
                  <a:extLst>
                    <a:ext uri="{9D8B030D-6E8A-4147-A177-3AD203B41FA5}">
                      <a16:colId xmlns:a16="http://schemas.microsoft.com/office/drawing/2014/main" val="2917512321"/>
                    </a:ext>
                  </a:extLst>
                </a:gridCol>
              </a:tblGrid>
              <a:tr h="5282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 Contenuto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7787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disposizioni generali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Programma per la Trasparenza e l'Integrità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6950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Organizzazione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 di indirizzo politico-amministrativo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6890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Organizzazione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"Titolari di incarichi politici"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780243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Organizzazione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DDL"Dichiarazioni patrimoniali, redditi e spese elettorali"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9001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Consulenti e collaboratori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Titolari di incarichi  di collaborazione o consulenza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23354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Incarichi amministrativi di vertice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30977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 "Incarichi dirigenti di vertice"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4791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Dirigenti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8258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 " Elenco dirigenti"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20412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bandi di concorso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Elenco dei bandi espletati: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12552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Attività e procedimenti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 Tipologie di procedimento: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94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0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Rimozione: Titoli e DDL + Migrazione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469628" y="1613077"/>
          <a:ext cx="9749382" cy="457172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238110">
                  <a:extLst>
                    <a:ext uri="{9D8B030D-6E8A-4147-A177-3AD203B41FA5}">
                      <a16:colId xmlns:a16="http://schemas.microsoft.com/office/drawing/2014/main" val="3686954625"/>
                    </a:ext>
                  </a:extLst>
                </a:gridCol>
                <a:gridCol w="5913966">
                  <a:extLst>
                    <a:ext uri="{9D8B030D-6E8A-4147-A177-3AD203B41FA5}">
                      <a16:colId xmlns:a16="http://schemas.microsoft.com/office/drawing/2014/main" val="82550083"/>
                    </a:ext>
                  </a:extLst>
                </a:gridCol>
                <a:gridCol w="1597306">
                  <a:extLst>
                    <a:ext uri="{9D8B030D-6E8A-4147-A177-3AD203B41FA5}">
                      <a16:colId xmlns:a16="http://schemas.microsoft.com/office/drawing/2014/main" val="2917512321"/>
                    </a:ext>
                  </a:extLst>
                </a:gridCol>
              </a:tblGrid>
              <a:tr h="5282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 Contenuto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7787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disposizioni generali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Burocrazia zero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6950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bandi di concorso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DDL "Dati relativi alle procedure selettive"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6890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Documento OIV di validazione della Relazione sulla Performance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Migrazione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780243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Benessere organizzativo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9001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Attività e procedimenti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Dati aggregati attività amministrativa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23354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Attività e procedimenti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Monitoraggio tempi procedimentali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30977"/>
                  </a:ext>
                </a:extLst>
              </a:tr>
              <a:tr h="385886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Controlli sulle imprese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Controlli sulle imprese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4791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Servizi erogati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Tempi medi di erogazione dei servizi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82588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Servizi erogati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97754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DDL "Tempo medio di erogazione"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DDL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2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3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Spostamento: Titoli + Migrazione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469628" y="2010137"/>
          <a:ext cx="9749382" cy="113783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238110">
                  <a:extLst>
                    <a:ext uri="{9D8B030D-6E8A-4147-A177-3AD203B41FA5}">
                      <a16:colId xmlns:a16="http://schemas.microsoft.com/office/drawing/2014/main" val="3686954625"/>
                    </a:ext>
                  </a:extLst>
                </a:gridCol>
                <a:gridCol w="5913966">
                  <a:extLst>
                    <a:ext uri="{9D8B030D-6E8A-4147-A177-3AD203B41FA5}">
                      <a16:colId xmlns:a16="http://schemas.microsoft.com/office/drawing/2014/main" val="82550083"/>
                    </a:ext>
                  </a:extLst>
                </a:gridCol>
                <a:gridCol w="1597306">
                  <a:extLst>
                    <a:ext uri="{9D8B030D-6E8A-4147-A177-3AD203B41FA5}">
                      <a16:colId xmlns:a16="http://schemas.microsoft.com/office/drawing/2014/main" val="2917512321"/>
                    </a:ext>
                  </a:extLst>
                </a:gridCol>
              </a:tblGrid>
              <a:tr h="5282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Titolo Contenuto</a:t>
                      </a:r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7787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disposizioni generali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Attestazioni OIV o struttura analoga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6950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disposizioni generali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Attestazioni OIV o struttura analoga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Migrazione</a:t>
                      </a:r>
                      <a:endParaRPr lang="it-IT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66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6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70081" y="2636053"/>
            <a:ext cx="702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Grazie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0081" y="3296565"/>
            <a:ext cx="7027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</a:rPr>
              <a:t>saverio.ghiotti@csi.it</a:t>
            </a:r>
          </a:p>
        </p:txBody>
      </p:sp>
    </p:spTree>
    <p:extLst>
      <p:ext uri="{BB962C8B-B14F-4D97-AF65-F5344CB8AC3E}">
        <p14:creationId xmlns:p14="http://schemas.microsoft.com/office/powerpoint/2010/main" val="123395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8" y="971550"/>
            <a:ext cx="8210550" cy="5619750"/>
          </a:xfrm>
          <a:prstGeom prst="rect">
            <a:avLst/>
          </a:prstGeom>
        </p:spPr>
      </p:pic>
      <p:pic>
        <p:nvPicPr>
          <p:cNvPr id="2" name="Picture 4" descr="Risultati immagini per clear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10" y="4381578"/>
            <a:ext cx="5085046" cy="28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10688638" cy="989490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Portale della trasparenza realizzato con Clearò</a:t>
            </a:r>
            <a:endParaRPr lang="it-IT" sz="2800" dirty="0"/>
          </a:p>
          <a:p>
            <a:endParaRPr lang="it-IT" sz="2400" b="1" dirty="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17230" y="1023024"/>
            <a:ext cx="5310554" cy="707886"/>
          </a:xfrm>
          <a:prstGeom prst="rect">
            <a:avLst/>
          </a:prstGeom>
          <a:noFill/>
        </p:spPr>
        <p:txBody>
          <a:bodyPr wrap="square" lIns="540000" rtlCol="0">
            <a:spAutoFit/>
          </a:bodyPr>
          <a:lstStyle/>
          <a:p>
            <a:r>
              <a:rPr lang="it-IT" dirty="0" err="1"/>
              <a:t>Clearò</a:t>
            </a:r>
            <a:r>
              <a:rPr lang="it-IT" dirty="0"/>
              <a:t> piattaforma condivisa per l’Amministrazione Trasparente</a:t>
            </a:r>
            <a:endParaRPr 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186785" y="4601234"/>
            <a:ext cx="4126523" cy="106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Piattaforma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69631" y="2708030"/>
            <a:ext cx="492443" cy="14448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it-IT" dirty="0"/>
              <a:t>AMM 1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08261" y="2708031"/>
            <a:ext cx="492443" cy="14448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it-IT" dirty="0"/>
              <a:t>AMM 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63615" y="2708031"/>
            <a:ext cx="492443" cy="14448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it-IT" dirty="0"/>
              <a:t>AMM 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72507" y="2708031"/>
            <a:ext cx="492443" cy="14448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it-IT" dirty="0"/>
              <a:t>…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84760" y="2687489"/>
            <a:ext cx="492443" cy="14653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it-IT" dirty="0"/>
              <a:t>AMM n</a:t>
            </a:r>
          </a:p>
        </p:txBody>
      </p:sp>
      <p:sp>
        <p:nvSpPr>
          <p:cNvPr id="4" name="Freccia a destra 3"/>
          <p:cNvSpPr/>
          <p:nvPr/>
        </p:nvSpPr>
        <p:spPr>
          <a:xfrm rot="16200000">
            <a:off x="351694" y="4138211"/>
            <a:ext cx="328320" cy="4924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6200000">
            <a:off x="1190321" y="4126451"/>
            <a:ext cx="328320" cy="4924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6200000">
            <a:off x="2038585" y="4138211"/>
            <a:ext cx="328320" cy="4924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6200000">
            <a:off x="2920371" y="4114691"/>
            <a:ext cx="328320" cy="4924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6200000">
            <a:off x="3682297" y="4126451"/>
            <a:ext cx="328320" cy="4924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984276" y="6060831"/>
            <a:ext cx="2615962" cy="400110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STRUTTURA COMUNE</a:t>
            </a: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415319" y="-35064"/>
            <a:ext cx="9619774" cy="675857"/>
          </a:xfrm>
        </p:spPr>
        <p:txBody>
          <a:bodyPr vert="horz" lIns="100838" tIns="50419" rIns="100838" bIns="50419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536" b="1" dirty="0">
                <a:solidFill>
                  <a:srgbClr val="004175"/>
                </a:solidFill>
              </a:rPr>
              <a:t>La piattaforma Clearò 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4815484" y="3472405"/>
            <a:ext cx="940620" cy="1052207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697270" y="2826068"/>
            <a:ext cx="4431323" cy="3139321"/>
          </a:xfrm>
          <a:prstGeom prst="rect">
            <a:avLst/>
          </a:prstGeom>
          <a:noFill/>
        </p:spPr>
        <p:txBody>
          <a:bodyPr wrap="square" lIns="540000" rtlCol="0">
            <a:spAutoFit/>
          </a:bodyPr>
          <a:lstStyle/>
          <a:p>
            <a:r>
              <a:rPr lang="it-IT" sz="2200" dirty="0"/>
              <a:t>Personalizzazioni nella forma e nei contenuti: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b="1" dirty="0"/>
              <a:t>Fogli di stile </a:t>
            </a:r>
            <a:r>
              <a:rPr lang="it-IT" sz="2200" dirty="0"/>
              <a:t>aderenti con il sito web dell’Ente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/>
              <a:t>Personalizzazione nei </a:t>
            </a:r>
            <a:r>
              <a:rPr lang="it-IT" sz="2200" b="1" dirty="0"/>
              <a:t>contenuti</a:t>
            </a:r>
            <a:r>
              <a:rPr lang="it-IT" sz="2200" dirty="0"/>
              <a:t> redazionali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/>
              <a:t>Eventuali </a:t>
            </a:r>
            <a:r>
              <a:rPr lang="it-IT" sz="2200" b="1" dirty="0"/>
              <a:t>flussi automatici </a:t>
            </a:r>
            <a:r>
              <a:rPr lang="it-IT" sz="2200" dirty="0"/>
              <a:t>dai sistemi informativi dell’Ente</a:t>
            </a:r>
          </a:p>
          <a:p>
            <a:pPr marL="342900" indent="-342900">
              <a:buFontTx/>
              <a:buChar char="-"/>
            </a:pPr>
            <a:endParaRPr lang="it-IT" sz="2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737648" y="1604583"/>
            <a:ext cx="292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ogni nuovo sito</a:t>
            </a:r>
          </a:p>
        </p:txBody>
      </p:sp>
      <p:sp>
        <p:nvSpPr>
          <p:cNvPr id="22" name="Freccia a destra 21"/>
          <p:cNvSpPr/>
          <p:nvPr/>
        </p:nvSpPr>
        <p:spPr>
          <a:xfrm rot="5400000">
            <a:off x="7789731" y="2144255"/>
            <a:ext cx="328320" cy="49244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isultati immagini per clear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5707645"/>
            <a:ext cx="3165590" cy="17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I numeri di Clearò *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85692" y="1169407"/>
            <a:ext cx="2615962" cy="1723549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ENTI UTILIZZATORI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5692" y="3326454"/>
            <a:ext cx="2615962" cy="2339102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chemeClr val="tx2">
                    <a:lumMod val="50000"/>
                  </a:schemeClr>
                </a:solidFill>
              </a:rPr>
              <a:t>34.971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DOCUMENTI CARICATI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512776" y="1192961"/>
            <a:ext cx="2615962" cy="1723549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chemeClr val="tx2">
                    <a:lumMod val="50000"/>
                  </a:schemeClr>
                </a:solidFill>
              </a:rPr>
              <a:t>456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UTENTI DI BACK-OFFICE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512776" y="3326454"/>
            <a:ext cx="2615962" cy="2339102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chemeClr val="tx2">
                    <a:lumMod val="50000"/>
                  </a:schemeClr>
                </a:solidFill>
              </a:rPr>
              <a:t>19.000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VISITATORI AL MESE AL FRONT-END</a:t>
            </a:r>
          </a:p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(10-23% da dispositivi mobili)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809538" y="1156303"/>
            <a:ext cx="3095354" cy="1723549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chemeClr val="tx2">
                    <a:lumMod val="50000"/>
                  </a:schemeClr>
                </a:solidFill>
              </a:rPr>
              <a:t>40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RICHIESTE DI ASSISTENZA/MESE (media)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839242" y="3333818"/>
            <a:ext cx="3065650" cy="2339102"/>
          </a:xfrm>
          <a:prstGeom prst="rect">
            <a:avLst/>
          </a:prstGeom>
          <a:noFill/>
          <a:ln w="38100">
            <a:solidFill>
              <a:srgbClr val="0D2756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chemeClr val="tx2">
                    <a:lumMod val="50000"/>
                  </a:schemeClr>
                </a:solidFill>
              </a:rPr>
              <a:t>802.004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RECORD CARICATI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036" y="7267321"/>
            <a:ext cx="349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* Dati al 30/06/2017</a:t>
            </a:r>
          </a:p>
        </p:txBody>
      </p:sp>
    </p:spTree>
    <p:extLst>
      <p:ext uri="{BB962C8B-B14F-4D97-AF65-F5344CB8AC3E}">
        <p14:creationId xmlns:p14="http://schemas.microsoft.com/office/powerpoint/2010/main" val="167987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444678" y="6366070"/>
            <a:ext cx="6048331" cy="957232"/>
          </a:xfrm>
          <a:prstGeom prst="roundRect">
            <a:avLst/>
          </a:prstGeom>
          <a:gradFill>
            <a:gsLst>
              <a:gs pos="0">
                <a:schemeClr val="bg1"/>
              </a:gs>
              <a:gs pos="7000">
                <a:srgbClr val="9CD0DE"/>
              </a:gs>
              <a:gs pos="98000">
                <a:srgbClr val="3CA2BE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744970" y="3595525"/>
            <a:ext cx="6771189" cy="3785652"/>
          </a:xfrm>
          <a:prstGeom prst="rect">
            <a:avLst/>
          </a:prstGeom>
          <a:noFill/>
        </p:spPr>
        <p:txBody>
          <a:bodyPr wrap="square" lIns="540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Chiarimenti sull’uso dell’applicativo e supporto utente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Supporto sull’organizzazione dei contenuti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Caricamento massivo di dati in DDL/DML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Gestione credenziali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Configurazione ruoli/utente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Monitoraggio dell’applicativo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Richieste di </a:t>
            </a:r>
            <a:r>
              <a:rPr lang="it-IT" dirty="0" err="1"/>
              <a:t>restore</a:t>
            </a:r>
            <a:r>
              <a:rPr lang="it-IT" dirty="0"/>
              <a:t> di dati (cancellazioni accidentali, </a:t>
            </a:r>
            <a:r>
              <a:rPr lang="it-IT" dirty="0" err="1"/>
              <a:t>etc</a:t>
            </a:r>
            <a:r>
              <a:rPr lang="it-IT" dirty="0"/>
              <a:t>) ed elaborazioni dati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Reportistica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Monitoraggio su evoluzione tecnologica e conseguenti adeguamenti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/>
              <a:t>Presidio della normativa </a:t>
            </a:r>
            <a:endParaRPr lang="it-IT" sz="22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5319" y="-35064"/>
            <a:ext cx="9619774" cy="675857"/>
          </a:xfrm>
        </p:spPr>
        <p:txBody>
          <a:bodyPr vert="horz" lIns="100838" tIns="50419" rIns="100838" bIns="50419" rtlCol="0" anchor="ctr">
            <a:normAutofit/>
          </a:bodyPr>
          <a:lstStyle/>
          <a:p>
            <a:r>
              <a:rPr lang="it-IT" sz="2536" b="1" dirty="0">
                <a:solidFill>
                  <a:srgbClr val="004175"/>
                </a:solidFill>
              </a:rPr>
              <a:t>Clearò: non solo un sito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790" y="1319752"/>
            <a:ext cx="9290832" cy="77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150" indent="-378150">
              <a:buFontTx/>
              <a:buChar char="-"/>
            </a:pPr>
            <a:endParaRPr lang="it-IT" sz="2206" dirty="0">
              <a:solidFill>
                <a:prstClr val="black"/>
              </a:solidFill>
            </a:endParaRPr>
          </a:p>
          <a:p>
            <a:endParaRPr lang="it-IT" sz="2206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945" y="1160935"/>
            <a:ext cx="7770402" cy="328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/>
              <a:t>Gestione concorrente delle tabelle (redazione condivisa)</a:t>
            </a:r>
          </a:p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 err="1"/>
              <a:t>Versioning</a:t>
            </a:r>
            <a:endParaRPr lang="it-IT" sz="2316" dirty="0"/>
          </a:p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/>
              <a:t>Repository di documenti</a:t>
            </a:r>
          </a:p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/>
              <a:t>Import-export formato </a:t>
            </a:r>
            <a:r>
              <a:rPr lang="it-IT" sz="2316" dirty="0" err="1"/>
              <a:t>csv</a:t>
            </a:r>
            <a:endParaRPr lang="it-IT" sz="2316" dirty="0"/>
          </a:p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/>
              <a:t>Audit</a:t>
            </a:r>
          </a:p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/>
              <a:t>Servizi per integrazione</a:t>
            </a:r>
          </a:p>
          <a:p>
            <a:pPr marL="378150" indent="-378150">
              <a:buFont typeface="Arial" panose="020B0604020202020204" pitchFamily="34" charset="0"/>
              <a:buChar char="•"/>
            </a:pPr>
            <a:r>
              <a:rPr lang="it-IT" sz="2316" dirty="0"/>
              <a:t>…</a:t>
            </a:r>
          </a:p>
          <a:p>
            <a:pPr marL="378150" indent="-378150">
              <a:buFont typeface="Arial" panose="020B0604020202020204" pitchFamily="34" charset="0"/>
              <a:buChar char="•"/>
            </a:pPr>
            <a:endParaRPr lang="it-IT" sz="2316" dirty="0"/>
          </a:p>
          <a:p>
            <a:pPr marL="378150" indent="-378150">
              <a:buFont typeface="Arial" panose="020B0604020202020204" pitchFamily="34" charset="0"/>
              <a:buChar char="•"/>
            </a:pPr>
            <a:endParaRPr lang="it-IT" sz="2206" dirty="0"/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574945" y="651996"/>
            <a:ext cx="3786291" cy="675857"/>
          </a:xfrm>
        </p:spPr>
        <p:txBody>
          <a:bodyPr vert="horz" lIns="100838" tIns="50419" rIns="100838" bIns="50419" rtlCol="0" anchor="ctr">
            <a:normAutofit/>
          </a:bodyPr>
          <a:lstStyle>
            <a:lvl1pPr algn="l" defTabSz="497754" rtl="0" eaLnBrk="1" latinLnBrk="0" hangingPunct="1">
              <a:spcBef>
                <a:spcPct val="0"/>
              </a:spcBef>
              <a:buNone/>
              <a:defRPr sz="3088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536" b="1" dirty="0">
                <a:solidFill>
                  <a:srgbClr val="004175"/>
                </a:solidFill>
              </a:rPr>
              <a:t>Piattaforma</a:t>
            </a: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4203311" y="3030786"/>
            <a:ext cx="3786291" cy="675857"/>
          </a:xfrm>
        </p:spPr>
        <p:txBody>
          <a:bodyPr vert="horz" lIns="100838" tIns="50419" rIns="100838" bIns="50419" rtlCol="0" anchor="ctr">
            <a:normAutofit/>
          </a:bodyPr>
          <a:lstStyle>
            <a:lvl1pPr algn="l" defTabSz="497754" rtl="0" eaLnBrk="1" latinLnBrk="0" hangingPunct="1">
              <a:spcBef>
                <a:spcPct val="0"/>
              </a:spcBef>
              <a:buNone/>
              <a:defRPr sz="3088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536" b="1" dirty="0">
                <a:solidFill>
                  <a:srgbClr val="004175"/>
                </a:solidFill>
              </a:rPr>
              <a:t>Servizio</a:t>
            </a:r>
          </a:p>
        </p:txBody>
      </p:sp>
    </p:spTree>
    <p:extLst>
      <p:ext uri="{BB962C8B-B14F-4D97-AF65-F5344CB8AC3E}">
        <p14:creationId xmlns:p14="http://schemas.microsoft.com/office/powerpoint/2010/main" val="25516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28608" y="2339825"/>
            <a:ext cx="7153346" cy="2465363"/>
          </a:xfrm>
          <a:prstGeom prst="rect">
            <a:avLst/>
          </a:prstGeom>
          <a:solidFill>
            <a:srgbClr val="003866">
              <a:alpha val="90000"/>
            </a:srgbClr>
          </a:solidFill>
          <a:ln w="57150" cap="rnd" cmpd="sng">
            <a:solidFill>
              <a:schemeClr val="bg1"/>
            </a:solidFill>
            <a:round/>
          </a:ln>
        </p:spPr>
        <p:txBody>
          <a:bodyPr wrap="square" lIns="180000" tIns="374400" rIns="180000" bIns="421200" rtlCol="0" anchor="ctr" anchorCtr="1">
            <a:spAutoFit/>
          </a:bodyPr>
          <a:lstStyle/>
          <a:p>
            <a:pPr algn="ctr"/>
            <a:r>
              <a:rPr lang="it-IT" sz="3600" b="1" cap="all" dirty="0">
                <a:solidFill>
                  <a:schemeClr val="bg1"/>
                </a:solidFill>
              </a:rPr>
              <a:t>ATTIVITA’ DI MIGLIORAMENTO/adeguamento DELLA PIATTAFORMA</a:t>
            </a:r>
          </a:p>
        </p:txBody>
      </p:sp>
    </p:spTree>
    <p:extLst>
      <p:ext uri="{BB962C8B-B14F-4D97-AF65-F5344CB8AC3E}">
        <p14:creationId xmlns:p14="http://schemas.microsoft.com/office/powerpoint/2010/main" val="269826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114" y="1491769"/>
            <a:ext cx="6169428" cy="2367419"/>
          </a:xfrm>
          <a:prstGeom prst="rect">
            <a:avLst/>
          </a:prstGeom>
          <a:noFill/>
        </p:spPr>
        <p:txBody>
          <a:bodyPr wrap="square" lIns="252000" rtlCol="0" anchor="ctr" anchorCtr="1">
            <a:noAutofit/>
          </a:bodyPr>
          <a:lstStyle/>
          <a:p>
            <a:pPr>
              <a:lnSpc>
                <a:spcPts val="5000"/>
              </a:lnSpc>
            </a:pPr>
            <a:r>
              <a:rPr lang="it-IT" sz="3200" dirty="0">
                <a:solidFill>
                  <a:srgbClr val="005291"/>
                </a:solidFill>
                <a:latin typeface="+mj-lt"/>
              </a:rPr>
              <a:t>Clearò</a:t>
            </a:r>
            <a:r>
              <a:rPr lang="it-IT" sz="3200" dirty="0">
                <a:latin typeface="+mj-lt"/>
              </a:rPr>
              <a:t> - </a:t>
            </a:r>
            <a:r>
              <a:rPr lang="it-IT" sz="3200" dirty="0">
                <a:solidFill>
                  <a:srgbClr val="005291"/>
                </a:solidFill>
                <a:latin typeface="+mj-lt"/>
              </a:rPr>
              <a:t>Usabilità</a:t>
            </a:r>
            <a:r>
              <a:rPr lang="it-IT" sz="3200" dirty="0">
                <a:latin typeface="+mj-lt"/>
              </a:rPr>
              <a:t> e Linee Guida </a:t>
            </a:r>
            <a:r>
              <a:rPr lang="it-IT" sz="3200" dirty="0" err="1">
                <a:latin typeface="+mj-lt"/>
              </a:rPr>
              <a:t>AgID</a:t>
            </a:r>
            <a:r>
              <a:rPr lang="it-IT" sz="3200" dirty="0">
                <a:latin typeface="+mj-lt"/>
              </a:rPr>
              <a:t> di </a:t>
            </a:r>
            <a:r>
              <a:rPr lang="it-IT" sz="3200" dirty="0">
                <a:solidFill>
                  <a:srgbClr val="005291"/>
                </a:solidFill>
                <a:latin typeface="+mj-lt"/>
              </a:rPr>
              <a:t>design</a:t>
            </a:r>
            <a:r>
              <a:rPr lang="it-IT" sz="3200" dirty="0">
                <a:latin typeface="+mj-lt"/>
              </a:rPr>
              <a:t> per i siti web della PA</a:t>
            </a:r>
            <a:endParaRPr lang="it-IT" sz="2400" dirty="0"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97" y="2410393"/>
            <a:ext cx="4204616" cy="289758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2301" y="6495126"/>
            <a:ext cx="9492792" cy="74326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3200" dirty="0">
                <a:solidFill>
                  <a:srgbClr val="005291"/>
                </a:solidFill>
                <a:latin typeface="+mj-lt"/>
              </a:rPr>
              <a:t>Clearò ha già superamento tutti test di accessibilità</a:t>
            </a:r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415319" y="-35064"/>
            <a:ext cx="9619774" cy="675857"/>
          </a:xfrm>
        </p:spPr>
        <p:txBody>
          <a:bodyPr vert="horz" lIns="100838" tIns="50419" rIns="100838" bIns="50419" rtlCol="0" anchor="ctr">
            <a:normAutofit/>
          </a:bodyPr>
          <a:lstStyle/>
          <a:p>
            <a:r>
              <a:rPr lang="it-IT" sz="2800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 rot="20193128">
            <a:off x="6737027" y="4749240"/>
            <a:ext cx="4448455" cy="605266"/>
          </a:xfrm>
        </p:spPr>
        <p:txBody>
          <a:bodyPr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5294"/>
                </a:solidFill>
              </a:rPr>
              <a:t>Responsive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64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044165" y="4522933"/>
            <a:ext cx="3644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Il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Il filo di Arianna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</a:t>
            </a:r>
            <a:r>
              <a:rPr lang="it-IT" sz="2400" dirty="0" err="1"/>
              <a:t>header</a:t>
            </a:r>
            <a:r>
              <a:rPr lang="it-IT" sz="2400" dirty="0"/>
              <a:t> e </a:t>
            </a:r>
            <a:r>
              <a:rPr lang="it-IT" sz="2400" dirty="0" err="1"/>
              <a:t>footer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 pagina interna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Le tabella (DDL)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 documenti (DML)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 risultati della ricerca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878" y="924886"/>
            <a:ext cx="5154760" cy="32933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10688638" cy="62015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2400" b="1" dirty="0">
                <a:solidFill>
                  <a:srgbClr val="005294"/>
                </a:solidFill>
              </a:rPr>
              <a:t>Clearò - Usabilità e Linee Guida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7777" y="903794"/>
            <a:ext cx="4523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Rendere la </a:t>
            </a:r>
            <a:r>
              <a:rPr lang="it-IT" sz="2400" dirty="0">
                <a:solidFill>
                  <a:srgbClr val="005291"/>
                </a:solidFill>
              </a:rPr>
              <a:t>consultazione</a:t>
            </a:r>
            <a:r>
              <a:rPr lang="it-IT" sz="2400" dirty="0"/>
              <a:t> (lato cittadino) del sito trasparenza </a:t>
            </a:r>
            <a:r>
              <a:rPr lang="it-IT" sz="2400" dirty="0">
                <a:solidFill>
                  <a:srgbClr val="005291"/>
                </a:solidFill>
              </a:rPr>
              <a:t>usabile</a:t>
            </a:r>
            <a:r>
              <a:rPr lang="it-IT" sz="2400" dirty="0"/>
              <a:t> in maniera corretta sui vari dispositivi (</a:t>
            </a:r>
            <a:r>
              <a:rPr lang="it-IT" sz="2400" dirty="0" err="1"/>
              <a:t>smartphone</a:t>
            </a:r>
            <a:r>
              <a:rPr lang="it-IT" sz="2400" dirty="0"/>
              <a:t>, </a:t>
            </a:r>
            <a:r>
              <a:rPr lang="it-IT" sz="2400" dirty="0" err="1"/>
              <a:t>tablet</a:t>
            </a:r>
            <a:r>
              <a:rPr lang="it-IT" sz="2400" dirty="0"/>
              <a:t>, pc)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Rendere più </a:t>
            </a:r>
            <a:r>
              <a:rPr lang="it-IT" sz="2400" dirty="0">
                <a:solidFill>
                  <a:srgbClr val="005291"/>
                </a:solidFill>
              </a:rPr>
              <a:t>chiara</a:t>
            </a:r>
            <a:r>
              <a:rPr lang="it-IT" sz="2400" dirty="0"/>
              <a:t> l’informazione pubblicata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Applicazione progressiva di </a:t>
            </a:r>
            <a:r>
              <a:rPr lang="it-IT" sz="2400" dirty="0">
                <a:solidFill>
                  <a:srgbClr val="005291"/>
                </a:solidFill>
              </a:rPr>
              <a:t>un'identità visiva coerente </a:t>
            </a:r>
            <a:r>
              <a:rPr lang="it-IT" sz="2400" dirty="0"/>
              <a:t>per tutta la pubblica amministrazione andando a recepire le Linee Guida di design AGID</a:t>
            </a:r>
          </a:p>
          <a:p>
            <a:endParaRPr lang="it-IT" sz="2400" dirty="0"/>
          </a:p>
        </p:txBody>
      </p:sp>
      <p:sp>
        <p:nvSpPr>
          <p:cNvPr id="8" name="Freccia a destra 7"/>
          <p:cNvSpPr/>
          <p:nvPr/>
        </p:nvSpPr>
        <p:spPr>
          <a:xfrm>
            <a:off x="5642513" y="5640669"/>
            <a:ext cx="940620" cy="1052207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18969" y="5101634"/>
            <a:ext cx="2796322" cy="743268"/>
          </a:xfrm>
          <a:prstGeom prst="rect">
            <a:avLst/>
          </a:prstGeom>
          <a:noFill/>
          <a:ln w="57150" cap="rnd" cmpd="sng">
            <a:noFill/>
            <a:round/>
          </a:ln>
          <a:effectLst/>
        </p:spPr>
        <p:txBody>
          <a:bodyPr wrap="square" lIns="540000" tIns="108000" rIns="216000" bIns="140400" rtlCol="0" anchor="t" anchorCtr="0">
            <a:spAutoFit/>
          </a:bodyPr>
          <a:lstStyle/>
          <a:p>
            <a:r>
              <a:rPr lang="it-IT" sz="3200" dirty="0">
                <a:solidFill>
                  <a:srgbClr val="005291"/>
                </a:solidFill>
                <a:latin typeface="+mj-lt"/>
              </a:rPr>
              <a:t>agendo su</a:t>
            </a:r>
          </a:p>
        </p:txBody>
      </p:sp>
    </p:spTree>
    <p:extLst>
      <p:ext uri="{BB962C8B-B14F-4D97-AF65-F5344CB8AC3E}">
        <p14:creationId xmlns:p14="http://schemas.microsoft.com/office/powerpoint/2010/main" val="38973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efault Theme">
  <a:themeElements>
    <a:clrScheme name="Impostazioni personalizzate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F0F0"/>
      </a:accent1>
      <a:accent2>
        <a:srgbClr val="F9CD7B"/>
      </a:accent2>
      <a:accent3>
        <a:srgbClr val="D13D43"/>
      </a:accent3>
      <a:accent4>
        <a:srgbClr val="FFE31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1928</TotalTime>
  <Words>1113</Words>
  <Application>Microsoft Office PowerPoint</Application>
  <PresentationFormat>Personalizzato</PresentationFormat>
  <Paragraphs>267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Default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Clearò: non solo un sito</vt:lpstr>
      <vt:lpstr>Presentazione standard di PowerPoint</vt:lpstr>
      <vt:lpstr>Clearò - Usabilità e Linee Guida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simoni</dc:creator>
  <cp:lastModifiedBy>GHIOTTI Saverio 2051</cp:lastModifiedBy>
  <cp:revision>132</cp:revision>
  <dcterms:created xsi:type="dcterms:W3CDTF">2017-01-17T10:37:00Z</dcterms:created>
  <dcterms:modified xsi:type="dcterms:W3CDTF">2017-11-29T10:41:46Z</dcterms:modified>
</cp:coreProperties>
</file>